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FFE5DE5_4EA69F09.xml" ContentType="application/vnd.ms-powerpoint.comments+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34"/>
  </p:notesMasterIdLst>
  <p:sldIdLst>
    <p:sldId id="309" r:id="rId5"/>
    <p:sldId id="2147309153" r:id="rId6"/>
    <p:sldId id="2147376644" r:id="rId7"/>
    <p:sldId id="2147476017" r:id="rId8"/>
    <p:sldId id="2147476015" r:id="rId9"/>
    <p:sldId id="2147475987" r:id="rId10"/>
    <p:sldId id="2147475988" r:id="rId11"/>
    <p:sldId id="2134806432" r:id="rId12"/>
    <p:sldId id="2147476007" r:id="rId13"/>
    <p:sldId id="7114" r:id="rId14"/>
    <p:sldId id="2147475990" r:id="rId15"/>
    <p:sldId id="2147475996" r:id="rId16"/>
    <p:sldId id="2147475994" r:id="rId17"/>
    <p:sldId id="2147376619" r:id="rId18"/>
    <p:sldId id="2147376602" r:id="rId19"/>
    <p:sldId id="2147476006" r:id="rId20"/>
    <p:sldId id="2147475984" r:id="rId21"/>
    <p:sldId id="2147475986" r:id="rId22"/>
    <p:sldId id="2147475981" r:id="rId23"/>
    <p:sldId id="2147476009" r:id="rId24"/>
    <p:sldId id="2147476013" r:id="rId25"/>
    <p:sldId id="2147376646" r:id="rId26"/>
    <p:sldId id="2147476001" r:id="rId27"/>
    <p:sldId id="2147475982" r:id="rId28"/>
    <p:sldId id="2147476019" r:id="rId29"/>
    <p:sldId id="2147475993" r:id="rId30"/>
    <p:sldId id="2147376613" r:id="rId31"/>
    <p:sldId id="2147475985" r:id="rId32"/>
    <p:sldId id="214737662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3A2501-D3A2-680B-F0E3-4D7956EFAFA3}" name="David Perry" initials="DP" userId="S::dperry@sangamo.com::7c5b7030-31b0-4729-80ab-e64e79d95359" providerId="AD"/>
  <p188:author id="{EFC79B2D-FFBF-FA22-9CDE-C3CF86C5D49B}" name="Gregory Davis" initials="GD" userId="Gregory Davis" providerId="None"/>
  <p188:author id="{6AEDAE70-13E6-FC07-3C15-B7129D46FD8D}" name="Amy Pooler" initials="AP" userId="Amy Pooler" providerId="None"/>
  <p188:author id="{5412A28A-9863-3754-A65D-2E4B9AE30CF2}" name="David Perry" initials="DP" userId="S::DPerry@sangamo.com::7c5b7030-31b0-4729-80ab-e64e79d95359" providerId="AD"/>
  <p188:author id="{6C4E4DC9-2911-8B8E-1FFF-6D7E1D172728}" name="Gregory Davis" initials="GD" userId="S::gdavis@sangamo.com::7ed4183a-b33a-482e-b027-ac2415bb4e72" providerId="AD"/>
  <p188:author id="{F19B9EF0-39BB-8258-6C7B-F2EC3F27ED78}" name="Sebastian Arangundy" initials="SA" userId="S::SArangundy@sangamo.com::2a1cc1f2-9770-40a2-985d-3b262b235a8b" providerId="AD"/>
  <p188:author id="{E153AEF5-C62E-26CF-7BA7-C1305D5C8531}" name="Louise Wilkie" initials="LW" userId="S::LWilkie@sangamo.com::b1184e34-2a33-4938-bd5a-d5fcedd19e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5BC"/>
    <a:srgbClr val="00AEEF"/>
    <a:srgbClr val="8CC63F"/>
    <a:srgbClr val="0B9444"/>
    <a:srgbClr val="028050"/>
    <a:srgbClr val="029A60"/>
    <a:srgbClr val="00A5BD"/>
    <a:srgbClr val="00CFB4"/>
    <a:srgbClr val="13A8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93566" autoAdjust="0"/>
  </p:normalViewPr>
  <p:slideViewPr>
    <p:cSldViewPr snapToGrid="0">
      <p:cViewPr>
        <p:scale>
          <a:sx n="90" d="100"/>
          <a:sy n="90" d="100"/>
        </p:scale>
        <p:origin x="12"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7FFE5DE5_4EA69F09.xml><?xml version="1.0" encoding="utf-8"?>
<p188:cmLst xmlns:a="http://schemas.openxmlformats.org/drawingml/2006/main" xmlns:r="http://schemas.openxmlformats.org/officeDocument/2006/relationships" xmlns:p188="http://schemas.microsoft.com/office/powerpoint/2018/8/main">
  <p188:cm id="{B28D5C66-AC64-4767-9771-C65D25596D2B}" authorId="{EFC79B2D-FFBF-FA22-9CDE-C3CF86C5D49B}" created="2024-04-25T17:32:46.175">
    <ac:txMkLst xmlns:ac="http://schemas.microsoft.com/office/drawing/2013/main/command">
      <pc:docMk xmlns:pc="http://schemas.microsoft.com/office/powerpoint/2013/main/command"/>
      <pc:sldMk xmlns:pc="http://schemas.microsoft.com/office/powerpoint/2013/main/command" cId="1319542537" sldId="2147376613"/>
      <ac:spMk id="2" creationId="{86827736-E184-FC0D-F8A4-94149E0A0A96}"/>
      <ac:txMk cp="0" len="1">
        <ac:context len="68" hash="1270386517"/>
      </ac:txMk>
    </ac:txMkLst>
    <p188:pos x="11054021" y="257765"/>
    <p188:txBody>
      <a:bodyPr/>
      <a:lstStyle/>
      <a:p>
        <a:r>
          <a:rPr lang="en-US"/>
          <a:t>How about this as an alternate title "We believe our strategy can be used to reprogram a wide variety of natural integrases"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7FC93A-4A9E-4619-A853-46FA26E430B3}"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119ED-6D46-4847-9359-6791E2979965}" type="slidenum">
              <a:rPr lang="en-US" smtClean="0"/>
              <a:t>‹#›</a:t>
            </a:fld>
            <a:endParaRPr lang="en-US"/>
          </a:p>
        </p:txBody>
      </p:sp>
    </p:spTree>
    <p:extLst>
      <p:ext uri="{BB962C8B-B14F-4D97-AF65-F5344CB8AC3E}">
        <p14:creationId xmlns:p14="http://schemas.microsoft.com/office/powerpoint/2010/main" val="12431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my disclosures</a:t>
            </a:r>
          </a:p>
        </p:txBody>
      </p:sp>
      <p:sp>
        <p:nvSpPr>
          <p:cNvPr id="4" name="Slide Number Placeholder 3"/>
          <p:cNvSpPr>
            <a:spLocks noGrp="1"/>
          </p:cNvSpPr>
          <p:nvPr>
            <p:ph type="sldNum" sz="quarter" idx="5"/>
          </p:nvPr>
        </p:nvSpPr>
        <p:spPr/>
        <p:txBody>
          <a:bodyPr/>
          <a:lstStyle/>
          <a:p>
            <a:fld id="{0D1119ED-6D46-4847-9359-6791E2979965}" type="slidenum">
              <a:rPr lang="en-US" smtClean="0"/>
              <a:t>2</a:t>
            </a:fld>
            <a:endParaRPr lang="en-US"/>
          </a:p>
        </p:txBody>
      </p:sp>
    </p:spTree>
    <p:extLst>
      <p:ext uri="{BB962C8B-B14F-4D97-AF65-F5344CB8AC3E}">
        <p14:creationId xmlns:p14="http://schemas.microsoft.com/office/powerpoint/2010/main" val="322148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both the structural model and experimental map helped inform on where to mutate the protein to build libraries to use in a selection experiment. Here I am showing the specific residues in the Bxb1 enzyme in red that were randomized to reprogram Bxb1 specificity at the hairpin, helix and loop submotifs at Sangamo.</a:t>
            </a:r>
          </a:p>
        </p:txBody>
      </p:sp>
      <p:sp>
        <p:nvSpPr>
          <p:cNvPr id="4" name="Slide Number Placeholder 3"/>
          <p:cNvSpPr>
            <a:spLocks noGrp="1"/>
          </p:cNvSpPr>
          <p:nvPr>
            <p:ph type="sldNum" sz="quarter" idx="5"/>
          </p:nvPr>
        </p:nvSpPr>
        <p:spPr/>
        <p:txBody>
          <a:bodyPr/>
          <a:lstStyle/>
          <a:p>
            <a:fld id="{0D1119ED-6D46-4847-9359-6791E2979965}" type="slidenum">
              <a:rPr lang="en-US" smtClean="0"/>
              <a:t>14</a:t>
            </a:fld>
            <a:endParaRPr lang="en-US"/>
          </a:p>
        </p:txBody>
      </p:sp>
    </p:spTree>
    <p:extLst>
      <p:ext uri="{BB962C8B-B14F-4D97-AF65-F5344CB8AC3E}">
        <p14:creationId xmlns:p14="http://schemas.microsoft.com/office/powerpoint/2010/main" val="1379966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first proof of principle for this survival selection scheme, we tested whether we could reprogram Bxb1 to improve integration activity at a site in the human genome where wild-type Bxb1 had low but detectable activity. Shown on the left top is the Bxb1 WT binding half-site found in the Bxb1 phage host genome. Underneath is a site in the genome where WT bxb1 had low but detectable integration activity in human cells. Nucleotide changes from the BxB1 WT site are shown in red.  This is the sequence we challenged the helix library to recombine. We build a library where we mutated the Bxb1 helix and sequencing this library showed no patterns as expected on the left. After this library went through a round of antibiotic survival selection, the surviving Bxb1 library variants collapsed into ~100 candidate integrases with a very clear pattern emerging in their helices.</a:t>
            </a:r>
          </a:p>
        </p:txBody>
      </p:sp>
      <p:sp>
        <p:nvSpPr>
          <p:cNvPr id="4" name="Slide Number Placeholder 3"/>
          <p:cNvSpPr>
            <a:spLocks noGrp="1"/>
          </p:cNvSpPr>
          <p:nvPr>
            <p:ph type="sldNum" sz="quarter" idx="5"/>
          </p:nvPr>
        </p:nvSpPr>
        <p:spPr/>
        <p:txBody>
          <a:bodyPr/>
          <a:lstStyle/>
          <a:p>
            <a:fld id="{0D1119ED-6D46-4847-9359-6791E2979965}" type="slidenum">
              <a:rPr lang="en-US" smtClean="0"/>
              <a:t>15</a:t>
            </a:fld>
            <a:endParaRPr lang="en-US"/>
          </a:p>
        </p:txBody>
      </p:sp>
    </p:spTree>
    <p:extLst>
      <p:ext uri="{BB962C8B-B14F-4D97-AF65-F5344CB8AC3E}">
        <p14:creationId xmlns:p14="http://schemas.microsoft.com/office/powerpoint/2010/main" val="1235164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when we tested selected engineered Modular Integrases with mutant helices, we could dramatically improve activity to over 30% targeted integration, when measured by an NGS assay.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result demonstrated that enrichment of integrase variants in our bacterial selection system translated into improved integration activity in human cells.</a:t>
            </a:r>
          </a:p>
        </p:txBody>
      </p:sp>
      <p:sp>
        <p:nvSpPr>
          <p:cNvPr id="4" name="Slide Number Placeholder 3"/>
          <p:cNvSpPr>
            <a:spLocks noGrp="1"/>
          </p:cNvSpPr>
          <p:nvPr>
            <p:ph type="sldNum" sz="quarter" idx="5"/>
          </p:nvPr>
        </p:nvSpPr>
        <p:spPr/>
        <p:txBody>
          <a:bodyPr/>
          <a:lstStyle/>
          <a:p>
            <a:fld id="{0D1119ED-6D46-4847-9359-6791E2979965}" type="slidenum">
              <a:rPr lang="en-US" smtClean="0"/>
              <a:t>16</a:t>
            </a:fld>
            <a:endParaRPr lang="en-US"/>
          </a:p>
        </p:txBody>
      </p:sp>
    </p:spTree>
    <p:extLst>
      <p:ext uri="{BB962C8B-B14F-4D97-AF65-F5344CB8AC3E}">
        <p14:creationId xmlns:p14="http://schemas.microsoft.com/office/powerpoint/2010/main" val="1323709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when we tested selected engineered Modular Integrases with mutant helices, we could dramatically improve activity to over 30% targeted integration, when measured by an NGS assay.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result demonstrated that enrichment of integrase variants in our bacterial selection system translated into improved integration activity in human cells.</a:t>
            </a:r>
          </a:p>
        </p:txBody>
      </p:sp>
      <p:sp>
        <p:nvSpPr>
          <p:cNvPr id="4" name="Slide Number Placeholder 3"/>
          <p:cNvSpPr>
            <a:spLocks noGrp="1"/>
          </p:cNvSpPr>
          <p:nvPr>
            <p:ph type="sldNum" sz="quarter" idx="5"/>
          </p:nvPr>
        </p:nvSpPr>
        <p:spPr/>
        <p:txBody>
          <a:bodyPr/>
          <a:lstStyle/>
          <a:p>
            <a:fld id="{0D1119ED-6D46-4847-9359-6791E2979965}" type="slidenum">
              <a:rPr lang="en-US" smtClean="0"/>
              <a:t>17</a:t>
            </a:fld>
            <a:endParaRPr lang="en-US"/>
          </a:p>
        </p:txBody>
      </p:sp>
    </p:spTree>
    <p:extLst>
      <p:ext uri="{BB962C8B-B14F-4D97-AF65-F5344CB8AC3E}">
        <p14:creationId xmlns:p14="http://schemas.microsoft.com/office/powerpoint/2010/main" val="794238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knew we could engineer the helix </a:t>
            </a:r>
            <a:r>
              <a:rPr lang="en-US" dirty="0" err="1"/>
              <a:t>submotif</a:t>
            </a:r>
            <a:r>
              <a:rPr lang="en-US" dirty="0"/>
              <a:t> to improve Bxb1 performance in human cells, we decided to move forward with reprogramming the other </a:t>
            </a:r>
            <a:r>
              <a:rPr lang="en-US" dirty="0" err="1"/>
              <a:t>submotifs</a:t>
            </a:r>
            <a:r>
              <a:rPr lang="en-US" dirty="0"/>
              <a:t>. We carried out systematic selections against all possible targets for the helix and loop submotif and some targets for the hairpin submotif, and here I am showing what the DNA specificity of each submotif is in plasmid recombination assays. So you can see that the wild type </a:t>
            </a:r>
            <a:r>
              <a:rPr lang="en-US" dirty="0" err="1"/>
              <a:t>submotifs</a:t>
            </a:r>
            <a:r>
              <a:rPr lang="en-US" dirty="0"/>
              <a:t> have a clear preference but don’t have </a:t>
            </a:r>
            <a:r>
              <a:rPr lang="en-US" b="1" dirty="0">
                <a:solidFill>
                  <a:srgbClr val="FF0000"/>
                </a:solidFill>
              </a:rPr>
              <a:t>perfect</a:t>
            </a:r>
            <a:r>
              <a:rPr lang="en-US" dirty="0"/>
              <a:t> specificity</a:t>
            </a:r>
          </a:p>
        </p:txBody>
      </p:sp>
      <p:sp>
        <p:nvSpPr>
          <p:cNvPr id="4" name="Slide Number Placeholder 3"/>
          <p:cNvSpPr>
            <a:spLocks noGrp="1"/>
          </p:cNvSpPr>
          <p:nvPr>
            <p:ph type="sldNum" sz="quarter" idx="5"/>
          </p:nvPr>
        </p:nvSpPr>
        <p:spPr/>
        <p:txBody>
          <a:bodyPr/>
          <a:lstStyle/>
          <a:p>
            <a:fld id="{0D1119ED-6D46-4847-9359-6791E2979965}" type="slidenum">
              <a:rPr lang="en-US" smtClean="0"/>
              <a:t>18</a:t>
            </a:fld>
            <a:endParaRPr lang="en-US"/>
          </a:p>
        </p:txBody>
      </p:sp>
    </p:spTree>
    <p:extLst>
      <p:ext uri="{BB962C8B-B14F-4D97-AF65-F5344CB8AC3E}">
        <p14:creationId xmlns:p14="http://schemas.microsoft.com/office/powerpoint/2010/main" val="1537833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am showing some of the best examples of our reprogramming, where we dramatically have shifted the specificity compared to the WT Bxb1 integrase at 19 different helix targets. For our reprogrammed variants there are some clear patterns starting to emerge in terms of how particular amino acid residues influence the DNA specificity of the integrase.</a:t>
            </a:r>
          </a:p>
        </p:txBody>
      </p:sp>
      <p:sp>
        <p:nvSpPr>
          <p:cNvPr id="4" name="Slide Number Placeholder 3"/>
          <p:cNvSpPr>
            <a:spLocks noGrp="1"/>
          </p:cNvSpPr>
          <p:nvPr>
            <p:ph type="sldNum" sz="quarter" idx="5"/>
          </p:nvPr>
        </p:nvSpPr>
        <p:spPr/>
        <p:txBody>
          <a:bodyPr/>
          <a:lstStyle/>
          <a:p>
            <a:fld id="{D153751E-AEBF-AC4F-89D2-8C1B050141BB}" type="slidenum">
              <a:rPr lang="en-US" smtClean="0"/>
              <a:t>19</a:t>
            </a:fld>
            <a:endParaRPr lang="en-US"/>
          </a:p>
        </p:txBody>
      </p:sp>
    </p:spTree>
    <p:extLst>
      <p:ext uri="{BB962C8B-B14F-4D97-AF65-F5344CB8AC3E}">
        <p14:creationId xmlns:p14="http://schemas.microsoft.com/office/powerpoint/2010/main" val="316755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am showing some of the best examples of our reprogramming, where we dramatically have shifted the specificity compared to the WT Bxb1 integrase at 19 different helix targets. For our reprogrammed variants there are some clear patterns starting to emerge in terms of how particular amino acid residues influence the DNA specificity of the integrase.</a:t>
            </a:r>
          </a:p>
        </p:txBody>
      </p:sp>
      <p:sp>
        <p:nvSpPr>
          <p:cNvPr id="4" name="Slide Number Placeholder 3"/>
          <p:cNvSpPr>
            <a:spLocks noGrp="1"/>
          </p:cNvSpPr>
          <p:nvPr>
            <p:ph type="sldNum" sz="quarter" idx="5"/>
          </p:nvPr>
        </p:nvSpPr>
        <p:spPr/>
        <p:txBody>
          <a:bodyPr/>
          <a:lstStyle/>
          <a:p>
            <a:fld id="{D153751E-AEBF-AC4F-89D2-8C1B050141BB}" type="slidenum">
              <a:rPr lang="en-US" smtClean="0"/>
              <a:t>20</a:t>
            </a:fld>
            <a:endParaRPr lang="en-US"/>
          </a:p>
        </p:txBody>
      </p:sp>
    </p:spTree>
    <p:extLst>
      <p:ext uri="{BB962C8B-B14F-4D97-AF65-F5344CB8AC3E}">
        <p14:creationId xmlns:p14="http://schemas.microsoft.com/office/powerpoint/2010/main" val="1073473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am showing some of the best examples of our reprogramming, where we dramatically have shifted the specificity compared to the WT Bxb1 integrase at 19 different helix targets. For our reprogrammed variants there are some clear patterns starting to emerge in terms of how particular amino acid residues influence the DNA specificity of the integrase.</a:t>
            </a:r>
          </a:p>
        </p:txBody>
      </p:sp>
      <p:sp>
        <p:nvSpPr>
          <p:cNvPr id="4" name="Slide Number Placeholder 3"/>
          <p:cNvSpPr>
            <a:spLocks noGrp="1"/>
          </p:cNvSpPr>
          <p:nvPr>
            <p:ph type="sldNum" sz="quarter" idx="5"/>
          </p:nvPr>
        </p:nvSpPr>
        <p:spPr/>
        <p:txBody>
          <a:bodyPr/>
          <a:lstStyle/>
          <a:p>
            <a:fld id="{D153751E-AEBF-AC4F-89D2-8C1B050141BB}" type="slidenum">
              <a:rPr lang="en-US" smtClean="0"/>
              <a:t>21</a:t>
            </a:fld>
            <a:endParaRPr lang="en-US"/>
          </a:p>
        </p:txBody>
      </p:sp>
    </p:spTree>
    <p:extLst>
      <p:ext uri="{BB962C8B-B14F-4D97-AF65-F5344CB8AC3E}">
        <p14:creationId xmlns:p14="http://schemas.microsoft.com/office/powerpoint/2010/main" val="1150122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we have also performed selections against targets where the hairpin or loop target has been mutated, and we also see dramatic shifts in specificity of the selected Bxb1 variants, both in the hairpin submotif and the loop submotif.</a:t>
            </a:r>
          </a:p>
        </p:txBody>
      </p:sp>
      <p:sp>
        <p:nvSpPr>
          <p:cNvPr id="4" name="Slide Number Placeholder 3"/>
          <p:cNvSpPr>
            <a:spLocks noGrp="1"/>
          </p:cNvSpPr>
          <p:nvPr>
            <p:ph type="sldNum" sz="quarter" idx="5"/>
          </p:nvPr>
        </p:nvSpPr>
        <p:spPr/>
        <p:txBody>
          <a:bodyPr/>
          <a:lstStyle/>
          <a:p>
            <a:fld id="{0D1119ED-6D46-4847-9359-6791E2979965}" type="slidenum">
              <a:rPr lang="en-US" smtClean="0"/>
              <a:t>22</a:t>
            </a:fld>
            <a:endParaRPr lang="en-US"/>
          </a:p>
        </p:txBody>
      </p:sp>
    </p:spTree>
    <p:extLst>
      <p:ext uri="{BB962C8B-B14F-4D97-AF65-F5344CB8AC3E}">
        <p14:creationId xmlns:p14="http://schemas.microsoft.com/office/powerpoint/2010/main" val="2074588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we have also performed selections against targets where the hairpin or loop target has been mutated, and we also see dramatic shifts in specificity of the selected Bxb1 variants, both in the hairpin submotif and the loop submotif.</a:t>
            </a:r>
          </a:p>
        </p:txBody>
      </p:sp>
      <p:sp>
        <p:nvSpPr>
          <p:cNvPr id="4" name="Slide Number Placeholder 3"/>
          <p:cNvSpPr>
            <a:spLocks noGrp="1"/>
          </p:cNvSpPr>
          <p:nvPr>
            <p:ph type="sldNum" sz="quarter" idx="5"/>
          </p:nvPr>
        </p:nvSpPr>
        <p:spPr/>
        <p:txBody>
          <a:bodyPr/>
          <a:lstStyle/>
          <a:p>
            <a:fld id="{0D1119ED-6D46-4847-9359-6791E2979965}" type="slidenum">
              <a:rPr lang="en-US" smtClean="0"/>
              <a:t>23</a:t>
            </a:fld>
            <a:endParaRPr lang="en-US"/>
          </a:p>
        </p:txBody>
      </p:sp>
    </p:spTree>
    <p:extLst>
      <p:ext uri="{BB962C8B-B14F-4D97-AF65-F5344CB8AC3E}">
        <p14:creationId xmlns:p14="http://schemas.microsoft.com/office/powerpoint/2010/main" val="1307691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5F010-7FA3-9663-BBE9-339CBF844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43B73-DB84-7F16-6857-2965860DC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F7D09-1699-AC6A-BC4E-19939AD1C7F2}"/>
              </a:ext>
            </a:extLst>
          </p:cNvPr>
          <p:cNvSpPr>
            <a:spLocks noGrp="1"/>
          </p:cNvSpPr>
          <p:nvPr>
            <p:ph type="body" idx="1"/>
          </p:nvPr>
        </p:nvSpPr>
        <p:spPr/>
        <p:txBody>
          <a:bodyPr/>
          <a:lstStyle/>
          <a:p>
            <a:r>
              <a:rPr lang="en-US" dirty="0"/>
              <a:t>Thank you for the invitation to present our work on Bxb1 integrase today. At Sangamo we believe that integrases will usher in a new era of genomic medicines. </a:t>
            </a:r>
          </a:p>
          <a:p>
            <a:r>
              <a:rPr lang="en-US" dirty="0"/>
              <a:t>We believe integrases have the potential to make targeted integration safer, simpler and with a lower risk for drug development.</a:t>
            </a:r>
          </a:p>
          <a:p>
            <a:r>
              <a:rPr lang="en-US" dirty="0"/>
              <a:t>On the top right you can contrast the outcomes of different gene editing events, and while there are many technologies right now that would allow you to make small genomic changes, what we really would like to do is to integrate therapeutic DNA cargo into human cells, either a gene or set of genes.</a:t>
            </a:r>
          </a:p>
          <a:p>
            <a:r>
              <a:rPr lang="en-US" dirty="0"/>
              <a:t>Integrases meet several requirements that would make them ideal therapeutic agents. An ideal integrase should deliver large payloads (greater than 10kb) do not require reverse transcription, and are independent of a cell’s DNA repair machinery, and importantly the fact that they do not induce DNA breaks which reduces translocation risks, and makes them promising for the development of therapies. Leaders in the field of gene editing have pointed out that the technology to achieve integration at your choice of sites in the genome would be the ideal gene editing agent.</a:t>
            </a:r>
          </a:p>
        </p:txBody>
      </p:sp>
      <p:sp>
        <p:nvSpPr>
          <p:cNvPr id="4" name="Slide Number Placeholder 3">
            <a:extLst>
              <a:ext uri="{FF2B5EF4-FFF2-40B4-BE49-F238E27FC236}">
                <a16:creationId xmlns:a16="http://schemas.microsoft.com/office/drawing/2014/main" id="{89082C6F-AB70-E099-D9F0-6F99BD355218}"/>
              </a:ext>
            </a:extLst>
          </p:cNvPr>
          <p:cNvSpPr>
            <a:spLocks noGrp="1"/>
          </p:cNvSpPr>
          <p:nvPr>
            <p:ph type="sldNum" sz="quarter" idx="5"/>
          </p:nvPr>
        </p:nvSpPr>
        <p:spPr/>
        <p:txBody>
          <a:bodyPr/>
          <a:lstStyle/>
          <a:p>
            <a:fld id="{D153751E-AEBF-AC4F-89D2-8C1B050141BB}" type="slidenum">
              <a:rPr lang="en-US" smtClean="0"/>
              <a:t>3</a:t>
            </a:fld>
            <a:endParaRPr lang="en-US"/>
          </a:p>
        </p:txBody>
      </p:sp>
    </p:spTree>
    <p:extLst>
      <p:ext uri="{BB962C8B-B14F-4D97-AF65-F5344CB8AC3E}">
        <p14:creationId xmlns:p14="http://schemas.microsoft.com/office/powerpoint/2010/main" val="825408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if we want to target sites in the human genome that are completely different from the WT Bxb1 DNA targets, can take our selected submotifs and assemble them modularly in order to target sequences that are simply not accessible by the WT enzyme, for instance here I am showing an example of how one could do this for a half-site in a human safe harbor locus.</a:t>
            </a:r>
          </a:p>
          <a:p>
            <a:endParaRPr lang="en-US" dirty="0"/>
          </a:p>
        </p:txBody>
      </p:sp>
      <p:sp>
        <p:nvSpPr>
          <p:cNvPr id="4" name="Slide Number Placeholder 3"/>
          <p:cNvSpPr>
            <a:spLocks noGrp="1"/>
          </p:cNvSpPr>
          <p:nvPr>
            <p:ph type="sldNum" sz="quarter" idx="5"/>
          </p:nvPr>
        </p:nvSpPr>
        <p:spPr/>
        <p:txBody>
          <a:bodyPr/>
          <a:lstStyle/>
          <a:p>
            <a:fld id="{0D1119ED-6D46-4847-9359-6791E2979965}" type="slidenum">
              <a:rPr lang="en-US" smtClean="0"/>
              <a:t>24</a:t>
            </a:fld>
            <a:endParaRPr lang="en-US"/>
          </a:p>
        </p:txBody>
      </p:sp>
    </p:spTree>
    <p:extLst>
      <p:ext uri="{BB962C8B-B14F-4D97-AF65-F5344CB8AC3E}">
        <p14:creationId xmlns:p14="http://schemas.microsoft.com/office/powerpoint/2010/main" val="2708984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knew we could engineer the helix </a:t>
            </a:r>
            <a:r>
              <a:rPr lang="en-US" dirty="0" err="1"/>
              <a:t>submotif</a:t>
            </a:r>
            <a:r>
              <a:rPr lang="en-US" dirty="0"/>
              <a:t> to improve Bxb1 performance in human cells, we decided to move forward with reprogramming the other </a:t>
            </a:r>
            <a:r>
              <a:rPr lang="en-US" dirty="0" err="1"/>
              <a:t>submotifs</a:t>
            </a:r>
            <a:r>
              <a:rPr lang="en-US" dirty="0"/>
              <a:t>. We carried out systematic selections against all possible targets for the helix and loop submotif and some targets for the hairpin submotif, and here I am showing what the DNA specificity of each submotif is in plasmid recombination assays. So you can see that the wild type </a:t>
            </a:r>
            <a:r>
              <a:rPr lang="en-US" dirty="0" err="1"/>
              <a:t>submotifs</a:t>
            </a:r>
            <a:r>
              <a:rPr lang="en-US" dirty="0"/>
              <a:t> have a clear preference but don’t have </a:t>
            </a:r>
            <a:r>
              <a:rPr lang="en-US" b="1" dirty="0">
                <a:solidFill>
                  <a:srgbClr val="FF0000"/>
                </a:solidFill>
              </a:rPr>
              <a:t>perfect</a:t>
            </a:r>
            <a:r>
              <a:rPr lang="en-US" dirty="0"/>
              <a:t> specificity</a:t>
            </a:r>
          </a:p>
        </p:txBody>
      </p:sp>
      <p:sp>
        <p:nvSpPr>
          <p:cNvPr id="4" name="Slide Number Placeholder 3"/>
          <p:cNvSpPr>
            <a:spLocks noGrp="1"/>
          </p:cNvSpPr>
          <p:nvPr>
            <p:ph type="sldNum" sz="quarter" idx="5"/>
          </p:nvPr>
        </p:nvSpPr>
        <p:spPr/>
        <p:txBody>
          <a:bodyPr/>
          <a:lstStyle/>
          <a:p>
            <a:fld id="{0D1119ED-6D46-4847-9359-6791E2979965}" type="slidenum">
              <a:rPr lang="en-US" smtClean="0"/>
              <a:t>25</a:t>
            </a:fld>
            <a:endParaRPr lang="en-US"/>
          </a:p>
        </p:txBody>
      </p:sp>
    </p:spTree>
    <p:extLst>
      <p:ext uri="{BB962C8B-B14F-4D97-AF65-F5344CB8AC3E}">
        <p14:creationId xmlns:p14="http://schemas.microsoft.com/office/powerpoint/2010/main" val="4138673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knew we could engineer the helix </a:t>
            </a:r>
            <a:r>
              <a:rPr lang="en-US" dirty="0" err="1"/>
              <a:t>submotif</a:t>
            </a:r>
            <a:r>
              <a:rPr lang="en-US" dirty="0"/>
              <a:t> to improve Bxb1 performance in human cells, we decided to move forward with reprogramming the other </a:t>
            </a:r>
            <a:r>
              <a:rPr lang="en-US" dirty="0" err="1"/>
              <a:t>submotifs</a:t>
            </a:r>
            <a:r>
              <a:rPr lang="en-US" dirty="0"/>
              <a:t>. We carried out systematic selections against all possible targets for the helix and loop submotif and some targets for the hairpin submotif, and here I am showing what the DNA specificity of each submotif is in plasmid recombination assays. So you can see that the wild type </a:t>
            </a:r>
            <a:r>
              <a:rPr lang="en-US" dirty="0" err="1"/>
              <a:t>submotifs</a:t>
            </a:r>
            <a:r>
              <a:rPr lang="en-US" dirty="0"/>
              <a:t> have a clear preference but don’t have </a:t>
            </a:r>
            <a:r>
              <a:rPr lang="en-US" b="1" dirty="0">
                <a:solidFill>
                  <a:srgbClr val="FF0000"/>
                </a:solidFill>
              </a:rPr>
              <a:t>perfect</a:t>
            </a:r>
            <a:r>
              <a:rPr lang="en-US" dirty="0"/>
              <a:t> specificity</a:t>
            </a:r>
          </a:p>
        </p:txBody>
      </p:sp>
      <p:sp>
        <p:nvSpPr>
          <p:cNvPr id="4" name="Slide Number Placeholder 3"/>
          <p:cNvSpPr>
            <a:spLocks noGrp="1"/>
          </p:cNvSpPr>
          <p:nvPr>
            <p:ph type="sldNum" sz="quarter" idx="5"/>
          </p:nvPr>
        </p:nvSpPr>
        <p:spPr/>
        <p:txBody>
          <a:bodyPr/>
          <a:lstStyle/>
          <a:p>
            <a:fld id="{0D1119ED-6D46-4847-9359-6791E2979965}" type="slidenum">
              <a:rPr lang="en-US" smtClean="0"/>
              <a:t>26</a:t>
            </a:fld>
            <a:endParaRPr lang="en-US"/>
          </a:p>
        </p:txBody>
      </p:sp>
    </p:spTree>
    <p:extLst>
      <p:ext uri="{BB962C8B-B14F-4D97-AF65-F5344CB8AC3E}">
        <p14:creationId xmlns:p14="http://schemas.microsoft.com/office/powerpoint/2010/main" val="1317154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believe that our strategy could be adapted to other integrase variants described in the literature. Here I am showing an alignment of structural models from these generated by </a:t>
            </a:r>
            <a:r>
              <a:rPr lang="en-US" dirty="0" err="1"/>
              <a:t>rosettafold</a:t>
            </a:r>
            <a:r>
              <a:rPr lang="en-US" dirty="0"/>
              <a:t>, and when we dock the individual DNA binding domains of the proteins to DNA, we can see that the DNA binding motifs, the hairpin, helix and loop are also conserved in recently discovered integrases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D1119ED-6D46-4847-9359-6791E2979965}" type="slidenum">
              <a:rPr lang="en-US" smtClean="0"/>
              <a:t>27</a:t>
            </a:fld>
            <a:endParaRPr lang="en-US"/>
          </a:p>
        </p:txBody>
      </p:sp>
    </p:spTree>
    <p:extLst>
      <p:ext uri="{BB962C8B-B14F-4D97-AF65-F5344CB8AC3E}">
        <p14:creationId xmlns:p14="http://schemas.microsoft.com/office/powerpoint/2010/main" val="121372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we have been able to reprogram the Bxb1 integrase to new target sequences that are very divergent from their natural targets, and these engineered integrases can facilitate insertion of large cargo into the human genome.</a:t>
            </a:r>
          </a:p>
          <a:p>
            <a:r>
              <a:rPr lang="en-US" dirty="0"/>
              <a:t>We believe our approach unlocks new ways to treat genetic diseases with a heterogeneous mutational landscape and also enables safer cell therapies.</a:t>
            </a:r>
          </a:p>
          <a:p>
            <a:r>
              <a:rPr lang="en-US" dirty="0"/>
              <a:t>Because integrases show high structural conservation even at very low sequence conservation, one could apply the same reprogramming methods to other integrases</a:t>
            </a:r>
          </a:p>
        </p:txBody>
      </p:sp>
      <p:sp>
        <p:nvSpPr>
          <p:cNvPr id="4" name="Slide Number Placeholder 3"/>
          <p:cNvSpPr>
            <a:spLocks noGrp="1"/>
          </p:cNvSpPr>
          <p:nvPr>
            <p:ph type="sldNum" sz="quarter" idx="5"/>
          </p:nvPr>
        </p:nvSpPr>
        <p:spPr/>
        <p:txBody>
          <a:bodyPr/>
          <a:lstStyle/>
          <a:p>
            <a:fld id="{0D1119ED-6D46-4847-9359-6791E2979965}" type="slidenum">
              <a:rPr lang="en-US" smtClean="0"/>
              <a:t>28</a:t>
            </a:fld>
            <a:endParaRPr lang="en-US"/>
          </a:p>
        </p:txBody>
      </p:sp>
    </p:spTree>
    <p:extLst>
      <p:ext uri="{BB962C8B-B14F-4D97-AF65-F5344CB8AC3E}">
        <p14:creationId xmlns:p14="http://schemas.microsoft.com/office/powerpoint/2010/main" val="2447977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F5923-381D-11A7-2353-C8BFE13B1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8826E-2DCD-79A4-4C2D-5FB07E8DA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E4F78-610A-2C1B-F5AD-CD16DC4B9856}"/>
              </a:ext>
            </a:extLst>
          </p:cNvPr>
          <p:cNvSpPr>
            <a:spLocks noGrp="1"/>
          </p:cNvSpPr>
          <p:nvPr>
            <p:ph type="body" idx="1"/>
          </p:nvPr>
        </p:nvSpPr>
        <p:spPr/>
        <p:txBody>
          <a:bodyPr/>
          <a:lstStyle/>
          <a:p>
            <a:r>
              <a:rPr lang="en-US" dirty="0"/>
              <a:t>Integrase technology has the potential to make safer cell therapies, where instead of relying on the random integration from lentivirus for instance where each cell has integration events at different genomic loci,  with an integrase you could insert a large gene, for example a CAR at a single genomic locus of your choice. Similarly, it would be a great approach to treat genetic diseases with a heterogeneous mutation landscape. For instance, by integrating a corrected transgene at the first intron of a diseased locus you could treat a patient population where disease causing-mutations are spread through the downstream exons.</a:t>
            </a:r>
          </a:p>
        </p:txBody>
      </p:sp>
      <p:sp>
        <p:nvSpPr>
          <p:cNvPr id="4" name="Slide Number Placeholder 3">
            <a:extLst>
              <a:ext uri="{FF2B5EF4-FFF2-40B4-BE49-F238E27FC236}">
                <a16:creationId xmlns:a16="http://schemas.microsoft.com/office/drawing/2014/main" id="{5405C012-B09D-3812-25A0-20A062B5AA06}"/>
              </a:ext>
            </a:extLst>
          </p:cNvPr>
          <p:cNvSpPr>
            <a:spLocks noGrp="1"/>
          </p:cNvSpPr>
          <p:nvPr>
            <p:ph type="sldNum" sz="quarter" idx="5"/>
          </p:nvPr>
        </p:nvSpPr>
        <p:spPr/>
        <p:txBody>
          <a:bodyPr/>
          <a:lstStyle/>
          <a:p>
            <a:fld id="{D153751E-AEBF-AC4F-89D2-8C1B050141BB}" type="slidenum">
              <a:rPr lang="en-US" smtClean="0"/>
              <a:t>4</a:t>
            </a:fld>
            <a:endParaRPr lang="en-US"/>
          </a:p>
        </p:txBody>
      </p:sp>
    </p:spTree>
    <p:extLst>
      <p:ext uri="{BB962C8B-B14F-4D97-AF65-F5344CB8AC3E}">
        <p14:creationId xmlns:p14="http://schemas.microsoft.com/office/powerpoint/2010/main" val="3298153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F5923-381D-11A7-2353-C8BFE13B1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8826E-2DCD-79A4-4C2D-5FB07E8DA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E4F78-610A-2C1B-F5AD-CD16DC4B9856}"/>
              </a:ext>
            </a:extLst>
          </p:cNvPr>
          <p:cNvSpPr>
            <a:spLocks noGrp="1"/>
          </p:cNvSpPr>
          <p:nvPr>
            <p:ph type="body" idx="1"/>
          </p:nvPr>
        </p:nvSpPr>
        <p:spPr/>
        <p:txBody>
          <a:bodyPr/>
          <a:lstStyle/>
          <a:p>
            <a:r>
              <a:rPr lang="en-US" dirty="0"/>
              <a:t>Integrase technology has the potential to make safer cell therapies, where instead of relying on the random integration from lentivirus for instance where each cell has integration events at different genomic loci,  with an integrase you could insert a large gene, for example a CAR at a single genomic locus of your choice. Similarly, it would be a great approach to treat genetic diseases with a heterogeneous mutation landscape. For instance, by integrating a corrected transgene at the first intron of a diseased locus you could treat a patient population where disease causing-mutations are spread through the downstream exons.</a:t>
            </a:r>
          </a:p>
        </p:txBody>
      </p:sp>
      <p:sp>
        <p:nvSpPr>
          <p:cNvPr id="4" name="Slide Number Placeholder 3">
            <a:extLst>
              <a:ext uri="{FF2B5EF4-FFF2-40B4-BE49-F238E27FC236}">
                <a16:creationId xmlns:a16="http://schemas.microsoft.com/office/drawing/2014/main" id="{5405C012-B09D-3812-25A0-20A062B5AA06}"/>
              </a:ext>
            </a:extLst>
          </p:cNvPr>
          <p:cNvSpPr>
            <a:spLocks noGrp="1"/>
          </p:cNvSpPr>
          <p:nvPr>
            <p:ph type="sldNum" sz="quarter" idx="5"/>
          </p:nvPr>
        </p:nvSpPr>
        <p:spPr/>
        <p:txBody>
          <a:bodyPr/>
          <a:lstStyle/>
          <a:p>
            <a:fld id="{D153751E-AEBF-AC4F-89D2-8C1B050141BB}" type="slidenum">
              <a:rPr lang="en-US" smtClean="0"/>
              <a:t>5</a:t>
            </a:fld>
            <a:endParaRPr lang="en-US"/>
          </a:p>
        </p:txBody>
      </p:sp>
    </p:spTree>
    <p:extLst>
      <p:ext uri="{BB962C8B-B14F-4D97-AF65-F5344CB8AC3E}">
        <p14:creationId xmlns:p14="http://schemas.microsoft.com/office/powerpoint/2010/main" val="2698148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chose to engineer the integrase from the Bxb1 phage as our candidate integrase for genomic medicines because it has been shown to be active in human cells. It also has an ideal mechanism for therapeutic targeted integration. In a therapeutic context, two integrase subunits would bind a synthetic donor, while another pair of subunits bind the genome, and once they form a tetramer, they simply carry out strand exchange, protecting the genome from double-strand breaks, and they do this in one direction thanks to their coiled coil domains. The natural enzyme integrates a 50kb cargo into the host genome, so there is potentially no limit to the size of the therapeutic cargo you could integrate.  </a:t>
            </a:r>
          </a:p>
          <a:p>
            <a:r>
              <a:rPr lang="en-US" dirty="0"/>
              <a:t>However, Bxb1 has a narrow set of sequences it can target, so in the next few minutes I would like to take you through the process of how we have engineered the enzyme to target specific loci in the human genome.</a:t>
            </a:r>
          </a:p>
        </p:txBody>
      </p:sp>
      <p:sp>
        <p:nvSpPr>
          <p:cNvPr id="4" name="Slide Number Placeholder 3"/>
          <p:cNvSpPr>
            <a:spLocks noGrp="1"/>
          </p:cNvSpPr>
          <p:nvPr>
            <p:ph type="sldNum" sz="quarter" idx="5"/>
          </p:nvPr>
        </p:nvSpPr>
        <p:spPr/>
        <p:txBody>
          <a:bodyPr/>
          <a:lstStyle/>
          <a:p>
            <a:fld id="{D153751E-AEBF-AC4F-89D2-8C1B050141BB}" type="slidenum">
              <a:rPr lang="en-US" smtClean="0"/>
              <a:t>8</a:t>
            </a:fld>
            <a:endParaRPr lang="en-US"/>
          </a:p>
        </p:txBody>
      </p:sp>
    </p:spTree>
    <p:extLst>
      <p:ext uri="{BB962C8B-B14F-4D97-AF65-F5344CB8AC3E}">
        <p14:creationId xmlns:p14="http://schemas.microsoft.com/office/powerpoint/2010/main" val="1102041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chose to engineer the integrase from the Bxb1 phage as our candidate integrase for genomic medicines because it has been shown to be active in human cells. It also has an ideal mechanism for therapeutic targeted integration. In a therapeutic context, two integrase subunits would bind a synthetic donor, while another pair of subunits bind the genome, and once they form a tetramer, they simply carry out strand exchange, protecting the genome from double-strand breaks, and they do this in one direction thanks to their coiled coil domains. The natural enzyme integrates a 50kb cargo into the host genome, so there is potentially no limit to the size of the therapeutic cargo you could integrate.  </a:t>
            </a:r>
          </a:p>
          <a:p>
            <a:r>
              <a:rPr lang="en-US" dirty="0"/>
              <a:t>However, Bxb1 has a narrow set of sequences it can target, so in the next few minutes I would like to take you through the process of how we have engineered the enzyme to target specific loci in the human genome.</a:t>
            </a:r>
          </a:p>
        </p:txBody>
      </p:sp>
      <p:sp>
        <p:nvSpPr>
          <p:cNvPr id="4" name="Slide Number Placeholder 3"/>
          <p:cNvSpPr>
            <a:spLocks noGrp="1"/>
          </p:cNvSpPr>
          <p:nvPr>
            <p:ph type="sldNum" sz="quarter" idx="5"/>
          </p:nvPr>
        </p:nvSpPr>
        <p:spPr/>
        <p:txBody>
          <a:bodyPr/>
          <a:lstStyle/>
          <a:p>
            <a:fld id="{D153751E-AEBF-AC4F-89D2-8C1B050141BB}" type="slidenum">
              <a:rPr lang="en-US" smtClean="0"/>
              <a:t>9</a:t>
            </a:fld>
            <a:endParaRPr lang="en-US"/>
          </a:p>
        </p:txBody>
      </p:sp>
    </p:spTree>
    <p:extLst>
      <p:ext uri="{BB962C8B-B14F-4D97-AF65-F5344CB8AC3E}">
        <p14:creationId xmlns:p14="http://schemas.microsoft.com/office/powerpoint/2010/main" val="205205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chose to engineer the integrase from the Bxb1 phage as our candidate integrase for genomic medicines because it has been shown to be active in human cells. It also has an ideal mechanism for therapeutic targeted integration. In a therapeutic context, two integrase subunits would bind a synthetic donor, while another pair of subunits bind the genome, and once they form a tetramer, they simply carry out strand exchange, protecting the genome from double-strand breaks, and they do this in one direction thanks to their coiled coil domains. The natural enzyme integrates a 50kb cargo into the host genome, so there is potentially no limit to the size of the therapeutic cargo you could integrate.  </a:t>
            </a:r>
          </a:p>
          <a:p>
            <a:r>
              <a:rPr lang="en-US" dirty="0"/>
              <a:t>However, Bxb1 has a narrow set of sequences it can target, so in the next few minutes I would like to take you through the process of how we have engineered the enzyme to target specific loci in the human genome.</a:t>
            </a:r>
          </a:p>
        </p:txBody>
      </p:sp>
      <p:sp>
        <p:nvSpPr>
          <p:cNvPr id="4" name="Slide Number Placeholder 3"/>
          <p:cNvSpPr>
            <a:spLocks noGrp="1"/>
          </p:cNvSpPr>
          <p:nvPr>
            <p:ph type="sldNum" sz="quarter" idx="5"/>
          </p:nvPr>
        </p:nvSpPr>
        <p:spPr/>
        <p:txBody>
          <a:bodyPr/>
          <a:lstStyle/>
          <a:p>
            <a:fld id="{D153751E-AEBF-AC4F-89D2-8C1B050141BB}" type="slidenum">
              <a:rPr lang="en-US" smtClean="0"/>
              <a:t>11</a:t>
            </a:fld>
            <a:endParaRPr lang="en-US"/>
          </a:p>
        </p:txBody>
      </p:sp>
    </p:spTree>
    <p:extLst>
      <p:ext uri="{BB962C8B-B14F-4D97-AF65-F5344CB8AC3E}">
        <p14:creationId xmlns:p14="http://schemas.microsoft.com/office/powerpoint/2010/main" val="313347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protein engineering efforts would benefit greatly from knowing the structure of the protein you want to engineer,</a:t>
            </a:r>
          </a:p>
          <a:p>
            <a:r>
              <a:rPr lang="en-US" dirty="0"/>
              <a:t>so our process involved developing a testable structural model, mapping DNA-protein interactions, </a:t>
            </a:r>
          </a:p>
          <a:p>
            <a:r>
              <a:rPr lang="en-US" dirty="0"/>
              <a:t>then setting up a selection in bacteria that could test as many as 1 billion mutants per experiment to identify higher performing variants at new integration sites.</a:t>
            </a:r>
          </a:p>
          <a:p>
            <a:r>
              <a:rPr lang="en-US" dirty="0"/>
              <a:t>then the team tested and validated the results of selections in human cells. </a:t>
            </a:r>
          </a:p>
          <a:p>
            <a:r>
              <a:rPr lang="en-US" dirty="0"/>
              <a:t>My talk will focus on the modeling and directed evolution of modular integrases.</a:t>
            </a:r>
          </a:p>
          <a:p>
            <a:r>
              <a:rPr lang="en-US" dirty="0"/>
              <a:t>For more details on the validation in human cells, I invite you to visit my colleague </a:t>
            </a:r>
            <a:r>
              <a:rPr lang="en-US" dirty="0" err="1"/>
              <a:t>Friederich</a:t>
            </a:r>
            <a:r>
              <a:rPr lang="en-US" dirty="0"/>
              <a:t> </a:t>
            </a:r>
            <a:r>
              <a:rPr lang="en-US" dirty="0" err="1"/>
              <a:t>Fauser’s</a:t>
            </a:r>
            <a:r>
              <a:rPr lang="en-US" dirty="0"/>
              <a:t> poster tomorrow.</a:t>
            </a:r>
          </a:p>
        </p:txBody>
      </p:sp>
      <p:sp>
        <p:nvSpPr>
          <p:cNvPr id="4" name="Slide Number Placeholder 3"/>
          <p:cNvSpPr>
            <a:spLocks noGrp="1"/>
          </p:cNvSpPr>
          <p:nvPr>
            <p:ph type="sldNum" sz="quarter" idx="5"/>
          </p:nvPr>
        </p:nvSpPr>
        <p:spPr/>
        <p:txBody>
          <a:bodyPr/>
          <a:lstStyle/>
          <a:p>
            <a:fld id="{0D1119ED-6D46-4847-9359-6791E2979965}" type="slidenum">
              <a:rPr lang="en-US" smtClean="0"/>
              <a:t>12</a:t>
            </a:fld>
            <a:endParaRPr lang="en-US"/>
          </a:p>
        </p:txBody>
      </p:sp>
    </p:spTree>
    <p:extLst>
      <p:ext uri="{BB962C8B-B14F-4D97-AF65-F5344CB8AC3E}">
        <p14:creationId xmlns:p14="http://schemas.microsoft.com/office/powerpoint/2010/main" val="911630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chose to engineer the integrase from the Bxb1 phage as our candidate integrase for genomic medicines because it has been shown to be active in human cells. It also has an ideal mechanism for therapeutic targeted integration. In a therapeutic context, two integrase subunits would bind a synthetic donor, while another pair of subunits bind the genome, and once they form a tetramer, they simply carry out strand exchange, protecting the genome from double-strand breaks, and they do this in one direction thanks to their coiled coil domains. The natural enzyme integrates a 50kb cargo into the host genome, so there is potentially no limit to the size of the therapeutic cargo you could integrate.  </a:t>
            </a:r>
          </a:p>
          <a:p>
            <a:r>
              <a:rPr lang="en-US" dirty="0"/>
              <a:t>However, Bxb1 has a narrow set of sequences it can target, so in the next few minutes I would like to take you through the process of how we have engineered the enzyme to target specific loci in the human genome.</a:t>
            </a:r>
          </a:p>
        </p:txBody>
      </p:sp>
      <p:sp>
        <p:nvSpPr>
          <p:cNvPr id="4" name="Slide Number Placeholder 3"/>
          <p:cNvSpPr>
            <a:spLocks noGrp="1"/>
          </p:cNvSpPr>
          <p:nvPr>
            <p:ph type="sldNum" sz="quarter" idx="5"/>
          </p:nvPr>
        </p:nvSpPr>
        <p:spPr/>
        <p:txBody>
          <a:bodyPr/>
          <a:lstStyle/>
          <a:p>
            <a:fld id="{D153751E-AEBF-AC4F-89D2-8C1B050141BB}" type="slidenum">
              <a:rPr lang="en-US" smtClean="0"/>
              <a:t>13</a:t>
            </a:fld>
            <a:endParaRPr lang="en-US"/>
          </a:p>
        </p:txBody>
      </p:sp>
    </p:spTree>
    <p:extLst>
      <p:ext uri="{BB962C8B-B14F-4D97-AF65-F5344CB8AC3E}">
        <p14:creationId xmlns:p14="http://schemas.microsoft.com/office/powerpoint/2010/main" val="3194471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C8660891-501D-AD41-AC44-26F9773204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CE9CDDC0-238B-F348-AC20-9088FE0EBCB9}"/>
              </a:ext>
            </a:extLst>
          </p:cNvPr>
          <p:cNvSpPr>
            <a:spLocks noGrp="1"/>
          </p:cNvSpPr>
          <p:nvPr>
            <p:ph type="ctrTitle" hasCustomPrompt="1"/>
          </p:nvPr>
        </p:nvSpPr>
        <p:spPr>
          <a:xfrm>
            <a:off x="900113" y="2314576"/>
            <a:ext cx="5195887" cy="1401761"/>
          </a:xfrm>
          <a:prstGeom prst="rect">
            <a:avLst/>
          </a:prstGeom>
        </p:spPr>
        <p:txBody>
          <a:bodyPr lIns="0" tIns="0" rIns="0" bIns="0" anchor="b"/>
          <a:lstStyle>
            <a:lvl1pPr algn="l">
              <a:defRPr sz="3600" b="1">
                <a:solidFill>
                  <a:schemeClr val="bg1"/>
                </a:solidFill>
              </a:defRPr>
            </a:lvl1pPr>
          </a:lstStyle>
          <a:p>
            <a:r>
              <a:rPr lang="en-US"/>
              <a:t>Click to edit title, Trebuchet Bold 36 pt.</a:t>
            </a:r>
          </a:p>
        </p:txBody>
      </p:sp>
      <p:sp>
        <p:nvSpPr>
          <p:cNvPr id="9" name="Subtitle 2">
            <a:extLst>
              <a:ext uri="{FF2B5EF4-FFF2-40B4-BE49-F238E27FC236}">
                <a16:creationId xmlns:a16="http://schemas.microsoft.com/office/drawing/2014/main" id="{C3F88E9E-DB6D-0B47-B9C7-2530AC611AB5}"/>
              </a:ext>
            </a:extLst>
          </p:cNvPr>
          <p:cNvSpPr>
            <a:spLocks noGrp="1"/>
          </p:cNvSpPr>
          <p:nvPr>
            <p:ph type="subTitle" idx="1" hasCustomPrompt="1"/>
          </p:nvPr>
        </p:nvSpPr>
        <p:spPr>
          <a:xfrm>
            <a:off x="900112" y="4406105"/>
            <a:ext cx="5195887" cy="271463"/>
          </a:xfrm>
          <a:prstGeom prst="rect">
            <a:avLst/>
          </a:prstGeom>
        </p:spPr>
        <p:txBody>
          <a:bodyPr lIns="0" tIns="0" rIns="0" bIns="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Gill Sans 18 pt.</a:t>
            </a:r>
          </a:p>
        </p:txBody>
      </p:sp>
      <p:sp>
        <p:nvSpPr>
          <p:cNvPr id="10" name="Text Placeholder 9">
            <a:extLst>
              <a:ext uri="{FF2B5EF4-FFF2-40B4-BE49-F238E27FC236}">
                <a16:creationId xmlns:a16="http://schemas.microsoft.com/office/drawing/2014/main" id="{CE47982C-DFB9-654C-A45D-205E830D667C}"/>
              </a:ext>
            </a:extLst>
          </p:cNvPr>
          <p:cNvSpPr>
            <a:spLocks noGrp="1"/>
          </p:cNvSpPr>
          <p:nvPr>
            <p:ph type="body" sz="quarter" idx="10" hasCustomPrompt="1"/>
          </p:nvPr>
        </p:nvSpPr>
        <p:spPr>
          <a:xfrm>
            <a:off x="900111" y="4812505"/>
            <a:ext cx="5195887" cy="271463"/>
          </a:xfrm>
          <a:prstGeom prst="rect">
            <a:avLst/>
          </a:prstGeom>
        </p:spPr>
        <p:txBody>
          <a:bodyPr lIns="0" tIns="0" rIns="0" bIns="0"/>
          <a:lstStyle>
            <a:lvl1pPr marL="0" indent="0">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 title, Gill Sans 14 pt.</a:t>
            </a:r>
          </a:p>
        </p:txBody>
      </p:sp>
      <p:sp>
        <p:nvSpPr>
          <p:cNvPr id="11" name="Text Placeholder 9">
            <a:extLst>
              <a:ext uri="{FF2B5EF4-FFF2-40B4-BE49-F238E27FC236}">
                <a16:creationId xmlns:a16="http://schemas.microsoft.com/office/drawing/2014/main" id="{34E1C5E2-061D-BE47-9AAD-E724A42EB744}"/>
              </a:ext>
            </a:extLst>
          </p:cNvPr>
          <p:cNvSpPr>
            <a:spLocks noGrp="1"/>
          </p:cNvSpPr>
          <p:nvPr>
            <p:ph type="body" sz="quarter" idx="11" hasCustomPrompt="1"/>
          </p:nvPr>
        </p:nvSpPr>
        <p:spPr>
          <a:xfrm>
            <a:off x="900111" y="5610223"/>
            <a:ext cx="5195887" cy="163513"/>
          </a:xfrm>
          <a:prstGeom prst="rect">
            <a:avLst/>
          </a:prstGeom>
        </p:spPr>
        <p:txBody>
          <a:bodyPr lIns="0" tIns="0" rIns="0" bIns="0"/>
          <a:lstStyle>
            <a:lvl1pPr marL="0" indent="0">
              <a:buNone/>
              <a:defRPr sz="12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Date, Gill Sans 12 pt.</a:t>
            </a:r>
          </a:p>
        </p:txBody>
      </p:sp>
    </p:spTree>
    <p:extLst>
      <p:ext uri="{BB962C8B-B14F-4D97-AF65-F5344CB8AC3E}">
        <p14:creationId xmlns:p14="http://schemas.microsoft.com/office/powerpoint/2010/main" val="3874263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f Left Aqu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5092700" cy="5262563"/>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5092700" cy="354012"/>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64897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02D42F7-00FC-E349-B2DE-1BBAFFCFED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2" name="TextBox 11">
            <a:extLst>
              <a:ext uri="{FF2B5EF4-FFF2-40B4-BE49-F238E27FC236}">
                <a16:creationId xmlns:a16="http://schemas.microsoft.com/office/drawing/2014/main" id="{8ED6747B-8E57-6345-B546-BC6C6A4D58BE}"/>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1" name="TextBox 10">
            <a:extLst>
              <a:ext uri="{FF2B5EF4-FFF2-40B4-BE49-F238E27FC236}">
                <a16:creationId xmlns:a16="http://schemas.microsoft.com/office/drawing/2014/main" id="{0231E0A5-6586-274A-A4F4-FE2DF2D9D5CF}"/>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2973355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 Left Go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5092700" cy="5262563"/>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5092700" cy="354012"/>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64897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02D42F7-00FC-E349-B2DE-1BBAFFCFED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2" name="TextBox 11">
            <a:extLst>
              <a:ext uri="{FF2B5EF4-FFF2-40B4-BE49-F238E27FC236}">
                <a16:creationId xmlns:a16="http://schemas.microsoft.com/office/drawing/2014/main" id="{8308E27A-2B29-C343-9C13-0532D7E63427}"/>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1" name="TextBox 10">
            <a:extLst>
              <a:ext uri="{FF2B5EF4-FFF2-40B4-BE49-F238E27FC236}">
                <a16:creationId xmlns:a16="http://schemas.microsoft.com/office/drawing/2014/main" id="{25F2C717-ADB9-F342-AABF-B63964667FFA}"/>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2234423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Left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5092700" cy="5262563"/>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5092700" cy="354012"/>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64897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02D42F7-00FC-E349-B2DE-1BBAFFCFED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2" name="TextBox 11">
            <a:extLst>
              <a:ext uri="{FF2B5EF4-FFF2-40B4-BE49-F238E27FC236}">
                <a16:creationId xmlns:a16="http://schemas.microsoft.com/office/drawing/2014/main" id="{8308E27A-2B29-C343-9C13-0532D7E63427}"/>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1" name="TextBox 10">
            <a:extLst>
              <a:ext uri="{FF2B5EF4-FFF2-40B4-BE49-F238E27FC236}">
                <a16:creationId xmlns:a16="http://schemas.microsoft.com/office/drawing/2014/main" id="{0EA4FF90-F8D4-1847-A103-3496CB9F9E11}"/>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1852540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f Left Light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6096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5092700" cy="354012"/>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64897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5E2BDD92-851E-AF41-9956-E2B85796D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51F2955F-D35C-6545-A0D9-ECAE906365E7}"/>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C73F394A-4D71-064A-ACEA-4011BC756547}"/>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lumMod val="75000"/>
                  </a:schemeClr>
                </a:solidFill>
              </a:rPr>
              <a:t>This presentation may contain proprietary and confidential information. </a:t>
            </a:r>
            <a:br>
              <a:rPr lang="en-US" sz="800">
                <a:solidFill>
                  <a:schemeClr val="bg2">
                    <a:lumMod val="75000"/>
                  </a:schemeClr>
                </a:solidFill>
              </a:rPr>
            </a:br>
            <a:r>
              <a:rPr lang="en-US" sz="800">
                <a:solidFill>
                  <a:schemeClr val="bg2">
                    <a:lumMod val="75000"/>
                  </a:schemeClr>
                </a:solidFill>
              </a:rPr>
              <a:t>It is strictly for internal </a:t>
            </a:r>
            <a:r>
              <a:rPr lang="en-US" sz="800" err="1">
                <a:solidFill>
                  <a:schemeClr val="bg2">
                    <a:lumMod val="75000"/>
                  </a:schemeClr>
                </a:solidFill>
              </a:rPr>
              <a:t>Sangamo</a:t>
            </a:r>
            <a:r>
              <a:rPr lang="en-US" sz="800">
                <a:solidFill>
                  <a:schemeClr val="bg2">
                    <a:lumMod val="75000"/>
                  </a:schemeClr>
                </a:solidFill>
              </a:rPr>
              <a:t> use only and may not be disseminated outside of </a:t>
            </a:r>
            <a:r>
              <a:rPr lang="en-US" sz="800" err="1">
                <a:solidFill>
                  <a:schemeClr val="bg2">
                    <a:lumMod val="75000"/>
                  </a:schemeClr>
                </a:solidFill>
              </a:rPr>
              <a:t>Sangamo</a:t>
            </a:r>
            <a:r>
              <a:rPr lang="en-US" sz="800">
                <a:solidFill>
                  <a:schemeClr val="bg2">
                    <a:lumMod val="75000"/>
                  </a:schemeClr>
                </a:solidFill>
              </a:rPr>
              <a:t>.</a:t>
            </a:r>
          </a:p>
        </p:txBody>
      </p:sp>
    </p:spTree>
    <p:extLst>
      <p:ext uri="{BB962C8B-B14F-4D97-AF65-F5344CB8AC3E}">
        <p14:creationId xmlns:p14="http://schemas.microsoft.com/office/powerpoint/2010/main" val="297631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Right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5092700" cy="354012"/>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6489700" y="914400"/>
            <a:ext cx="5092700" cy="5262563"/>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5B4588DD-7D0F-4E43-8EA5-AAC924DFA3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6D1119A1-AE25-694D-98F3-196D35D4E658}"/>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32CCBD72-7177-3045-B852-3D1FED99BE36}"/>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2815022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f Right Aqu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5092700" cy="354012"/>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6489700" y="914400"/>
            <a:ext cx="5092700" cy="5262563"/>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FE172093-14E5-ED44-A6C0-102B1ADDC9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0ABD6921-D5B5-544F-8691-C66AA17059C4}"/>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2EE16073-900F-1A4B-916F-5800501D9480}"/>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3131160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Right Go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5092700" cy="354012"/>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6489700" y="914400"/>
            <a:ext cx="5092700" cy="5262563"/>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FE172093-14E5-ED44-A6C0-102B1ADDC9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B920B208-C5D3-A749-BCD6-C61F6FA74202}"/>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64946575-4B3D-D443-990D-8B48DBD2E985}"/>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3789884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alf Right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609600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5092700" cy="354012"/>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6489700" y="914400"/>
            <a:ext cx="5092700" cy="5262563"/>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FE172093-14E5-ED44-A6C0-102B1ADDC9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B920B208-C5D3-A749-BCD6-C61F6FA74202}"/>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9CA2918E-2153-DD43-AF81-8B647E6B9412}"/>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387298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Right Light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6096000" y="0"/>
            <a:ext cx="6096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5092700" cy="354012"/>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64897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DFA4695D-DB8D-4A46-83AE-CA6FD3BB6A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C10ED29C-6850-454F-AAD4-56F561EADADA}"/>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241371DA-E04C-434F-A334-8BE3BA74AE83}"/>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lumMod val="75000"/>
                  </a:schemeClr>
                </a:solidFill>
              </a:rPr>
              <a:t>This presentation may contain proprietary and confidential information. </a:t>
            </a:r>
            <a:br>
              <a:rPr lang="en-US" sz="800">
                <a:solidFill>
                  <a:schemeClr val="bg2">
                    <a:lumMod val="75000"/>
                  </a:schemeClr>
                </a:solidFill>
              </a:rPr>
            </a:br>
            <a:r>
              <a:rPr lang="en-US" sz="800">
                <a:solidFill>
                  <a:schemeClr val="bg2">
                    <a:lumMod val="75000"/>
                  </a:schemeClr>
                </a:solidFill>
              </a:rPr>
              <a:t>It is strictly for internal </a:t>
            </a:r>
            <a:r>
              <a:rPr lang="en-US" sz="800" err="1">
                <a:solidFill>
                  <a:schemeClr val="bg2">
                    <a:lumMod val="75000"/>
                  </a:schemeClr>
                </a:solidFill>
              </a:rPr>
              <a:t>Sangamo</a:t>
            </a:r>
            <a:r>
              <a:rPr lang="en-US" sz="800">
                <a:solidFill>
                  <a:schemeClr val="bg2">
                    <a:lumMod val="75000"/>
                  </a:schemeClr>
                </a:solidFill>
              </a:rPr>
              <a:t> use only and may not be disseminated outside of </a:t>
            </a:r>
            <a:r>
              <a:rPr lang="en-US" sz="800" err="1">
                <a:solidFill>
                  <a:schemeClr val="bg2">
                    <a:lumMod val="75000"/>
                  </a:schemeClr>
                </a:solidFill>
              </a:rPr>
              <a:t>Sangamo</a:t>
            </a:r>
            <a:r>
              <a:rPr lang="en-US" sz="800">
                <a:solidFill>
                  <a:schemeClr val="bg2">
                    <a:lumMod val="75000"/>
                  </a:schemeClr>
                </a:solidFill>
              </a:rPr>
              <a:t>.</a:t>
            </a:r>
          </a:p>
        </p:txBody>
      </p:sp>
    </p:spTree>
    <p:extLst>
      <p:ext uri="{BB962C8B-B14F-4D97-AF65-F5344CB8AC3E}">
        <p14:creationId xmlns:p14="http://schemas.microsoft.com/office/powerpoint/2010/main" val="2176426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ird Left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378561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1353312"/>
            <a:ext cx="2892044" cy="4823652"/>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2892044" cy="599040"/>
          </a:xfrm>
          <a:prstGeom prst="rect">
            <a:avLst/>
          </a:prstGeom>
        </p:spPr>
        <p:txBody>
          <a:bodyPr lIns="0" tIns="0" rIns="0" bIns="0"/>
          <a:lstStyle>
            <a:lvl1pPr>
              <a:defRPr sz="2400" b="1">
                <a:solidFill>
                  <a:schemeClr val="bg1"/>
                </a:solidFill>
              </a:defRPr>
            </a:lvl1pPr>
          </a:lstStyle>
          <a:p>
            <a:r>
              <a:rPr lang="en-US"/>
              <a:t>Click to edit, Trebuchet Bold 24</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4133088" y="1353312"/>
            <a:ext cx="7449312" cy="4823651"/>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882D313E-C7C2-5649-A657-9182392905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1" name="TextBox 10">
            <a:extLst>
              <a:ext uri="{FF2B5EF4-FFF2-40B4-BE49-F238E27FC236}">
                <a16:creationId xmlns:a16="http://schemas.microsoft.com/office/drawing/2014/main" id="{558ADC9F-2278-B84E-81AB-6BAC22C3144C}"/>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988C92A3-6000-7F4F-94BA-F856356F8FBE}"/>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2825287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_Aqua">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A0AC667F-192D-1E46-A9DF-DA34F792A01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20C019-D044-074E-A3DB-F2855F7512C6}"/>
              </a:ext>
            </a:extLst>
          </p:cNvPr>
          <p:cNvSpPr>
            <a:spLocks noGrp="1"/>
          </p:cNvSpPr>
          <p:nvPr>
            <p:ph type="title" hasCustomPrompt="1"/>
          </p:nvPr>
        </p:nvSpPr>
        <p:spPr>
          <a:xfrm>
            <a:off x="3325668" y="152070"/>
            <a:ext cx="7825262" cy="2852737"/>
          </a:xfrm>
          <a:prstGeom prst="rect">
            <a:avLst/>
          </a:prstGeom>
        </p:spPr>
        <p:txBody>
          <a:bodyPr lIns="0" tIns="0" rIns="0" bIns="0" anchor="b"/>
          <a:lstStyle>
            <a:lvl1pPr>
              <a:defRPr sz="4800" b="1"/>
            </a:lvl1pPr>
          </a:lstStyle>
          <a:p>
            <a:r>
              <a:rPr lang="en-US"/>
              <a:t>Click to edit title style, Trebuchet Bold 48 pt.</a:t>
            </a:r>
          </a:p>
        </p:txBody>
      </p:sp>
      <p:sp>
        <p:nvSpPr>
          <p:cNvPr id="3" name="Text Placeholder 2">
            <a:extLst>
              <a:ext uri="{FF2B5EF4-FFF2-40B4-BE49-F238E27FC236}">
                <a16:creationId xmlns:a16="http://schemas.microsoft.com/office/drawing/2014/main" id="{6A8F0240-9AAD-4E48-BB61-75655BC42B42}"/>
              </a:ext>
            </a:extLst>
          </p:cNvPr>
          <p:cNvSpPr>
            <a:spLocks noGrp="1"/>
          </p:cNvSpPr>
          <p:nvPr>
            <p:ph type="body" idx="1" hasCustomPrompt="1"/>
          </p:nvPr>
        </p:nvSpPr>
        <p:spPr>
          <a:xfrm>
            <a:off x="3325668" y="3876943"/>
            <a:ext cx="7825262" cy="1500187"/>
          </a:xfrm>
          <a:prstGeom prst="rect">
            <a:avLst/>
          </a:prstGeom>
        </p:spPr>
        <p:txBody>
          <a:bodyPr lIns="0" tIns="0" rIns="0" bIns="0"/>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Gill Sans 18 pt.</a:t>
            </a:r>
          </a:p>
        </p:txBody>
      </p:sp>
      <p:sp>
        <p:nvSpPr>
          <p:cNvPr id="7" name="TextBox 6">
            <a:extLst>
              <a:ext uri="{FF2B5EF4-FFF2-40B4-BE49-F238E27FC236}">
                <a16:creationId xmlns:a16="http://schemas.microsoft.com/office/drawing/2014/main" id="{455099B6-D4CC-6746-B086-B5148F1A3353}"/>
              </a:ext>
            </a:extLst>
          </p:cNvPr>
          <p:cNvSpPr txBox="1"/>
          <p:nvPr userDrawn="1"/>
        </p:nvSpPr>
        <p:spPr>
          <a:xfrm>
            <a:off x="6568654" y="6184232"/>
            <a:ext cx="5195887" cy="385010"/>
          </a:xfrm>
          <a:prstGeom prst="rect">
            <a:avLst/>
          </a:prstGeom>
          <a:noFill/>
        </p:spPr>
        <p:txBody>
          <a:bodyPr wrap="square" lIns="0" tIns="0" rIns="0" bIns="0" rtlCol="0">
            <a:noAutofit/>
          </a:bodyPr>
          <a:lstStyle/>
          <a:p>
            <a:pPr algn="r"/>
            <a:r>
              <a:rPr lang="en-US" sz="1000">
                <a:solidFill>
                  <a:schemeClr val="tx2"/>
                </a:solidFill>
              </a:rPr>
              <a:t>This presentation may contain proprietary and confidential information. </a:t>
            </a:r>
            <a:br>
              <a:rPr lang="en-US" sz="1000">
                <a:solidFill>
                  <a:schemeClr val="tx2"/>
                </a:solidFill>
              </a:rPr>
            </a:br>
            <a:r>
              <a:rPr lang="en-US" sz="1000">
                <a:solidFill>
                  <a:schemeClr val="tx2"/>
                </a:solidFill>
              </a:rPr>
              <a:t>It is strictly for internal </a:t>
            </a:r>
            <a:r>
              <a:rPr lang="en-US" sz="1000" err="1">
                <a:solidFill>
                  <a:schemeClr val="tx2"/>
                </a:solidFill>
              </a:rPr>
              <a:t>Sangamo</a:t>
            </a:r>
            <a:r>
              <a:rPr lang="en-US" sz="1000">
                <a:solidFill>
                  <a:schemeClr val="tx2"/>
                </a:solidFill>
              </a:rPr>
              <a:t> use only and may not be disseminated outside of </a:t>
            </a:r>
            <a:r>
              <a:rPr lang="en-US" sz="1000" err="1">
                <a:solidFill>
                  <a:schemeClr val="tx2"/>
                </a:solidFill>
              </a:rPr>
              <a:t>Sangamo</a:t>
            </a:r>
            <a:r>
              <a:rPr lang="en-US" sz="1000">
                <a:solidFill>
                  <a:schemeClr val="tx2"/>
                </a:solidFill>
              </a:rPr>
              <a:t>.</a:t>
            </a:r>
          </a:p>
        </p:txBody>
      </p:sp>
    </p:spTree>
    <p:extLst>
      <p:ext uri="{BB962C8B-B14F-4D97-AF65-F5344CB8AC3E}">
        <p14:creationId xmlns:p14="http://schemas.microsoft.com/office/powerpoint/2010/main" val="2920497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ird Left Aqu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378561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1353312"/>
            <a:ext cx="2892044" cy="4823652"/>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2892044" cy="599040"/>
          </a:xfrm>
          <a:prstGeom prst="rect">
            <a:avLst/>
          </a:prstGeom>
        </p:spPr>
        <p:txBody>
          <a:bodyPr lIns="0" tIns="0" rIns="0" bIns="0"/>
          <a:lstStyle>
            <a:lvl1pPr>
              <a:defRPr sz="2400" b="1">
                <a:solidFill>
                  <a:schemeClr val="bg1"/>
                </a:solidFill>
              </a:defRPr>
            </a:lvl1pPr>
          </a:lstStyle>
          <a:p>
            <a:r>
              <a:rPr lang="en-US"/>
              <a:t>Click to edit, Trebuchet Bold 24</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4133088" y="1353312"/>
            <a:ext cx="7449312" cy="4823651"/>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E1CF57E-FC1E-994D-A32F-FD4F686071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2" name="TextBox 11">
            <a:extLst>
              <a:ext uri="{FF2B5EF4-FFF2-40B4-BE49-F238E27FC236}">
                <a16:creationId xmlns:a16="http://schemas.microsoft.com/office/drawing/2014/main" id="{2062280D-F174-ED4B-9531-184105E0DDD6}"/>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1" name="TextBox 10">
            <a:extLst>
              <a:ext uri="{FF2B5EF4-FFF2-40B4-BE49-F238E27FC236}">
                <a16:creationId xmlns:a16="http://schemas.microsoft.com/office/drawing/2014/main" id="{A2D0736C-41AB-8F42-9141-83BED95BB914}"/>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2034640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rd Left Go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378561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1353312"/>
            <a:ext cx="2892044" cy="4823652"/>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2892044" cy="599040"/>
          </a:xfrm>
          <a:prstGeom prst="rect">
            <a:avLst/>
          </a:prstGeom>
        </p:spPr>
        <p:txBody>
          <a:bodyPr lIns="0" tIns="0" rIns="0" bIns="0"/>
          <a:lstStyle>
            <a:lvl1pPr>
              <a:defRPr sz="2400" b="1">
                <a:solidFill>
                  <a:schemeClr val="bg1"/>
                </a:solidFill>
              </a:defRPr>
            </a:lvl1pPr>
          </a:lstStyle>
          <a:p>
            <a:r>
              <a:rPr lang="en-US"/>
              <a:t>Click to edit, Trebuchet Bold 24</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4133088" y="1353312"/>
            <a:ext cx="7449312" cy="4823651"/>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E1CF57E-FC1E-994D-A32F-FD4F686071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2" name="TextBox 11">
            <a:extLst>
              <a:ext uri="{FF2B5EF4-FFF2-40B4-BE49-F238E27FC236}">
                <a16:creationId xmlns:a16="http://schemas.microsoft.com/office/drawing/2014/main" id="{08031486-8AC7-9543-872A-E0C4246A5571}"/>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1" name="TextBox 10">
            <a:extLst>
              <a:ext uri="{FF2B5EF4-FFF2-40B4-BE49-F238E27FC236}">
                <a16:creationId xmlns:a16="http://schemas.microsoft.com/office/drawing/2014/main" id="{480222FA-8C85-A640-AB25-3D2429EFEE1D}"/>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1738948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ird Left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378561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1353312"/>
            <a:ext cx="2892044" cy="4823652"/>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2892044" cy="599040"/>
          </a:xfrm>
          <a:prstGeom prst="rect">
            <a:avLst/>
          </a:prstGeom>
        </p:spPr>
        <p:txBody>
          <a:bodyPr lIns="0" tIns="0" rIns="0" bIns="0"/>
          <a:lstStyle>
            <a:lvl1pPr>
              <a:defRPr sz="2400" b="1">
                <a:solidFill>
                  <a:schemeClr val="bg1"/>
                </a:solidFill>
              </a:defRPr>
            </a:lvl1pPr>
          </a:lstStyle>
          <a:p>
            <a:r>
              <a:rPr lang="en-US"/>
              <a:t>Click to edit, Trebuchet Bold 24</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4133088" y="1353312"/>
            <a:ext cx="7449312" cy="4823651"/>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E1CF57E-FC1E-994D-A32F-FD4F686071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2" name="TextBox 11">
            <a:extLst>
              <a:ext uri="{FF2B5EF4-FFF2-40B4-BE49-F238E27FC236}">
                <a16:creationId xmlns:a16="http://schemas.microsoft.com/office/drawing/2014/main" id="{08031486-8AC7-9543-872A-E0C4246A5571}"/>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1" name="TextBox 10">
            <a:extLst>
              <a:ext uri="{FF2B5EF4-FFF2-40B4-BE49-F238E27FC236}">
                <a16:creationId xmlns:a16="http://schemas.microsoft.com/office/drawing/2014/main" id="{081CC525-9E42-A841-9A75-54ADBB311FCC}"/>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172779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ird Left Light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3785616"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1353312"/>
            <a:ext cx="2892044" cy="4823652"/>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2892044" cy="599040"/>
          </a:xfrm>
          <a:prstGeom prst="rect">
            <a:avLst/>
          </a:prstGeom>
        </p:spPr>
        <p:txBody>
          <a:bodyPr lIns="0" tIns="0" rIns="0" bIns="0"/>
          <a:lstStyle>
            <a:lvl1pPr>
              <a:defRPr sz="2400" b="1">
                <a:solidFill>
                  <a:schemeClr val="accent1"/>
                </a:solidFill>
              </a:defRPr>
            </a:lvl1pPr>
          </a:lstStyle>
          <a:p>
            <a:r>
              <a:rPr lang="en-US"/>
              <a:t>Click to edit, Trebuchet Bold 24</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4133088" y="1353312"/>
            <a:ext cx="7449312" cy="4823651"/>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FAADD136-6A7D-6143-8E11-EE60E0A899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E955F083-5D2E-2F49-9597-81D076B2D4D9}"/>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3428467C-7FB9-004D-9087-FD60ED50C776}"/>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3072057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ird Right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8406384" y="0"/>
            <a:ext cx="378561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7500620"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C2B9130-FDF9-624B-B366-26A939A9F031}"/>
              </a:ext>
            </a:extLst>
          </p:cNvPr>
          <p:cNvSpPr>
            <a:spLocks noGrp="1"/>
          </p:cNvSpPr>
          <p:nvPr>
            <p:ph idx="11" hasCustomPrompt="1"/>
          </p:nvPr>
        </p:nvSpPr>
        <p:spPr>
          <a:xfrm>
            <a:off x="8741664" y="914400"/>
            <a:ext cx="2840736" cy="5262564"/>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4" name="Picture 13" descr="Logo&#10;&#10;Description automatically generated">
            <a:extLst>
              <a:ext uri="{FF2B5EF4-FFF2-40B4-BE49-F238E27FC236}">
                <a16:creationId xmlns:a16="http://schemas.microsoft.com/office/drawing/2014/main" id="{E03F9974-7718-6E49-BF35-C2BDFC3A89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0" name="TextBox 9">
            <a:extLst>
              <a:ext uri="{FF2B5EF4-FFF2-40B4-BE49-F238E27FC236}">
                <a16:creationId xmlns:a16="http://schemas.microsoft.com/office/drawing/2014/main" id="{9A65DCF8-4FFC-1C49-BDDF-B0328BA06ED2}"/>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9" name="TextBox 8">
            <a:extLst>
              <a:ext uri="{FF2B5EF4-FFF2-40B4-BE49-F238E27FC236}">
                <a16:creationId xmlns:a16="http://schemas.microsoft.com/office/drawing/2014/main" id="{A92167F8-AE5D-2344-93CC-65C7816136A7}"/>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1359204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ird Right Aqu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8406384" y="0"/>
            <a:ext cx="378561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7500620"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C2B9130-FDF9-624B-B366-26A939A9F031}"/>
              </a:ext>
            </a:extLst>
          </p:cNvPr>
          <p:cNvSpPr>
            <a:spLocks noGrp="1"/>
          </p:cNvSpPr>
          <p:nvPr>
            <p:ph idx="11" hasCustomPrompt="1"/>
          </p:nvPr>
        </p:nvSpPr>
        <p:spPr>
          <a:xfrm>
            <a:off x="8741664" y="914400"/>
            <a:ext cx="2840736" cy="5262564"/>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9" name="Picture 8" descr="Logo&#10;&#10;Description automatically generated">
            <a:extLst>
              <a:ext uri="{FF2B5EF4-FFF2-40B4-BE49-F238E27FC236}">
                <a16:creationId xmlns:a16="http://schemas.microsoft.com/office/drawing/2014/main" id="{328DA8EA-3CDE-CE43-BAEE-295AF032B0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1" name="TextBox 10">
            <a:extLst>
              <a:ext uri="{FF2B5EF4-FFF2-40B4-BE49-F238E27FC236}">
                <a16:creationId xmlns:a16="http://schemas.microsoft.com/office/drawing/2014/main" id="{30715E61-0FA7-754A-BEA5-F2EDF7D05CD2}"/>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0B0AF265-DED2-1B48-8E7C-E4DF1F5EC093}"/>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3863159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ird Right Go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8406384" y="0"/>
            <a:ext cx="378561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7500620"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C2B9130-FDF9-624B-B366-26A939A9F031}"/>
              </a:ext>
            </a:extLst>
          </p:cNvPr>
          <p:cNvSpPr>
            <a:spLocks noGrp="1"/>
          </p:cNvSpPr>
          <p:nvPr>
            <p:ph idx="11" hasCustomPrompt="1"/>
          </p:nvPr>
        </p:nvSpPr>
        <p:spPr>
          <a:xfrm>
            <a:off x="8741664" y="914400"/>
            <a:ext cx="2840736" cy="5262564"/>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9" name="Picture 8" descr="Logo&#10;&#10;Description automatically generated">
            <a:extLst>
              <a:ext uri="{FF2B5EF4-FFF2-40B4-BE49-F238E27FC236}">
                <a16:creationId xmlns:a16="http://schemas.microsoft.com/office/drawing/2014/main" id="{328DA8EA-3CDE-CE43-BAEE-295AF032B0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1" name="TextBox 10">
            <a:extLst>
              <a:ext uri="{FF2B5EF4-FFF2-40B4-BE49-F238E27FC236}">
                <a16:creationId xmlns:a16="http://schemas.microsoft.com/office/drawing/2014/main" id="{0ADFDA8D-D5F6-0B4C-BF60-A39C00E7DCE4}"/>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BAB87DB6-5BA0-2047-9A0E-82F2B92F9436}"/>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1614912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ird Right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8406384" y="0"/>
            <a:ext cx="378561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7500620"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C2B9130-FDF9-624B-B366-26A939A9F031}"/>
              </a:ext>
            </a:extLst>
          </p:cNvPr>
          <p:cNvSpPr>
            <a:spLocks noGrp="1"/>
          </p:cNvSpPr>
          <p:nvPr>
            <p:ph idx="11" hasCustomPrompt="1"/>
          </p:nvPr>
        </p:nvSpPr>
        <p:spPr>
          <a:xfrm>
            <a:off x="8741664" y="914400"/>
            <a:ext cx="2840736" cy="5262564"/>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9" name="Picture 8" descr="Logo&#10;&#10;Description automatically generated">
            <a:extLst>
              <a:ext uri="{FF2B5EF4-FFF2-40B4-BE49-F238E27FC236}">
                <a16:creationId xmlns:a16="http://schemas.microsoft.com/office/drawing/2014/main" id="{328DA8EA-3CDE-CE43-BAEE-295AF032B0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1" name="TextBox 10">
            <a:extLst>
              <a:ext uri="{FF2B5EF4-FFF2-40B4-BE49-F238E27FC236}">
                <a16:creationId xmlns:a16="http://schemas.microsoft.com/office/drawing/2014/main" id="{0ADFDA8D-D5F6-0B4C-BF60-A39C00E7DCE4}"/>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94BC127D-5CC6-034C-92AB-682A093173D9}"/>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3070105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ird Right Light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8406384" y="0"/>
            <a:ext cx="3785616"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7500620"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C2B9130-FDF9-624B-B366-26A939A9F031}"/>
              </a:ext>
            </a:extLst>
          </p:cNvPr>
          <p:cNvSpPr>
            <a:spLocks noGrp="1"/>
          </p:cNvSpPr>
          <p:nvPr>
            <p:ph idx="11" hasCustomPrompt="1"/>
          </p:nvPr>
        </p:nvSpPr>
        <p:spPr>
          <a:xfrm>
            <a:off x="8741664" y="914400"/>
            <a:ext cx="2840736"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9" name="Picture 8" descr="Logo&#10;&#10;Description automatically generated">
            <a:extLst>
              <a:ext uri="{FF2B5EF4-FFF2-40B4-BE49-F238E27FC236}">
                <a16:creationId xmlns:a16="http://schemas.microsoft.com/office/drawing/2014/main" id="{35913B7A-D34B-2646-B8B7-0230ED222D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1" name="TextBox 10">
            <a:extLst>
              <a:ext uri="{FF2B5EF4-FFF2-40B4-BE49-F238E27FC236}">
                <a16:creationId xmlns:a16="http://schemas.microsoft.com/office/drawing/2014/main" id="{60BC65DE-8EAB-9A4B-AF5C-17D1D156EFA7}"/>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8FE66499-3E35-0544-ABCC-D2264AF1BA08}"/>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3456625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Thirds Left Nav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BB3AF-6CFF-634C-9050-41ACB120C1EE}"/>
              </a:ext>
            </a:extLst>
          </p:cNvPr>
          <p:cNvSpPr/>
          <p:nvPr userDrawn="1"/>
        </p:nvSpPr>
        <p:spPr>
          <a:xfrm>
            <a:off x="0" y="0"/>
            <a:ext cx="84063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7500620" cy="5262564"/>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C2B9130-FDF9-624B-B366-26A939A9F031}"/>
              </a:ext>
            </a:extLst>
          </p:cNvPr>
          <p:cNvSpPr>
            <a:spLocks noGrp="1"/>
          </p:cNvSpPr>
          <p:nvPr>
            <p:ph idx="11" hasCustomPrompt="1"/>
          </p:nvPr>
        </p:nvSpPr>
        <p:spPr>
          <a:xfrm>
            <a:off x="8741664" y="914400"/>
            <a:ext cx="2840736"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CAC8362B-231B-0D4E-8B4C-CC6F4ABD580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1" name="TextBox 10">
            <a:extLst>
              <a:ext uri="{FF2B5EF4-FFF2-40B4-BE49-F238E27FC236}">
                <a16:creationId xmlns:a16="http://schemas.microsoft.com/office/drawing/2014/main" id="{A231ABFD-EEA6-7D48-9F39-B8A2E6FF6E7A}"/>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42A3D1EA-14CD-7845-ADF4-95B5FD77FAED}"/>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431970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_Gold">
    <p:spTree>
      <p:nvGrpSpPr>
        <p:cNvPr id="1" name=""/>
        <p:cNvGrpSpPr/>
        <p:nvPr/>
      </p:nvGrpSpPr>
      <p:grpSpPr>
        <a:xfrm>
          <a:off x="0" y="0"/>
          <a:ext cx="0" cy="0"/>
          <a:chOff x="0" y="0"/>
          <a:chExt cx="0" cy="0"/>
        </a:xfrm>
      </p:grpSpPr>
      <p:pic>
        <p:nvPicPr>
          <p:cNvPr id="6" name="Picture 5" descr="Diagram&#10;&#10;Description automatically generated with low confidence">
            <a:extLst>
              <a:ext uri="{FF2B5EF4-FFF2-40B4-BE49-F238E27FC236}">
                <a16:creationId xmlns:a16="http://schemas.microsoft.com/office/drawing/2014/main" id="{72223C25-775F-594B-B46A-0EA8480BB7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20C019-D044-074E-A3DB-F2855F7512C6}"/>
              </a:ext>
            </a:extLst>
          </p:cNvPr>
          <p:cNvSpPr>
            <a:spLocks noGrp="1"/>
          </p:cNvSpPr>
          <p:nvPr>
            <p:ph type="title" hasCustomPrompt="1"/>
          </p:nvPr>
        </p:nvSpPr>
        <p:spPr>
          <a:xfrm>
            <a:off x="3325668" y="152070"/>
            <a:ext cx="7825262" cy="2852737"/>
          </a:xfrm>
          <a:prstGeom prst="rect">
            <a:avLst/>
          </a:prstGeom>
        </p:spPr>
        <p:txBody>
          <a:bodyPr lIns="0" tIns="0" rIns="0" bIns="0" anchor="b"/>
          <a:lstStyle>
            <a:lvl1pPr>
              <a:defRPr sz="4800" b="1"/>
            </a:lvl1pPr>
          </a:lstStyle>
          <a:p>
            <a:r>
              <a:rPr lang="en-US"/>
              <a:t>Click to edit title style, Trebuchet Bold 48 pt.</a:t>
            </a:r>
          </a:p>
        </p:txBody>
      </p:sp>
      <p:sp>
        <p:nvSpPr>
          <p:cNvPr id="3" name="Text Placeholder 2">
            <a:extLst>
              <a:ext uri="{FF2B5EF4-FFF2-40B4-BE49-F238E27FC236}">
                <a16:creationId xmlns:a16="http://schemas.microsoft.com/office/drawing/2014/main" id="{6A8F0240-9AAD-4E48-BB61-75655BC42B42}"/>
              </a:ext>
            </a:extLst>
          </p:cNvPr>
          <p:cNvSpPr>
            <a:spLocks noGrp="1"/>
          </p:cNvSpPr>
          <p:nvPr>
            <p:ph type="body" idx="1" hasCustomPrompt="1"/>
          </p:nvPr>
        </p:nvSpPr>
        <p:spPr>
          <a:xfrm>
            <a:off x="3325668" y="3876943"/>
            <a:ext cx="7825262" cy="1500187"/>
          </a:xfrm>
          <a:prstGeom prst="rect">
            <a:avLst/>
          </a:prstGeom>
        </p:spPr>
        <p:txBody>
          <a:bodyPr lIns="0" tIns="0" rIns="0" bIns="0"/>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Gill Sans 18 pt.</a:t>
            </a:r>
          </a:p>
        </p:txBody>
      </p:sp>
      <p:sp>
        <p:nvSpPr>
          <p:cNvPr id="7" name="TextBox 6">
            <a:extLst>
              <a:ext uri="{FF2B5EF4-FFF2-40B4-BE49-F238E27FC236}">
                <a16:creationId xmlns:a16="http://schemas.microsoft.com/office/drawing/2014/main" id="{69CE1B6D-5367-3C4E-8B1C-B59DEC515F2C}"/>
              </a:ext>
            </a:extLst>
          </p:cNvPr>
          <p:cNvSpPr txBox="1"/>
          <p:nvPr userDrawn="1"/>
        </p:nvSpPr>
        <p:spPr>
          <a:xfrm>
            <a:off x="6568654" y="6184232"/>
            <a:ext cx="5195887" cy="385010"/>
          </a:xfrm>
          <a:prstGeom prst="rect">
            <a:avLst/>
          </a:prstGeom>
          <a:noFill/>
        </p:spPr>
        <p:txBody>
          <a:bodyPr wrap="square" lIns="0" tIns="0" rIns="0" bIns="0" rtlCol="0">
            <a:noAutofit/>
          </a:bodyPr>
          <a:lstStyle/>
          <a:p>
            <a:pPr algn="r"/>
            <a:r>
              <a:rPr lang="en-US" sz="1000">
                <a:solidFill>
                  <a:schemeClr val="tx2"/>
                </a:solidFill>
              </a:rPr>
              <a:t>This presentation may contain proprietary and confidential information. </a:t>
            </a:r>
            <a:br>
              <a:rPr lang="en-US" sz="1000">
                <a:solidFill>
                  <a:schemeClr val="tx2"/>
                </a:solidFill>
              </a:rPr>
            </a:br>
            <a:r>
              <a:rPr lang="en-US" sz="1000">
                <a:solidFill>
                  <a:schemeClr val="tx2"/>
                </a:solidFill>
              </a:rPr>
              <a:t>It is strictly for internal </a:t>
            </a:r>
            <a:r>
              <a:rPr lang="en-US" sz="1000" err="1">
                <a:solidFill>
                  <a:schemeClr val="tx2"/>
                </a:solidFill>
              </a:rPr>
              <a:t>Sangamo</a:t>
            </a:r>
            <a:r>
              <a:rPr lang="en-US" sz="1000">
                <a:solidFill>
                  <a:schemeClr val="tx2"/>
                </a:solidFill>
              </a:rPr>
              <a:t> use only and may not be disseminated outside of </a:t>
            </a:r>
            <a:r>
              <a:rPr lang="en-US" sz="1000" err="1">
                <a:solidFill>
                  <a:schemeClr val="tx2"/>
                </a:solidFill>
              </a:rPr>
              <a:t>Sangamo</a:t>
            </a:r>
            <a:r>
              <a:rPr lang="en-US" sz="1000">
                <a:solidFill>
                  <a:schemeClr val="tx2"/>
                </a:solidFill>
              </a:rPr>
              <a:t>.</a:t>
            </a:r>
          </a:p>
        </p:txBody>
      </p:sp>
    </p:spTree>
    <p:extLst>
      <p:ext uri="{BB962C8B-B14F-4D97-AF65-F5344CB8AC3E}">
        <p14:creationId xmlns:p14="http://schemas.microsoft.com/office/powerpoint/2010/main" val="3996352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Thirds Left Aqu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BB3AF-6CFF-634C-9050-41ACB120C1EE}"/>
              </a:ext>
            </a:extLst>
          </p:cNvPr>
          <p:cNvSpPr/>
          <p:nvPr userDrawn="1"/>
        </p:nvSpPr>
        <p:spPr>
          <a:xfrm>
            <a:off x="0" y="0"/>
            <a:ext cx="84063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7500620" cy="5262564"/>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C2B9130-FDF9-624B-B366-26A939A9F031}"/>
              </a:ext>
            </a:extLst>
          </p:cNvPr>
          <p:cNvSpPr>
            <a:spLocks noGrp="1"/>
          </p:cNvSpPr>
          <p:nvPr>
            <p:ph idx="11" hasCustomPrompt="1"/>
          </p:nvPr>
        </p:nvSpPr>
        <p:spPr>
          <a:xfrm>
            <a:off x="8741664" y="914400"/>
            <a:ext cx="2840736"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F9C94C6F-C568-D84B-A3CA-6A11FC0AF4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3" name="TextBox 12">
            <a:extLst>
              <a:ext uri="{FF2B5EF4-FFF2-40B4-BE49-F238E27FC236}">
                <a16:creationId xmlns:a16="http://schemas.microsoft.com/office/drawing/2014/main" id="{35DB8A20-BC11-1E47-BBCF-5C7BCEE87D3D}"/>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B097569F-7C0C-C64C-B54C-2F33677948E4}"/>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2551190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Thirds Left Go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BB3AF-6CFF-634C-9050-41ACB120C1EE}"/>
              </a:ext>
            </a:extLst>
          </p:cNvPr>
          <p:cNvSpPr/>
          <p:nvPr userDrawn="1"/>
        </p:nvSpPr>
        <p:spPr>
          <a:xfrm>
            <a:off x="0" y="0"/>
            <a:ext cx="840638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7500620" cy="5262564"/>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C2B9130-FDF9-624B-B366-26A939A9F031}"/>
              </a:ext>
            </a:extLst>
          </p:cNvPr>
          <p:cNvSpPr>
            <a:spLocks noGrp="1"/>
          </p:cNvSpPr>
          <p:nvPr>
            <p:ph idx="11" hasCustomPrompt="1"/>
          </p:nvPr>
        </p:nvSpPr>
        <p:spPr>
          <a:xfrm>
            <a:off x="8741664" y="914400"/>
            <a:ext cx="2840736"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F9C94C6F-C568-D84B-A3CA-6A11FC0AF4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3" name="TextBox 12">
            <a:extLst>
              <a:ext uri="{FF2B5EF4-FFF2-40B4-BE49-F238E27FC236}">
                <a16:creationId xmlns:a16="http://schemas.microsoft.com/office/drawing/2014/main" id="{A7BCD0D6-1BE5-3F43-A6E2-F096614F0767}"/>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1C602694-D0D6-A642-99E5-A886E6B82C31}"/>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3504359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Thirds Left Magent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BB3AF-6CFF-634C-9050-41ACB120C1EE}"/>
              </a:ext>
            </a:extLst>
          </p:cNvPr>
          <p:cNvSpPr/>
          <p:nvPr userDrawn="1"/>
        </p:nvSpPr>
        <p:spPr>
          <a:xfrm>
            <a:off x="0" y="0"/>
            <a:ext cx="840638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7500620" cy="5262564"/>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C2B9130-FDF9-624B-B366-26A939A9F031}"/>
              </a:ext>
            </a:extLst>
          </p:cNvPr>
          <p:cNvSpPr>
            <a:spLocks noGrp="1"/>
          </p:cNvSpPr>
          <p:nvPr>
            <p:ph idx="11" hasCustomPrompt="1"/>
          </p:nvPr>
        </p:nvSpPr>
        <p:spPr>
          <a:xfrm>
            <a:off x="8741664" y="914400"/>
            <a:ext cx="2840736"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F9C94C6F-C568-D84B-A3CA-6A11FC0AF4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3" name="TextBox 12">
            <a:extLst>
              <a:ext uri="{FF2B5EF4-FFF2-40B4-BE49-F238E27FC236}">
                <a16:creationId xmlns:a16="http://schemas.microsoft.com/office/drawing/2014/main" id="{A7BCD0D6-1BE5-3F43-A6E2-F096614F0767}"/>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637D730E-E181-C145-9C6F-679C53C0375A}"/>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1922167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Thirds Left Light Gra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BB3AF-6CFF-634C-9050-41ACB120C1EE}"/>
              </a:ext>
            </a:extLst>
          </p:cNvPr>
          <p:cNvSpPr/>
          <p:nvPr userDrawn="1"/>
        </p:nvSpPr>
        <p:spPr>
          <a:xfrm>
            <a:off x="0" y="0"/>
            <a:ext cx="8406384"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7500620"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C2B9130-FDF9-624B-B366-26A939A9F031}"/>
              </a:ext>
            </a:extLst>
          </p:cNvPr>
          <p:cNvSpPr>
            <a:spLocks noGrp="1"/>
          </p:cNvSpPr>
          <p:nvPr>
            <p:ph idx="11" hasCustomPrompt="1"/>
          </p:nvPr>
        </p:nvSpPr>
        <p:spPr>
          <a:xfrm>
            <a:off x="8741664" y="914400"/>
            <a:ext cx="2840736" cy="5262564"/>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0200C163-40B0-DE4A-8BFC-AA4CF34794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3" name="TextBox 12">
            <a:extLst>
              <a:ext uri="{FF2B5EF4-FFF2-40B4-BE49-F238E27FC236}">
                <a16:creationId xmlns:a16="http://schemas.microsoft.com/office/drawing/2014/main" id="{3AD18EA5-6892-7D44-97A3-114E9E0B97D6}"/>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E5D26367-4258-2C4D-B5B6-9B0AFD30E9E6}"/>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lumMod val="75000"/>
                  </a:schemeClr>
                </a:solidFill>
              </a:rPr>
              <a:t>This presentation may contain proprietary and confidential information. </a:t>
            </a:r>
            <a:br>
              <a:rPr lang="en-US" sz="800">
                <a:solidFill>
                  <a:schemeClr val="bg2">
                    <a:lumMod val="75000"/>
                  </a:schemeClr>
                </a:solidFill>
              </a:rPr>
            </a:br>
            <a:r>
              <a:rPr lang="en-US" sz="800">
                <a:solidFill>
                  <a:schemeClr val="bg2">
                    <a:lumMod val="75000"/>
                  </a:schemeClr>
                </a:solidFill>
              </a:rPr>
              <a:t>It is strictly for internal </a:t>
            </a:r>
            <a:r>
              <a:rPr lang="en-US" sz="800" err="1">
                <a:solidFill>
                  <a:schemeClr val="bg2">
                    <a:lumMod val="75000"/>
                  </a:schemeClr>
                </a:solidFill>
              </a:rPr>
              <a:t>Sangamo</a:t>
            </a:r>
            <a:r>
              <a:rPr lang="en-US" sz="800">
                <a:solidFill>
                  <a:schemeClr val="bg2">
                    <a:lumMod val="75000"/>
                  </a:schemeClr>
                </a:solidFill>
              </a:rPr>
              <a:t> use only and may not be disseminated outside of </a:t>
            </a:r>
            <a:r>
              <a:rPr lang="en-US" sz="800" err="1">
                <a:solidFill>
                  <a:schemeClr val="bg2">
                    <a:lumMod val="75000"/>
                  </a:schemeClr>
                </a:solidFill>
              </a:rPr>
              <a:t>Sangamo</a:t>
            </a:r>
            <a:r>
              <a:rPr lang="en-US" sz="800">
                <a:solidFill>
                  <a:schemeClr val="bg2">
                    <a:lumMod val="75000"/>
                  </a:schemeClr>
                </a:solidFill>
              </a:rPr>
              <a:t>.</a:t>
            </a:r>
          </a:p>
        </p:txBody>
      </p:sp>
    </p:spTree>
    <p:extLst>
      <p:ext uri="{BB962C8B-B14F-4D97-AF65-F5344CB8AC3E}">
        <p14:creationId xmlns:p14="http://schemas.microsoft.com/office/powerpoint/2010/main" val="479124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Thirds Right Nav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89D142-C550-EA4D-82C8-C7BE275F7E85}"/>
              </a:ext>
            </a:extLst>
          </p:cNvPr>
          <p:cNvSpPr/>
          <p:nvPr userDrawn="1"/>
        </p:nvSpPr>
        <p:spPr>
          <a:xfrm>
            <a:off x="3785616" y="0"/>
            <a:ext cx="84063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1353312"/>
            <a:ext cx="2892044" cy="4823652"/>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2892044" cy="599040"/>
          </a:xfrm>
          <a:prstGeom prst="rect">
            <a:avLst/>
          </a:prstGeom>
        </p:spPr>
        <p:txBody>
          <a:bodyPr lIns="0" tIns="0" rIns="0" bIns="0"/>
          <a:lstStyle>
            <a:lvl1pPr>
              <a:defRPr sz="2400" b="1">
                <a:solidFill>
                  <a:schemeClr val="accent1"/>
                </a:solidFill>
              </a:defRPr>
            </a:lvl1pPr>
          </a:lstStyle>
          <a:p>
            <a:r>
              <a:rPr lang="en-US"/>
              <a:t>Click to edit, Trebuchet Bold 24</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4133088" y="1353312"/>
            <a:ext cx="7449312" cy="4823651"/>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2" name="Picture 11" descr="Logo&#10;&#10;Description automatically generated">
            <a:extLst>
              <a:ext uri="{FF2B5EF4-FFF2-40B4-BE49-F238E27FC236}">
                <a16:creationId xmlns:a16="http://schemas.microsoft.com/office/drawing/2014/main" id="{12C4D06E-5232-7A40-AE27-C971105986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3" name="TextBox 12">
            <a:extLst>
              <a:ext uri="{FF2B5EF4-FFF2-40B4-BE49-F238E27FC236}">
                <a16:creationId xmlns:a16="http://schemas.microsoft.com/office/drawing/2014/main" id="{53DE430B-1519-C044-9C05-DABDC9FF348A}"/>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A15BF308-3FCA-F94E-AFCF-4C5FAABE924B}"/>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1631567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Thirds Right Aqu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89D142-C550-EA4D-82C8-C7BE275F7E85}"/>
              </a:ext>
            </a:extLst>
          </p:cNvPr>
          <p:cNvSpPr/>
          <p:nvPr userDrawn="1"/>
        </p:nvSpPr>
        <p:spPr>
          <a:xfrm>
            <a:off x="3785616" y="0"/>
            <a:ext cx="84063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1353312"/>
            <a:ext cx="2892044" cy="4823652"/>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2892044" cy="599040"/>
          </a:xfrm>
          <a:prstGeom prst="rect">
            <a:avLst/>
          </a:prstGeom>
        </p:spPr>
        <p:txBody>
          <a:bodyPr lIns="0" tIns="0" rIns="0" bIns="0"/>
          <a:lstStyle>
            <a:lvl1pPr>
              <a:defRPr sz="2400" b="1">
                <a:solidFill>
                  <a:schemeClr val="accent1"/>
                </a:solidFill>
              </a:defRPr>
            </a:lvl1pPr>
          </a:lstStyle>
          <a:p>
            <a:r>
              <a:rPr lang="en-US"/>
              <a:t>Click to edit, Trebuchet Bold 24</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4133088" y="1353312"/>
            <a:ext cx="7449312" cy="4823651"/>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D171C5F0-3A4C-8143-B3F3-00D9876E1D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F33EC15A-2884-974F-A0C6-2BD41EDCD650}"/>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C1774CDE-D132-7542-A0B7-762B5F591D9A}"/>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1922538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Thirds Right Go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89D142-C550-EA4D-82C8-C7BE275F7E85}"/>
              </a:ext>
            </a:extLst>
          </p:cNvPr>
          <p:cNvSpPr/>
          <p:nvPr userDrawn="1"/>
        </p:nvSpPr>
        <p:spPr>
          <a:xfrm>
            <a:off x="3785616" y="0"/>
            <a:ext cx="840638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1353312"/>
            <a:ext cx="2892044" cy="4823652"/>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2892044" cy="599040"/>
          </a:xfrm>
          <a:prstGeom prst="rect">
            <a:avLst/>
          </a:prstGeom>
        </p:spPr>
        <p:txBody>
          <a:bodyPr lIns="0" tIns="0" rIns="0" bIns="0"/>
          <a:lstStyle>
            <a:lvl1pPr>
              <a:defRPr sz="2400" b="1">
                <a:solidFill>
                  <a:schemeClr val="accent1"/>
                </a:solidFill>
              </a:defRPr>
            </a:lvl1pPr>
          </a:lstStyle>
          <a:p>
            <a:r>
              <a:rPr lang="en-US"/>
              <a:t>Click to edit, Trebuchet Bold 24</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4133088" y="1353312"/>
            <a:ext cx="7449312" cy="4823651"/>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D171C5F0-3A4C-8143-B3F3-00D9876E1D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491A7899-15DD-8142-A322-5F557603C4C6}"/>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EBBE3143-565D-344F-87EB-F912F8227617}"/>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2749781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Thirds Right Magent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89D142-C550-EA4D-82C8-C7BE275F7E85}"/>
              </a:ext>
            </a:extLst>
          </p:cNvPr>
          <p:cNvSpPr/>
          <p:nvPr userDrawn="1"/>
        </p:nvSpPr>
        <p:spPr>
          <a:xfrm>
            <a:off x="3785616" y="0"/>
            <a:ext cx="840638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1353312"/>
            <a:ext cx="2892044" cy="4823652"/>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2892044" cy="599040"/>
          </a:xfrm>
          <a:prstGeom prst="rect">
            <a:avLst/>
          </a:prstGeom>
        </p:spPr>
        <p:txBody>
          <a:bodyPr lIns="0" tIns="0" rIns="0" bIns="0"/>
          <a:lstStyle>
            <a:lvl1pPr>
              <a:defRPr sz="2400" b="1">
                <a:solidFill>
                  <a:schemeClr val="accent1"/>
                </a:solidFill>
              </a:defRPr>
            </a:lvl1pPr>
          </a:lstStyle>
          <a:p>
            <a:r>
              <a:rPr lang="en-US"/>
              <a:t>Click to edit, Trebuchet Bold 24</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4133088" y="1353312"/>
            <a:ext cx="7449312" cy="4823651"/>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D171C5F0-3A4C-8143-B3F3-00D9876E1D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491A7899-15DD-8142-A322-5F557603C4C6}"/>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78CFB6B2-973B-5D40-839C-96524992B7AD}"/>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2330489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Thirds Right Light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89D142-C550-EA4D-82C8-C7BE275F7E85}"/>
              </a:ext>
            </a:extLst>
          </p:cNvPr>
          <p:cNvSpPr/>
          <p:nvPr userDrawn="1"/>
        </p:nvSpPr>
        <p:spPr>
          <a:xfrm>
            <a:off x="3785616" y="0"/>
            <a:ext cx="8406384"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1353312"/>
            <a:ext cx="2892044" cy="4823652"/>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2892044" cy="599040"/>
          </a:xfrm>
          <a:prstGeom prst="rect">
            <a:avLst/>
          </a:prstGeom>
        </p:spPr>
        <p:txBody>
          <a:bodyPr lIns="0" tIns="0" rIns="0" bIns="0"/>
          <a:lstStyle>
            <a:lvl1pPr>
              <a:defRPr sz="2400" b="1">
                <a:solidFill>
                  <a:schemeClr val="accent1"/>
                </a:solidFill>
              </a:defRPr>
            </a:lvl1pPr>
          </a:lstStyle>
          <a:p>
            <a:r>
              <a:rPr lang="en-US"/>
              <a:t>Click to edit, Trebuchet Bold 24</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4133088" y="1353312"/>
            <a:ext cx="7449312" cy="4823651"/>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2" name="Picture 11" descr="Logo&#10;&#10;Description automatically generated">
            <a:extLst>
              <a:ext uri="{FF2B5EF4-FFF2-40B4-BE49-F238E27FC236}">
                <a16:creationId xmlns:a16="http://schemas.microsoft.com/office/drawing/2014/main" id="{0C93289F-1D75-5A4B-A7A3-2C297B88F4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3" name="TextBox 12">
            <a:extLst>
              <a:ext uri="{FF2B5EF4-FFF2-40B4-BE49-F238E27FC236}">
                <a16:creationId xmlns:a16="http://schemas.microsoft.com/office/drawing/2014/main" id="{FE3EA4CE-6BAA-C94B-87F3-8787F61869DB}"/>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B453DA2F-8482-E54C-BE24-DB77CFB669FC}"/>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lumMod val="75000"/>
                  </a:schemeClr>
                </a:solidFill>
              </a:rPr>
              <a:t>This presentation may contain proprietary and confidential information. </a:t>
            </a:r>
            <a:br>
              <a:rPr lang="en-US" sz="800">
                <a:solidFill>
                  <a:schemeClr val="bg2">
                    <a:lumMod val="75000"/>
                  </a:schemeClr>
                </a:solidFill>
              </a:rPr>
            </a:br>
            <a:r>
              <a:rPr lang="en-US" sz="800">
                <a:solidFill>
                  <a:schemeClr val="bg2">
                    <a:lumMod val="75000"/>
                  </a:schemeClr>
                </a:solidFill>
              </a:rPr>
              <a:t>It is strictly for internal </a:t>
            </a:r>
            <a:r>
              <a:rPr lang="en-US" sz="800" err="1">
                <a:solidFill>
                  <a:schemeClr val="bg2">
                    <a:lumMod val="75000"/>
                  </a:schemeClr>
                </a:solidFill>
              </a:rPr>
              <a:t>Sangamo</a:t>
            </a:r>
            <a:r>
              <a:rPr lang="en-US" sz="800">
                <a:solidFill>
                  <a:schemeClr val="bg2">
                    <a:lumMod val="75000"/>
                  </a:schemeClr>
                </a:solidFill>
              </a:rPr>
              <a:t> use only and may not be disseminated outside of </a:t>
            </a:r>
            <a:r>
              <a:rPr lang="en-US" sz="800" err="1">
                <a:solidFill>
                  <a:schemeClr val="bg2">
                    <a:lumMod val="75000"/>
                  </a:schemeClr>
                </a:solidFill>
              </a:rPr>
              <a:t>Sangamo</a:t>
            </a:r>
            <a:r>
              <a:rPr lang="en-US" sz="800">
                <a:solidFill>
                  <a:schemeClr val="bg2">
                    <a:lumMod val="75000"/>
                  </a:schemeClr>
                </a:solidFill>
              </a:rPr>
              <a:t>.</a:t>
            </a:r>
          </a:p>
        </p:txBody>
      </p:sp>
    </p:spTree>
    <p:extLst>
      <p:ext uri="{BB962C8B-B14F-4D97-AF65-F5344CB8AC3E}">
        <p14:creationId xmlns:p14="http://schemas.microsoft.com/office/powerpoint/2010/main" val="37413494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alf Top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11036300" cy="2167128"/>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D8D2A72-278E-354F-AB81-F81CE61DF748}"/>
              </a:ext>
            </a:extLst>
          </p:cNvPr>
          <p:cNvSpPr>
            <a:spLocks noGrp="1"/>
          </p:cNvSpPr>
          <p:nvPr>
            <p:ph idx="11" hasCustomPrompt="1"/>
          </p:nvPr>
        </p:nvSpPr>
        <p:spPr>
          <a:xfrm>
            <a:off x="546100" y="3756026"/>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3A0EE076-89A8-4647-8668-6917FEB705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E20FFE28-94DD-9F4B-BA1A-405E89B16E6C}"/>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B96B9AC3-8BD0-6040-9709-E7E3E0978836}"/>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2186068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_Magenta">
    <p:spTree>
      <p:nvGrpSpPr>
        <p:cNvPr id="1" name=""/>
        <p:cNvGrpSpPr/>
        <p:nvPr/>
      </p:nvGrpSpPr>
      <p:grpSpPr>
        <a:xfrm>
          <a:off x="0" y="0"/>
          <a:ext cx="0" cy="0"/>
          <a:chOff x="0" y="0"/>
          <a:chExt cx="0" cy="0"/>
        </a:xfrm>
      </p:grpSpPr>
      <p:pic>
        <p:nvPicPr>
          <p:cNvPr id="6" name="Picture 5" descr="Diagram&#10;&#10;Description automatically generated with low confidence">
            <a:extLst>
              <a:ext uri="{FF2B5EF4-FFF2-40B4-BE49-F238E27FC236}">
                <a16:creationId xmlns:a16="http://schemas.microsoft.com/office/drawing/2014/main" id="{3D5AACDD-2456-1A41-8913-11086ACA8F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20C019-D044-074E-A3DB-F2855F7512C6}"/>
              </a:ext>
            </a:extLst>
          </p:cNvPr>
          <p:cNvSpPr>
            <a:spLocks noGrp="1"/>
          </p:cNvSpPr>
          <p:nvPr>
            <p:ph type="title" hasCustomPrompt="1"/>
          </p:nvPr>
        </p:nvSpPr>
        <p:spPr>
          <a:xfrm>
            <a:off x="3325668" y="152070"/>
            <a:ext cx="7825262" cy="2852737"/>
          </a:xfrm>
          <a:prstGeom prst="rect">
            <a:avLst/>
          </a:prstGeom>
        </p:spPr>
        <p:txBody>
          <a:bodyPr lIns="0" tIns="0" rIns="0" bIns="0" anchor="b"/>
          <a:lstStyle>
            <a:lvl1pPr>
              <a:defRPr sz="4800" b="1"/>
            </a:lvl1pPr>
          </a:lstStyle>
          <a:p>
            <a:r>
              <a:rPr lang="en-US"/>
              <a:t>Click to edit title style, Trebuchet Bold 48 pt.</a:t>
            </a:r>
          </a:p>
        </p:txBody>
      </p:sp>
      <p:sp>
        <p:nvSpPr>
          <p:cNvPr id="3" name="Text Placeholder 2">
            <a:extLst>
              <a:ext uri="{FF2B5EF4-FFF2-40B4-BE49-F238E27FC236}">
                <a16:creationId xmlns:a16="http://schemas.microsoft.com/office/drawing/2014/main" id="{6A8F0240-9AAD-4E48-BB61-75655BC42B42}"/>
              </a:ext>
            </a:extLst>
          </p:cNvPr>
          <p:cNvSpPr>
            <a:spLocks noGrp="1"/>
          </p:cNvSpPr>
          <p:nvPr>
            <p:ph type="body" idx="1" hasCustomPrompt="1"/>
          </p:nvPr>
        </p:nvSpPr>
        <p:spPr>
          <a:xfrm>
            <a:off x="3325668" y="3876943"/>
            <a:ext cx="7825262" cy="1500187"/>
          </a:xfrm>
          <a:prstGeom prst="rect">
            <a:avLst/>
          </a:prstGeom>
        </p:spPr>
        <p:txBody>
          <a:bodyPr lIns="0" tIns="0" rIns="0" bIns="0"/>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Gill Sans 18 pt.</a:t>
            </a:r>
          </a:p>
        </p:txBody>
      </p:sp>
      <p:sp>
        <p:nvSpPr>
          <p:cNvPr id="7" name="TextBox 6">
            <a:extLst>
              <a:ext uri="{FF2B5EF4-FFF2-40B4-BE49-F238E27FC236}">
                <a16:creationId xmlns:a16="http://schemas.microsoft.com/office/drawing/2014/main" id="{895256FB-6973-6644-9D6B-59B0D36C7B25}"/>
              </a:ext>
            </a:extLst>
          </p:cNvPr>
          <p:cNvSpPr txBox="1"/>
          <p:nvPr userDrawn="1"/>
        </p:nvSpPr>
        <p:spPr>
          <a:xfrm>
            <a:off x="6568654" y="6184232"/>
            <a:ext cx="5195887" cy="385010"/>
          </a:xfrm>
          <a:prstGeom prst="rect">
            <a:avLst/>
          </a:prstGeom>
          <a:noFill/>
        </p:spPr>
        <p:txBody>
          <a:bodyPr wrap="square" lIns="0" tIns="0" rIns="0" bIns="0" rtlCol="0">
            <a:noAutofit/>
          </a:bodyPr>
          <a:lstStyle/>
          <a:p>
            <a:pPr algn="r"/>
            <a:r>
              <a:rPr lang="en-US" sz="1000">
                <a:solidFill>
                  <a:schemeClr val="tx2"/>
                </a:solidFill>
              </a:rPr>
              <a:t>This presentation may contain proprietary and confidential information. </a:t>
            </a:r>
            <a:br>
              <a:rPr lang="en-US" sz="1000">
                <a:solidFill>
                  <a:schemeClr val="tx2"/>
                </a:solidFill>
              </a:rPr>
            </a:br>
            <a:r>
              <a:rPr lang="en-US" sz="1000">
                <a:solidFill>
                  <a:schemeClr val="tx2"/>
                </a:solidFill>
              </a:rPr>
              <a:t>It is strictly for internal </a:t>
            </a:r>
            <a:r>
              <a:rPr lang="en-US" sz="1000" err="1">
                <a:solidFill>
                  <a:schemeClr val="tx2"/>
                </a:solidFill>
              </a:rPr>
              <a:t>Sangamo</a:t>
            </a:r>
            <a:r>
              <a:rPr lang="en-US" sz="1000">
                <a:solidFill>
                  <a:schemeClr val="tx2"/>
                </a:solidFill>
              </a:rPr>
              <a:t> use only and may not be disseminated outside of </a:t>
            </a:r>
            <a:r>
              <a:rPr lang="en-US" sz="1000" err="1">
                <a:solidFill>
                  <a:schemeClr val="tx2"/>
                </a:solidFill>
              </a:rPr>
              <a:t>Sangamo</a:t>
            </a:r>
            <a:r>
              <a:rPr lang="en-US" sz="1000">
                <a:solidFill>
                  <a:schemeClr val="tx2"/>
                </a:solidFill>
              </a:rPr>
              <a:t>.</a:t>
            </a:r>
          </a:p>
        </p:txBody>
      </p:sp>
    </p:spTree>
    <p:extLst>
      <p:ext uri="{BB962C8B-B14F-4D97-AF65-F5344CB8AC3E}">
        <p14:creationId xmlns:p14="http://schemas.microsoft.com/office/powerpoint/2010/main" val="2712557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alf Top Aqu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11036300" cy="2167128"/>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D8D2A72-278E-354F-AB81-F81CE61DF748}"/>
              </a:ext>
            </a:extLst>
          </p:cNvPr>
          <p:cNvSpPr>
            <a:spLocks noGrp="1"/>
          </p:cNvSpPr>
          <p:nvPr>
            <p:ph idx="11" hasCustomPrompt="1"/>
          </p:nvPr>
        </p:nvSpPr>
        <p:spPr>
          <a:xfrm>
            <a:off x="546100" y="3756026"/>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2E20D94E-A234-2C43-A245-FD1C4F3E41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31655B24-300F-1048-80C1-B76F7F01E5FC}"/>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8834D922-65A9-CC4B-B03D-DEDB798B317C}"/>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3125497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alf Top Go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12192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11036300" cy="2167128"/>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D8D2A72-278E-354F-AB81-F81CE61DF748}"/>
              </a:ext>
            </a:extLst>
          </p:cNvPr>
          <p:cNvSpPr>
            <a:spLocks noGrp="1"/>
          </p:cNvSpPr>
          <p:nvPr>
            <p:ph idx="11" hasCustomPrompt="1"/>
          </p:nvPr>
        </p:nvSpPr>
        <p:spPr>
          <a:xfrm>
            <a:off x="546100" y="3756026"/>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2E20D94E-A234-2C43-A245-FD1C4F3E41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2645D65A-3C38-8146-B44A-BB93A2B0A6D1}"/>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789EA7DD-6514-ED47-8569-D3924C211998}"/>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3657222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alf Top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1219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11036300" cy="2167128"/>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D8D2A72-278E-354F-AB81-F81CE61DF748}"/>
              </a:ext>
            </a:extLst>
          </p:cNvPr>
          <p:cNvSpPr>
            <a:spLocks noGrp="1"/>
          </p:cNvSpPr>
          <p:nvPr>
            <p:ph idx="11" hasCustomPrompt="1"/>
          </p:nvPr>
        </p:nvSpPr>
        <p:spPr>
          <a:xfrm>
            <a:off x="546100" y="3756026"/>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2E20D94E-A234-2C43-A245-FD1C4F3E41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2645D65A-3C38-8146-B44A-BB93A2B0A6D1}"/>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CFDE0E36-D551-BB43-82ED-3794F4CF32E6}"/>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3782329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alf Top Light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12192000" cy="3429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D8D2A72-278E-354F-AB81-F81CE61DF748}"/>
              </a:ext>
            </a:extLst>
          </p:cNvPr>
          <p:cNvSpPr>
            <a:spLocks noGrp="1"/>
          </p:cNvSpPr>
          <p:nvPr>
            <p:ph idx="11" hasCustomPrompt="1"/>
          </p:nvPr>
        </p:nvSpPr>
        <p:spPr>
          <a:xfrm>
            <a:off x="546100" y="3756026"/>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AA3214B6-DD9B-774F-8202-CA05FDCDE4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5FB17B24-88E7-2A43-BCC3-4436945F646E}"/>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78A91CA0-48BF-B942-9336-ECD1912212FE}"/>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607840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alf Bottom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342900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D8D2A72-278E-354F-AB81-F81CE61DF748}"/>
              </a:ext>
            </a:extLst>
          </p:cNvPr>
          <p:cNvSpPr>
            <a:spLocks noGrp="1"/>
          </p:cNvSpPr>
          <p:nvPr>
            <p:ph idx="11" hasCustomPrompt="1"/>
          </p:nvPr>
        </p:nvSpPr>
        <p:spPr>
          <a:xfrm>
            <a:off x="546100" y="3756026"/>
            <a:ext cx="11036300" cy="2167128"/>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37DDC57-183B-D149-9C99-539D46B9B2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1" name="TextBox 10">
            <a:extLst>
              <a:ext uri="{FF2B5EF4-FFF2-40B4-BE49-F238E27FC236}">
                <a16:creationId xmlns:a16="http://schemas.microsoft.com/office/drawing/2014/main" id="{9F500199-2B0D-8F48-8A3E-3E988CE6B434}"/>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3FCF20AA-22E9-6F42-8550-F2FB645010FC}"/>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2111536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lf Bottom Aqu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342900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D8D2A72-278E-354F-AB81-F81CE61DF748}"/>
              </a:ext>
            </a:extLst>
          </p:cNvPr>
          <p:cNvSpPr>
            <a:spLocks noGrp="1"/>
          </p:cNvSpPr>
          <p:nvPr>
            <p:ph idx="11" hasCustomPrompt="1"/>
          </p:nvPr>
        </p:nvSpPr>
        <p:spPr>
          <a:xfrm>
            <a:off x="546100" y="3756026"/>
            <a:ext cx="11036300" cy="2167128"/>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73E120E-E222-1E47-A103-3BEE944241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2" name="TextBox 11">
            <a:extLst>
              <a:ext uri="{FF2B5EF4-FFF2-40B4-BE49-F238E27FC236}">
                <a16:creationId xmlns:a16="http://schemas.microsoft.com/office/drawing/2014/main" id="{8BE2375B-E607-B944-8767-4A984F8DD42E}"/>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1" name="TextBox 10">
            <a:extLst>
              <a:ext uri="{FF2B5EF4-FFF2-40B4-BE49-F238E27FC236}">
                <a16:creationId xmlns:a16="http://schemas.microsoft.com/office/drawing/2014/main" id="{23D38354-DD82-8341-9D1A-7F56EE57E77D}"/>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1262849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alf Bottom Go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3429000"/>
            <a:ext cx="12192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D8D2A72-278E-354F-AB81-F81CE61DF748}"/>
              </a:ext>
            </a:extLst>
          </p:cNvPr>
          <p:cNvSpPr>
            <a:spLocks noGrp="1"/>
          </p:cNvSpPr>
          <p:nvPr>
            <p:ph idx="11" hasCustomPrompt="1"/>
          </p:nvPr>
        </p:nvSpPr>
        <p:spPr>
          <a:xfrm>
            <a:off x="546100" y="3756026"/>
            <a:ext cx="11036300" cy="2167128"/>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73E120E-E222-1E47-A103-3BEE944241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2" name="TextBox 11">
            <a:extLst>
              <a:ext uri="{FF2B5EF4-FFF2-40B4-BE49-F238E27FC236}">
                <a16:creationId xmlns:a16="http://schemas.microsoft.com/office/drawing/2014/main" id="{0CF628BD-07AE-5E44-964D-31AD8D7BEA14}"/>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1" name="TextBox 10">
            <a:extLst>
              <a:ext uri="{FF2B5EF4-FFF2-40B4-BE49-F238E27FC236}">
                <a16:creationId xmlns:a16="http://schemas.microsoft.com/office/drawing/2014/main" id="{FB2991FD-47A2-BC45-BFE8-A568D43E04F4}"/>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3439422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alf Bottom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3429000"/>
            <a:ext cx="1219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D8D2A72-278E-354F-AB81-F81CE61DF748}"/>
              </a:ext>
            </a:extLst>
          </p:cNvPr>
          <p:cNvSpPr>
            <a:spLocks noGrp="1"/>
          </p:cNvSpPr>
          <p:nvPr>
            <p:ph idx="11" hasCustomPrompt="1"/>
          </p:nvPr>
        </p:nvSpPr>
        <p:spPr>
          <a:xfrm>
            <a:off x="546100" y="3756026"/>
            <a:ext cx="11036300" cy="2167128"/>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73E120E-E222-1E47-A103-3BEE944241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2" name="TextBox 11">
            <a:extLst>
              <a:ext uri="{FF2B5EF4-FFF2-40B4-BE49-F238E27FC236}">
                <a16:creationId xmlns:a16="http://schemas.microsoft.com/office/drawing/2014/main" id="{0CF628BD-07AE-5E44-964D-31AD8D7BEA14}"/>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1" name="TextBox 10">
            <a:extLst>
              <a:ext uri="{FF2B5EF4-FFF2-40B4-BE49-F238E27FC236}">
                <a16:creationId xmlns:a16="http://schemas.microsoft.com/office/drawing/2014/main" id="{16EF15D5-B4B3-E34D-80F0-6AF1CD1512F6}"/>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1167280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alf Bottom Light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3429000"/>
            <a:ext cx="12192000" cy="3429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7500620" cy="353996"/>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D8D2A72-278E-354F-AB81-F81CE61DF748}"/>
              </a:ext>
            </a:extLst>
          </p:cNvPr>
          <p:cNvSpPr>
            <a:spLocks noGrp="1"/>
          </p:cNvSpPr>
          <p:nvPr>
            <p:ph idx="11" hasCustomPrompt="1"/>
          </p:nvPr>
        </p:nvSpPr>
        <p:spPr>
          <a:xfrm>
            <a:off x="546100" y="3756026"/>
            <a:ext cx="110363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7295992D-3F7D-C44E-96B9-6FA383A92B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43160EBF-B479-C74C-AB0B-AD6ABCE4DA48}"/>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C202E313-8FF6-3A48-A159-E48950BEBD43}"/>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lumMod val="75000"/>
                  </a:schemeClr>
                </a:solidFill>
              </a:rPr>
              <a:t>This presentation may contain proprietary and confidential information. </a:t>
            </a:r>
            <a:br>
              <a:rPr lang="en-US" sz="800">
                <a:solidFill>
                  <a:schemeClr val="bg2">
                    <a:lumMod val="75000"/>
                  </a:schemeClr>
                </a:solidFill>
              </a:rPr>
            </a:br>
            <a:r>
              <a:rPr lang="en-US" sz="800">
                <a:solidFill>
                  <a:schemeClr val="bg2">
                    <a:lumMod val="75000"/>
                  </a:schemeClr>
                </a:solidFill>
              </a:rPr>
              <a:t>It is strictly for internal </a:t>
            </a:r>
            <a:r>
              <a:rPr lang="en-US" sz="800" err="1">
                <a:solidFill>
                  <a:schemeClr val="bg2">
                    <a:lumMod val="75000"/>
                  </a:schemeClr>
                </a:solidFill>
              </a:rPr>
              <a:t>Sangamo</a:t>
            </a:r>
            <a:r>
              <a:rPr lang="en-US" sz="800">
                <a:solidFill>
                  <a:schemeClr val="bg2">
                    <a:lumMod val="75000"/>
                  </a:schemeClr>
                </a:solidFill>
              </a:rPr>
              <a:t> use only and may not be disseminated outside of </a:t>
            </a:r>
            <a:r>
              <a:rPr lang="en-US" sz="800" err="1">
                <a:solidFill>
                  <a:schemeClr val="bg2">
                    <a:lumMod val="75000"/>
                  </a:schemeClr>
                </a:solidFill>
              </a:rPr>
              <a:t>Sangamo</a:t>
            </a:r>
            <a:r>
              <a:rPr lang="en-US" sz="800">
                <a:solidFill>
                  <a:schemeClr val="bg2">
                    <a:lumMod val="75000"/>
                  </a:schemeClr>
                </a:solidFill>
              </a:rPr>
              <a:t>.</a:t>
            </a:r>
          </a:p>
        </p:txBody>
      </p:sp>
    </p:spTree>
    <p:extLst>
      <p:ext uri="{BB962C8B-B14F-4D97-AF65-F5344CB8AC3E}">
        <p14:creationId xmlns:p14="http://schemas.microsoft.com/office/powerpoint/2010/main" val="3546932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llou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12192000" cy="3429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4ABF99B-B778-424D-896F-B3716343E55F}"/>
              </a:ext>
            </a:extLst>
          </p:cNvPr>
          <p:cNvSpPr/>
          <p:nvPr userDrawn="1"/>
        </p:nvSpPr>
        <p:spPr>
          <a:xfrm>
            <a:off x="7727950" y="-2498090"/>
            <a:ext cx="11854180" cy="118541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6921500" cy="2167128"/>
          </a:xfrm>
          <a:prstGeom prst="rect">
            <a:avLst/>
          </a:prstGeom>
        </p:spPr>
        <p:txBody>
          <a:bodyPr lIns="0" tIns="0" rIns="0" bIns="0" anchor="b" anchorCtr="0"/>
          <a:lstStyle>
            <a:lvl1pPr marL="0" indent="0">
              <a:buNone/>
              <a:defRPr sz="4800" b="1">
                <a:solidFill>
                  <a:schemeClr val="accent1"/>
                </a:solidFill>
                <a:latin typeface="+mj-lt"/>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a:t>Click to edit text styles, Trebuchet Bold 48 pt.</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6921500" cy="353977"/>
          </a:xfrm>
          <a:prstGeom prst="rect">
            <a:avLst/>
          </a:prstGeom>
        </p:spPr>
        <p:txBody>
          <a:bodyPr lIns="0" tIns="0" rIns="0" bIns="0"/>
          <a:lstStyle>
            <a:lvl1pPr>
              <a:defRPr sz="2400" b="1">
                <a:solidFill>
                  <a:schemeClr val="accent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D8D2A72-278E-354F-AB81-F81CE61DF748}"/>
              </a:ext>
            </a:extLst>
          </p:cNvPr>
          <p:cNvSpPr>
            <a:spLocks noGrp="1"/>
          </p:cNvSpPr>
          <p:nvPr>
            <p:ph idx="11" hasCustomPrompt="1"/>
          </p:nvPr>
        </p:nvSpPr>
        <p:spPr>
          <a:xfrm>
            <a:off x="546100" y="3756026"/>
            <a:ext cx="6921500" cy="2167128"/>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AA3214B6-DD9B-774F-8202-CA05FDCDE4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Content Placeholder 2">
            <a:extLst>
              <a:ext uri="{FF2B5EF4-FFF2-40B4-BE49-F238E27FC236}">
                <a16:creationId xmlns:a16="http://schemas.microsoft.com/office/drawing/2014/main" id="{B85EB1D8-A431-1443-A47D-504FCBB50115}"/>
              </a:ext>
            </a:extLst>
          </p:cNvPr>
          <p:cNvSpPr>
            <a:spLocks noGrp="1"/>
          </p:cNvSpPr>
          <p:nvPr>
            <p:ph idx="13" hasCustomPrompt="1"/>
          </p:nvPr>
        </p:nvSpPr>
        <p:spPr>
          <a:xfrm>
            <a:off x="8347075" y="1571625"/>
            <a:ext cx="3235325" cy="3714750"/>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78D0C954-BB13-9F4F-8D4A-7FB6CBA7D53B}"/>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4" name="TextBox 13">
            <a:extLst>
              <a:ext uri="{FF2B5EF4-FFF2-40B4-BE49-F238E27FC236}">
                <a16:creationId xmlns:a16="http://schemas.microsoft.com/office/drawing/2014/main" id="{511064E8-D1F5-EC46-94D5-566D947ABF5E}"/>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195526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11036300" cy="354012"/>
          </a:xfrm>
          <a:prstGeom prst="rect">
            <a:avLst/>
          </a:prstGeom>
        </p:spPr>
        <p:txBody>
          <a:bodyPr lIns="0" tIns="0" rIns="0" bIns="0"/>
          <a:lstStyle>
            <a:lvl1pPr>
              <a:defRPr sz="2400" b="1"/>
            </a:lvl1pPr>
          </a:lstStyle>
          <a:p>
            <a:r>
              <a:rPr lang="en-US"/>
              <a:t>Click to edit Master title style, </a:t>
            </a:r>
            <a:r>
              <a:rPr lang="en-US" err="1"/>
              <a:t>Trubuchet</a:t>
            </a:r>
            <a:r>
              <a:rPr lang="en-US"/>
              <a:t> Bold 24 pt.</a:t>
            </a:r>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110363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a:extLst>
              <a:ext uri="{FF2B5EF4-FFF2-40B4-BE49-F238E27FC236}">
                <a16:creationId xmlns:a16="http://schemas.microsoft.com/office/drawing/2014/main" id="{2BD396C6-6C5C-CA44-BC6D-8AE3A8555E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4" name="TextBox 3">
            <a:extLst>
              <a:ext uri="{FF2B5EF4-FFF2-40B4-BE49-F238E27FC236}">
                <a16:creationId xmlns:a16="http://schemas.microsoft.com/office/drawing/2014/main" id="{9417F26D-83E5-CE4B-B1ED-7C2B98ACAB7A}"/>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Tree>
    <p:extLst>
      <p:ext uri="{BB962C8B-B14F-4D97-AF65-F5344CB8AC3E}">
        <p14:creationId xmlns:p14="http://schemas.microsoft.com/office/powerpoint/2010/main" val="338912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ro Aqua">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479B962-B42D-A04A-AF30-34A922236D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F6A8FD8-2746-5F4B-A61D-7892C7F1D66C}"/>
              </a:ext>
            </a:extLst>
          </p:cNvPr>
          <p:cNvSpPr>
            <a:spLocks noGrp="1"/>
          </p:cNvSpPr>
          <p:nvPr>
            <p:ph type="title" hasCustomPrompt="1"/>
          </p:nvPr>
        </p:nvSpPr>
        <p:spPr>
          <a:xfrm>
            <a:off x="546100" y="365125"/>
            <a:ext cx="11036300" cy="3063875"/>
          </a:xfrm>
          <a:prstGeom prst="rect">
            <a:avLst/>
          </a:prstGeom>
        </p:spPr>
        <p:txBody>
          <a:bodyPr lIns="0" tIns="0" rIns="0" bIns="0"/>
          <a:lstStyle>
            <a:lvl1pPr>
              <a:defRPr sz="7200" b="1">
                <a:solidFill>
                  <a:schemeClr val="bg1"/>
                </a:solidFill>
              </a:defRPr>
            </a:lvl1pPr>
          </a:lstStyle>
          <a:p>
            <a:r>
              <a:rPr lang="en-US"/>
              <a:t>Click to edit </a:t>
            </a:r>
            <a:br>
              <a:rPr lang="en-US"/>
            </a:br>
            <a:r>
              <a:rPr lang="en-US"/>
              <a:t>Master title style, Trebuchet Bold 72 pt.</a:t>
            </a:r>
          </a:p>
        </p:txBody>
      </p:sp>
      <p:sp>
        <p:nvSpPr>
          <p:cNvPr id="6" name="Text Placeholder 5">
            <a:extLst>
              <a:ext uri="{FF2B5EF4-FFF2-40B4-BE49-F238E27FC236}">
                <a16:creationId xmlns:a16="http://schemas.microsoft.com/office/drawing/2014/main" id="{EA884D6E-FCE5-104E-90DB-E16825811D23}"/>
              </a:ext>
            </a:extLst>
          </p:cNvPr>
          <p:cNvSpPr>
            <a:spLocks noGrp="1"/>
          </p:cNvSpPr>
          <p:nvPr>
            <p:ph type="body" sz="quarter" idx="10"/>
          </p:nvPr>
        </p:nvSpPr>
        <p:spPr>
          <a:xfrm>
            <a:off x="2868328" y="3794125"/>
            <a:ext cx="8714072" cy="2087563"/>
          </a:xfrm>
          <a:prstGeom prst="rect">
            <a:avLst/>
          </a:prstGeom>
        </p:spPr>
        <p:txBody>
          <a:bodyPr lIns="0" tIns="0" rIns="0" bIns="0"/>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5272C5F-9E41-4040-B61D-B8D9B2E48D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9" name="TextBox 8">
            <a:extLst>
              <a:ext uri="{FF2B5EF4-FFF2-40B4-BE49-F238E27FC236}">
                <a16:creationId xmlns:a16="http://schemas.microsoft.com/office/drawing/2014/main" id="{91CED408-6F4A-DD46-BFEE-7A5788FA50D5}"/>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8499D148-E703-534D-A951-139E7FFB05A3}"/>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3513642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ro Go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74B1C387-2BA0-0E4D-986F-BC15B425E1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F6A8FD8-2746-5F4B-A61D-7892C7F1D66C}"/>
              </a:ext>
            </a:extLst>
          </p:cNvPr>
          <p:cNvSpPr>
            <a:spLocks noGrp="1"/>
          </p:cNvSpPr>
          <p:nvPr>
            <p:ph type="title" hasCustomPrompt="1"/>
          </p:nvPr>
        </p:nvSpPr>
        <p:spPr>
          <a:xfrm>
            <a:off x="546100" y="365125"/>
            <a:ext cx="11036300" cy="3063875"/>
          </a:xfrm>
          <a:prstGeom prst="rect">
            <a:avLst/>
          </a:prstGeom>
        </p:spPr>
        <p:txBody>
          <a:bodyPr lIns="0" tIns="0" rIns="0" bIns="0"/>
          <a:lstStyle>
            <a:lvl1pPr>
              <a:defRPr sz="7200" b="1">
                <a:solidFill>
                  <a:schemeClr val="bg1"/>
                </a:solidFill>
              </a:defRPr>
            </a:lvl1pPr>
          </a:lstStyle>
          <a:p>
            <a:r>
              <a:rPr lang="en-US"/>
              <a:t>Click to edit </a:t>
            </a:r>
            <a:br>
              <a:rPr lang="en-US"/>
            </a:br>
            <a:r>
              <a:rPr lang="en-US"/>
              <a:t>Master title style, Trebuchet Bold 72 pt.</a:t>
            </a:r>
          </a:p>
        </p:txBody>
      </p:sp>
      <p:sp>
        <p:nvSpPr>
          <p:cNvPr id="6" name="Text Placeholder 5">
            <a:extLst>
              <a:ext uri="{FF2B5EF4-FFF2-40B4-BE49-F238E27FC236}">
                <a16:creationId xmlns:a16="http://schemas.microsoft.com/office/drawing/2014/main" id="{EA884D6E-FCE5-104E-90DB-E16825811D23}"/>
              </a:ext>
            </a:extLst>
          </p:cNvPr>
          <p:cNvSpPr>
            <a:spLocks noGrp="1"/>
          </p:cNvSpPr>
          <p:nvPr>
            <p:ph type="body" sz="quarter" idx="10"/>
          </p:nvPr>
        </p:nvSpPr>
        <p:spPr>
          <a:xfrm>
            <a:off x="2868328" y="3794125"/>
            <a:ext cx="8714072" cy="2087563"/>
          </a:xfrm>
          <a:prstGeom prst="rect">
            <a:avLst/>
          </a:prstGeom>
        </p:spPr>
        <p:txBody>
          <a:bodyPr lIns="0" tIns="0" rIns="0" bIns="0"/>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5272C5F-9E41-4040-B61D-B8D9B2E48D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9" name="TextBox 8">
            <a:extLst>
              <a:ext uri="{FF2B5EF4-FFF2-40B4-BE49-F238E27FC236}">
                <a16:creationId xmlns:a16="http://schemas.microsoft.com/office/drawing/2014/main" id="{0FC49F51-8CE5-B047-A8FF-C19358DF25CF}"/>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4CC591D2-C722-7E40-9A25-2133664CF4DD}"/>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40357437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ro Magenta">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AD6CA751-B2DB-BE44-BAF8-712BD8C3A0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F6A8FD8-2746-5F4B-A61D-7892C7F1D66C}"/>
              </a:ext>
            </a:extLst>
          </p:cNvPr>
          <p:cNvSpPr>
            <a:spLocks noGrp="1"/>
          </p:cNvSpPr>
          <p:nvPr>
            <p:ph type="title" hasCustomPrompt="1"/>
          </p:nvPr>
        </p:nvSpPr>
        <p:spPr>
          <a:xfrm>
            <a:off x="546100" y="365125"/>
            <a:ext cx="11036300" cy="3063875"/>
          </a:xfrm>
          <a:prstGeom prst="rect">
            <a:avLst/>
          </a:prstGeom>
        </p:spPr>
        <p:txBody>
          <a:bodyPr lIns="0" tIns="0" rIns="0" bIns="0"/>
          <a:lstStyle>
            <a:lvl1pPr>
              <a:defRPr sz="7200" b="1">
                <a:solidFill>
                  <a:schemeClr val="bg1"/>
                </a:solidFill>
              </a:defRPr>
            </a:lvl1pPr>
          </a:lstStyle>
          <a:p>
            <a:r>
              <a:rPr lang="en-US"/>
              <a:t>Click to edit </a:t>
            </a:r>
            <a:br>
              <a:rPr lang="en-US"/>
            </a:br>
            <a:r>
              <a:rPr lang="en-US"/>
              <a:t>Master title style, Trebuchet Bold 72 pt.</a:t>
            </a:r>
          </a:p>
        </p:txBody>
      </p:sp>
      <p:sp>
        <p:nvSpPr>
          <p:cNvPr id="6" name="Text Placeholder 5">
            <a:extLst>
              <a:ext uri="{FF2B5EF4-FFF2-40B4-BE49-F238E27FC236}">
                <a16:creationId xmlns:a16="http://schemas.microsoft.com/office/drawing/2014/main" id="{EA884D6E-FCE5-104E-90DB-E16825811D23}"/>
              </a:ext>
            </a:extLst>
          </p:cNvPr>
          <p:cNvSpPr>
            <a:spLocks noGrp="1"/>
          </p:cNvSpPr>
          <p:nvPr>
            <p:ph type="body" sz="quarter" idx="10"/>
          </p:nvPr>
        </p:nvSpPr>
        <p:spPr>
          <a:xfrm>
            <a:off x="2868328" y="3794125"/>
            <a:ext cx="8714072" cy="2087563"/>
          </a:xfrm>
          <a:prstGeom prst="rect">
            <a:avLst/>
          </a:prstGeom>
        </p:spPr>
        <p:txBody>
          <a:bodyPr lIns="0" tIns="0" rIns="0" bIns="0"/>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5272C5F-9E41-4040-B61D-B8D9B2E48D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9" name="TextBox 8">
            <a:extLst>
              <a:ext uri="{FF2B5EF4-FFF2-40B4-BE49-F238E27FC236}">
                <a16:creationId xmlns:a16="http://schemas.microsoft.com/office/drawing/2014/main" id="{0FC49F51-8CE5-B047-A8FF-C19358DF25CF}"/>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a:t>
            </a:fld>
            <a:endParaRPr lang="en-US" sz="1400" b="1">
              <a:solidFill>
                <a:schemeClr val="bg1"/>
              </a:solidFill>
            </a:endParaRPr>
          </a:p>
        </p:txBody>
      </p:sp>
      <p:sp>
        <p:nvSpPr>
          <p:cNvPr id="10" name="TextBox 9">
            <a:extLst>
              <a:ext uri="{FF2B5EF4-FFF2-40B4-BE49-F238E27FC236}">
                <a16:creationId xmlns:a16="http://schemas.microsoft.com/office/drawing/2014/main" id="{2920975D-459D-C84A-ABEA-C983B96F89B9}"/>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1"/>
                </a:solidFill>
              </a:rPr>
              <a:t>This presentation may contain proprietary and confidential information. </a:t>
            </a:r>
            <a:br>
              <a:rPr lang="en-US" sz="800">
                <a:solidFill>
                  <a:schemeClr val="bg1"/>
                </a:solidFill>
              </a:rPr>
            </a:br>
            <a:r>
              <a:rPr lang="en-US" sz="800">
                <a:solidFill>
                  <a:schemeClr val="bg1"/>
                </a:solidFill>
              </a:rPr>
              <a:t>It is strictly for internal </a:t>
            </a:r>
            <a:r>
              <a:rPr lang="en-US" sz="800" err="1">
                <a:solidFill>
                  <a:schemeClr val="bg1"/>
                </a:solidFill>
              </a:rPr>
              <a:t>Sangamo</a:t>
            </a:r>
            <a:r>
              <a:rPr lang="en-US" sz="800">
                <a:solidFill>
                  <a:schemeClr val="bg1"/>
                </a:solidFill>
              </a:rPr>
              <a:t> use only and may not be disseminated outside of </a:t>
            </a:r>
            <a:r>
              <a:rPr lang="en-US" sz="800" err="1">
                <a:solidFill>
                  <a:schemeClr val="bg1"/>
                </a:solidFill>
              </a:rPr>
              <a:t>Sangamo</a:t>
            </a:r>
            <a:r>
              <a:rPr lang="en-US" sz="800">
                <a:solidFill>
                  <a:schemeClr val="bg1"/>
                </a:solidFill>
              </a:rPr>
              <a:t>.</a:t>
            </a:r>
          </a:p>
        </p:txBody>
      </p:sp>
    </p:spTree>
    <p:extLst>
      <p:ext uri="{BB962C8B-B14F-4D97-AF65-F5344CB8AC3E}">
        <p14:creationId xmlns:p14="http://schemas.microsoft.com/office/powerpoint/2010/main" val="3738915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8A87183F-1FD6-1B4C-8D8D-D1B5A33C72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11ACD38D-5030-914B-9FAF-66A998D7DD61}"/>
              </a:ext>
            </a:extLst>
          </p:cNvPr>
          <p:cNvSpPr>
            <a:spLocks noGrp="1"/>
          </p:cNvSpPr>
          <p:nvPr>
            <p:ph type="body" sz="quarter" idx="10" hasCustomPrompt="1"/>
          </p:nvPr>
        </p:nvSpPr>
        <p:spPr>
          <a:xfrm>
            <a:off x="843598" y="3258616"/>
            <a:ext cx="5110162" cy="712135"/>
          </a:xfrm>
          <a:prstGeom prst="rect">
            <a:avLst/>
          </a:prstGeom>
        </p:spPr>
        <p:txBody>
          <a:bodyPr lIns="0" tIns="0" rIns="0" bIns="0"/>
          <a:lstStyle>
            <a:lvl1pPr marL="0" indent="0">
              <a:buNone/>
              <a:defRPr sz="4800" b="1">
                <a:solidFill>
                  <a:schemeClr val="bg1"/>
                </a:solidFill>
                <a:latin typeface="+mj-lt"/>
              </a:defRPr>
            </a:lvl1pPr>
          </a:lstStyle>
          <a:p>
            <a:pPr lvl="0"/>
            <a:r>
              <a:rPr lang="en-US"/>
              <a:t>Thank you</a:t>
            </a:r>
          </a:p>
        </p:txBody>
      </p:sp>
      <p:sp>
        <p:nvSpPr>
          <p:cNvPr id="8" name="Text Placeholder 5">
            <a:extLst>
              <a:ext uri="{FF2B5EF4-FFF2-40B4-BE49-F238E27FC236}">
                <a16:creationId xmlns:a16="http://schemas.microsoft.com/office/drawing/2014/main" id="{AD05CC2C-FCE3-294B-B078-43E2AC445692}"/>
              </a:ext>
            </a:extLst>
          </p:cNvPr>
          <p:cNvSpPr>
            <a:spLocks noGrp="1"/>
          </p:cNvSpPr>
          <p:nvPr>
            <p:ph type="body" sz="quarter" idx="11" hasCustomPrompt="1"/>
          </p:nvPr>
        </p:nvSpPr>
        <p:spPr>
          <a:xfrm>
            <a:off x="843598" y="4861948"/>
            <a:ext cx="3365147" cy="261197"/>
          </a:xfrm>
          <a:prstGeom prst="rect">
            <a:avLst/>
          </a:prstGeom>
        </p:spPr>
        <p:txBody>
          <a:bodyPr lIns="0" tIns="0" rIns="0" bIns="0"/>
          <a:lstStyle>
            <a:lvl1pPr marL="0" indent="0">
              <a:buNone/>
              <a:defRPr sz="1800" b="1">
                <a:solidFill>
                  <a:schemeClr val="tx2"/>
                </a:solidFill>
                <a:latin typeface="+mn-lt"/>
              </a:defRPr>
            </a:lvl1pPr>
          </a:lstStyle>
          <a:p>
            <a:pPr lvl="0"/>
            <a:r>
              <a:rPr lang="en-US"/>
              <a:t>Name, Gill Sans Bold 18 pt.</a:t>
            </a:r>
          </a:p>
        </p:txBody>
      </p:sp>
      <p:sp>
        <p:nvSpPr>
          <p:cNvPr id="9" name="Text Placeholder 5">
            <a:extLst>
              <a:ext uri="{FF2B5EF4-FFF2-40B4-BE49-F238E27FC236}">
                <a16:creationId xmlns:a16="http://schemas.microsoft.com/office/drawing/2014/main" id="{93AB0808-38D4-4847-9431-27730EB1C173}"/>
              </a:ext>
            </a:extLst>
          </p:cNvPr>
          <p:cNvSpPr>
            <a:spLocks noGrp="1"/>
          </p:cNvSpPr>
          <p:nvPr>
            <p:ph type="body" sz="quarter" idx="12" hasCustomPrompt="1"/>
          </p:nvPr>
        </p:nvSpPr>
        <p:spPr>
          <a:xfrm>
            <a:off x="843598" y="5212677"/>
            <a:ext cx="3365147" cy="801665"/>
          </a:xfrm>
          <a:prstGeom prst="rect">
            <a:avLst/>
          </a:prstGeom>
        </p:spPr>
        <p:txBody>
          <a:bodyPr lIns="0" tIns="0" rIns="0" bIns="0"/>
          <a:lstStyle>
            <a:lvl1pPr marL="0" indent="0">
              <a:buNone/>
              <a:defRPr sz="1800" b="0">
                <a:solidFill>
                  <a:schemeClr val="tx2"/>
                </a:solidFill>
                <a:latin typeface="+mn-lt"/>
              </a:defRPr>
            </a:lvl1pPr>
          </a:lstStyle>
          <a:p>
            <a:pPr lvl="0"/>
            <a:r>
              <a:rPr lang="en-US"/>
              <a:t>Title, Gill Sans 18 pt.</a:t>
            </a:r>
            <a:br>
              <a:rPr lang="en-US"/>
            </a:br>
            <a:r>
              <a:rPr lang="en-US" err="1"/>
              <a:t>first.lastname@sangamo.com</a:t>
            </a:r>
            <a:endParaRPr lang="en-US"/>
          </a:p>
        </p:txBody>
      </p:sp>
      <p:sp>
        <p:nvSpPr>
          <p:cNvPr id="14" name="Text Placeholder 5">
            <a:extLst>
              <a:ext uri="{FF2B5EF4-FFF2-40B4-BE49-F238E27FC236}">
                <a16:creationId xmlns:a16="http://schemas.microsoft.com/office/drawing/2014/main" id="{78D5D520-2829-E74E-83E8-AADC504EFAC9}"/>
              </a:ext>
            </a:extLst>
          </p:cNvPr>
          <p:cNvSpPr>
            <a:spLocks noGrp="1"/>
          </p:cNvSpPr>
          <p:nvPr>
            <p:ph type="body" sz="quarter" idx="13" hasCustomPrompt="1"/>
          </p:nvPr>
        </p:nvSpPr>
        <p:spPr>
          <a:xfrm>
            <a:off x="4476146" y="4861948"/>
            <a:ext cx="3365147" cy="261197"/>
          </a:xfrm>
          <a:prstGeom prst="rect">
            <a:avLst/>
          </a:prstGeom>
        </p:spPr>
        <p:txBody>
          <a:bodyPr lIns="0" tIns="0" rIns="0" bIns="0"/>
          <a:lstStyle>
            <a:lvl1pPr marL="0" indent="0">
              <a:buNone/>
              <a:defRPr sz="1800" b="1">
                <a:solidFill>
                  <a:schemeClr val="tx2"/>
                </a:solidFill>
                <a:latin typeface="+mn-lt"/>
              </a:defRPr>
            </a:lvl1pPr>
          </a:lstStyle>
          <a:p>
            <a:pPr lvl="0"/>
            <a:r>
              <a:rPr lang="en-US"/>
              <a:t>Name, Gill Sans Bold 18 pt.</a:t>
            </a:r>
          </a:p>
        </p:txBody>
      </p:sp>
      <p:sp>
        <p:nvSpPr>
          <p:cNvPr id="15" name="Text Placeholder 5">
            <a:extLst>
              <a:ext uri="{FF2B5EF4-FFF2-40B4-BE49-F238E27FC236}">
                <a16:creationId xmlns:a16="http://schemas.microsoft.com/office/drawing/2014/main" id="{E68470F1-3802-D14C-9D64-A23DA91064EC}"/>
              </a:ext>
            </a:extLst>
          </p:cNvPr>
          <p:cNvSpPr>
            <a:spLocks noGrp="1"/>
          </p:cNvSpPr>
          <p:nvPr>
            <p:ph type="body" sz="quarter" idx="14" hasCustomPrompt="1"/>
          </p:nvPr>
        </p:nvSpPr>
        <p:spPr>
          <a:xfrm>
            <a:off x="4476146" y="5212677"/>
            <a:ext cx="3365147" cy="801665"/>
          </a:xfrm>
          <a:prstGeom prst="rect">
            <a:avLst/>
          </a:prstGeom>
        </p:spPr>
        <p:txBody>
          <a:bodyPr lIns="0" tIns="0" rIns="0" bIns="0"/>
          <a:lstStyle>
            <a:lvl1pPr marL="0" indent="0">
              <a:buNone/>
              <a:defRPr sz="1800" b="0">
                <a:solidFill>
                  <a:schemeClr val="tx2"/>
                </a:solidFill>
                <a:latin typeface="+mn-lt"/>
              </a:defRPr>
            </a:lvl1pPr>
          </a:lstStyle>
          <a:p>
            <a:pPr lvl="0"/>
            <a:r>
              <a:rPr lang="en-US"/>
              <a:t>Title, Gill Sans 18 pt.</a:t>
            </a:r>
            <a:br>
              <a:rPr lang="en-US"/>
            </a:br>
            <a:r>
              <a:rPr lang="en-US" err="1"/>
              <a:t>first.lastname@sangamo.com</a:t>
            </a:r>
            <a:endParaRPr lang="en-US"/>
          </a:p>
        </p:txBody>
      </p:sp>
      <p:sp>
        <p:nvSpPr>
          <p:cNvPr id="16" name="Text Placeholder 5">
            <a:extLst>
              <a:ext uri="{FF2B5EF4-FFF2-40B4-BE49-F238E27FC236}">
                <a16:creationId xmlns:a16="http://schemas.microsoft.com/office/drawing/2014/main" id="{58B9E97C-27F7-D44D-AEFA-BE6D52EEE266}"/>
              </a:ext>
            </a:extLst>
          </p:cNvPr>
          <p:cNvSpPr>
            <a:spLocks noGrp="1"/>
          </p:cNvSpPr>
          <p:nvPr>
            <p:ph type="body" sz="quarter" idx="15" hasCustomPrompt="1"/>
          </p:nvPr>
        </p:nvSpPr>
        <p:spPr>
          <a:xfrm>
            <a:off x="8108694" y="4861948"/>
            <a:ext cx="3365147" cy="261197"/>
          </a:xfrm>
          <a:prstGeom prst="rect">
            <a:avLst/>
          </a:prstGeom>
        </p:spPr>
        <p:txBody>
          <a:bodyPr lIns="0" tIns="0" rIns="0" bIns="0"/>
          <a:lstStyle>
            <a:lvl1pPr marL="0" indent="0">
              <a:buNone/>
              <a:defRPr sz="1800" b="1">
                <a:solidFill>
                  <a:schemeClr val="tx2"/>
                </a:solidFill>
                <a:latin typeface="+mn-lt"/>
              </a:defRPr>
            </a:lvl1pPr>
          </a:lstStyle>
          <a:p>
            <a:pPr lvl="0"/>
            <a:r>
              <a:rPr lang="en-US"/>
              <a:t>Name, Gill Sans Bold 18 pt.</a:t>
            </a:r>
          </a:p>
        </p:txBody>
      </p:sp>
      <p:sp>
        <p:nvSpPr>
          <p:cNvPr id="17" name="Text Placeholder 5">
            <a:extLst>
              <a:ext uri="{FF2B5EF4-FFF2-40B4-BE49-F238E27FC236}">
                <a16:creationId xmlns:a16="http://schemas.microsoft.com/office/drawing/2014/main" id="{28C48027-CB28-E742-91D2-A5A88EF27459}"/>
              </a:ext>
            </a:extLst>
          </p:cNvPr>
          <p:cNvSpPr>
            <a:spLocks noGrp="1"/>
          </p:cNvSpPr>
          <p:nvPr>
            <p:ph type="body" sz="quarter" idx="16" hasCustomPrompt="1"/>
          </p:nvPr>
        </p:nvSpPr>
        <p:spPr>
          <a:xfrm>
            <a:off x="8108694" y="5212677"/>
            <a:ext cx="3365147" cy="801665"/>
          </a:xfrm>
          <a:prstGeom prst="rect">
            <a:avLst/>
          </a:prstGeom>
        </p:spPr>
        <p:txBody>
          <a:bodyPr lIns="0" tIns="0" rIns="0" bIns="0"/>
          <a:lstStyle>
            <a:lvl1pPr marL="0" indent="0">
              <a:buNone/>
              <a:defRPr sz="1800" b="0">
                <a:solidFill>
                  <a:schemeClr val="tx2"/>
                </a:solidFill>
                <a:latin typeface="+mn-lt"/>
              </a:defRPr>
            </a:lvl1pPr>
          </a:lstStyle>
          <a:p>
            <a:pPr lvl="0"/>
            <a:r>
              <a:rPr lang="en-US"/>
              <a:t>Title, Gill Sans 18 pt.</a:t>
            </a:r>
            <a:br>
              <a:rPr lang="en-US"/>
            </a:br>
            <a:r>
              <a:rPr lang="en-US" err="1"/>
              <a:t>first.lastname@sangamo.com</a:t>
            </a:r>
            <a:endParaRPr lang="en-US"/>
          </a:p>
        </p:txBody>
      </p:sp>
      <p:pic>
        <p:nvPicPr>
          <p:cNvPr id="19" name="Picture 18">
            <a:extLst>
              <a:ext uri="{FF2B5EF4-FFF2-40B4-BE49-F238E27FC236}">
                <a16:creationId xmlns:a16="http://schemas.microsoft.com/office/drawing/2014/main" id="{09E0F377-A378-3340-81F3-393C895435C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3598" y="757910"/>
            <a:ext cx="2298192" cy="580932"/>
          </a:xfrm>
          <a:prstGeom prst="rect">
            <a:avLst/>
          </a:prstGeom>
        </p:spPr>
      </p:pic>
      <p:sp>
        <p:nvSpPr>
          <p:cNvPr id="13" name="TextBox 12">
            <a:extLst>
              <a:ext uri="{FF2B5EF4-FFF2-40B4-BE49-F238E27FC236}">
                <a16:creationId xmlns:a16="http://schemas.microsoft.com/office/drawing/2014/main" id="{536D620E-11DE-884E-8B71-7106FAD700FE}"/>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1225189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imp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4" y="361073"/>
            <a:ext cx="11420001" cy="744011"/>
          </a:xfrm>
          <a:prstGeom prst="rect">
            <a:avLst/>
          </a:prstGeom>
          <a:solidFill>
            <a:schemeClr val="bg1"/>
          </a:solidFill>
        </p:spPr>
        <p:txBody>
          <a:bodyPr vert="horz" lIns="91440" tIns="45720" rIns="91440" bIns="45720" rtlCol="0" anchor="ctr">
            <a:normAutofit/>
          </a:bodyPr>
          <a:lstStyle>
            <a:lvl1pPr>
              <a:defRPr/>
            </a:lvl1pPr>
          </a:lstStyle>
          <a:p>
            <a:r>
              <a:rPr lang="en-US"/>
              <a:t>Simple slide</a:t>
            </a:r>
          </a:p>
        </p:txBody>
      </p:sp>
    </p:spTree>
    <p:extLst>
      <p:ext uri="{BB962C8B-B14F-4D97-AF65-F5344CB8AC3E}">
        <p14:creationId xmlns:p14="http://schemas.microsoft.com/office/powerpoint/2010/main" val="1779221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Slide_01">
    <p:spTree>
      <p:nvGrpSpPr>
        <p:cNvPr id="1" name=""/>
        <p:cNvGrpSpPr/>
        <p:nvPr/>
      </p:nvGrpSpPr>
      <p:grpSpPr>
        <a:xfrm>
          <a:off x="0" y="0"/>
          <a:ext cx="0" cy="0"/>
          <a:chOff x="0" y="0"/>
          <a:chExt cx="0" cy="0"/>
        </a:xfrm>
      </p:grpSpPr>
      <p:pic>
        <p:nvPicPr>
          <p:cNvPr id="8" name="Picture 7" descr="A picture containing person, indoor&#10;&#10;Description automatically generated">
            <a:extLst>
              <a:ext uri="{FF2B5EF4-FFF2-40B4-BE49-F238E27FC236}">
                <a16:creationId xmlns:a16="http://schemas.microsoft.com/office/drawing/2014/main" id="{D219290A-6F17-D748-B26D-129ED7F0A0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8BDF24DC-6C4C-C344-925D-37C89A64193C}"/>
              </a:ext>
            </a:extLst>
          </p:cNvPr>
          <p:cNvSpPr>
            <a:spLocks noGrp="1"/>
          </p:cNvSpPr>
          <p:nvPr>
            <p:ph type="ctrTitle" hasCustomPrompt="1"/>
          </p:nvPr>
        </p:nvSpPr>
        <p:spPr>
          <a:xfrm>
            <a:off x="900113" y="2314576"/>
            <a:ext cx="5195887" cy="1401761"/>
          </a:xfrm>
          <a:prstGeom prst="rect">
            <a:avLst/>
          </a:prstGeom>
        </p:spPr>
        <p:txBody>
          <a:bodyPr lIns="0" tIns="0" rIns="0" bIns="0" anchor="b"/>
          <a:lstStyle>
            <a:lvl1pPr algn="l">
              <a:defRPr sz="3600" b="1">
                <a:solidFill>
                  <a:schemeClr val="bg1"/>
                </a:solidFill>
              </a:defRPr>
            </a:lvl1pPr>
          </a:lstStyle>
          <a:p>
            <a:r>
              <a:rPr lang="en-US"/>
              <a:t>Click to edit title, Trebuchet Bold 36 pt.</a:t>
            </a:r>
          </a:p>
        </p:txBody>
      </p:sp>
      <p:sp>
        <p:nvSpPr>
          <p:cNvPr id="3" name="Subtitle 2">
            <a:extLst>
              <a:ext uri="{FF2B5EF4-FFF2-40B4-BE49-F238E27FC236}">
                <a16:creationId xmlns:a16="http://schemas.microsoft.com/office/drawing/2014/main" id="{6EDBEA0F-F261-E349-B4D1-44C8F2558D77}"/>
              </a:ext>
            </a:extLst>
          </p:cNvPr>
          <p:cNvSpPr>
            <a:spLocks noGrp="1"/>
          </p:cNvSpPr>
          <p:nvPr>
            <p:ph type="subTitle" idx="1" hasCustomPrompt="1"/>
          </p:nvPr>
        </p:nvSpPr>
        <p:spPr>
          <a:xfrm>
            <a:off x="900112" y="4406105"/>
            <a:ext cx="5195887" cy="271463"/>
          </a:xfrm>
          <a:prstGeom prst="rect">
            <a:avLst/>
          </a:prstGeom>
        </p:spPr>
        <p:txBody>
          <a:bodyPr lIns="0" tIns="0" rIns="0" bIns="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Gill Sans 18 pt.</a:t>
            </a:r>
          </a:p>
        </p:txBody>
      </p:sp>
      <p:sp>
        <p:nvSpPr>
          <p:cNvPr id="10" name="Text Placeholder 9">
            <a:extLst>
              <a:ext uri="{FF2B5EF4-FFF2-40B4-BE49-F238E27FC236}">
                <a16:creationId xmlns:a16="http://schemas.microsoft.com/office/drawing/2014/main" id="{F4A2B7F9-CD74-3843-96D6-E3DA74DA94CF}"/>
              </a:ext>
            </a:extLst>
          </p:cNvPr>
          <p:cNvSpPr>
            <a:spLocks noGrp="1"/>
          </p:cNvSpPr>
          <p:nvPr>
            <p:ph type="body" sz="quarter" idx="10" hasCustomPrompt="1"/>
          </p:nvPr>
        </p:nvSpPr>
        <p:spPr>
          <a:xfrm>
            <a:off x="900111" y="4812505"/>
            <a:ext cx="5195887" cy="271463"/>
          </a:xfrm>
          <a:prstGeom prst="rect">
            <a:avLst/>
          </a:prstGeom>
        </p:spPr>
        <p:txBody>
          <a:bodyPr lIns="0" tIns="0" rIns="0" bIns="0"/>
          <a:lstStyle>
            <a:lvl1pPr marL="0" indent="0">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 title, Gill Sans 14 pt.</a:t>
            </a:r>
          </a:p>
        </p:txBody>
      </p:sp>
      <p:sp>
        <p:nvSpPr>
          <p:cNvPr id="12" name="Text Placeholder 9">
            <a:extLst>
              <a:ext uri="{FF2B5EF4-FFF2-40B4-BE49-F238E27FC236}">
                <a16:creationId xmlns:a16="http://schemas.microsoft.com/office/drawing/2014/main" id="{D1098B08-1BFC-174C-84D1-68982D13CF39}"/>
              </a:ext>
            </a:extLst>
          </p:cNvPr>
          <p:cNvSpPr>
            <a:spLocks noGrp="1"/>
          </p:cNvSpPr>
          <p:nvPr>
            <p:ph type="body" sz="quarter" idx="11" hasCustomPrompt="1"/>
          </p:nvPr>
        </p:nvSpPr>
        <p:spPr>
          <a:xfrm>
            <a:off x="900111" y="6229350"/>
            <a:ext cx="5195887" cy="163513"/>
          </a:xfrm>
          <a:prstGeom prst="rect">
            <a:avLst/>
          </a:prstGeom>
        </p:spPr>
        <p:txBody>
          <a:bodyPr lIns="0" tIns="0" rIns="0" bIns="0"/>
          <a:lstStyle>
            <a:lvl1pPr marL="0" indent="0">
              <a:buNone/>
              <a:defRPr sz="12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Date, Gill Sans 12 pt.</a:t>
            </a:r>
          </a:p>
        </p:txBody>
      </p:sp>
    </p:spTree>
    <p:extLst>
      <p:ext uri="{BB962C8B-B14F-4D97-AF65-F5344CB8AC3E}">
        <p14:creationId xmlns:p14="http://schemas.microsoft.com/office/powerpoint/2010/main" val="3279218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11036300" cy="354012"/>
          </a:xfrm>
          <a:prstGeom prst="rect">
            <a:avLst/>
          </a:prstGeom>
        </p:spPr>
        <p:txBody>
          <a:bodyPr lIns="0" tIns="0" rIns="0" bIns="0"/>
          <a:lstStyle>
            <a:lvl1pPr>
              <a:defRPr sz="2400" b="1"/>
            </a:lvl1pPr>
          </a:lstStyle>
          <a:p>
            <a:r>
              <a:rPr lang="en-US"/>
              <a:t>Click to edit Master title style, Trebuchet Bold 24 pt.</a:t>
            </a:r>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099" y="914400"/>
            <a:ext cx="5384801"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75A6B367-0809-6B47-8D87-62B41DD60927}"/>
              </a:ext>
            </a:extLst>
          </p:cNvPr>
          <p:cNvSpPr>
            <a:spLocks noGrp="1"/>
          </p:cNvSpPr>
          <p:nvPr>
            <p:ph idx="10" hasCustomPrompt="1"/>
          </p:nvPr>
        </p:nvSpPr>
        <p:spPr>
          <a:xfrm>
            <a:off x="6197599" y="914400"/>
            <a:ext cx="5384801"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8A4F15A2-E535-6D47-A153-BED4B0BA4F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1" name="TextBox 10">
            <a:extLst>
              <a:ext uri="{FF2B5EF4-FFF2-40B4-BE49-F238E27FC236}">
                <a16:creationId xmlns:a16="http://schemas.microsoft.com/office/drawing/2014/main" id="{BAB07B39-7DB3-A04D-8159-D1438B0EB4F6}"/>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9" name="TextBox 8">
            <a:extLst>
              <a:ext uri="{FF2B5EF4-FFF2-40B4-BE49-F238E27FC236}">
                <a16:creationId xmlns:a16="http://schemas.microsoft.com/office/drawing/2014/main" id="{4556AF48-4D6B-A44F-8A21-E4B85677EB58}"/>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257423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11036300" cy="354012"/>
          </a:xfrm>
          <a:prstGeom prst="rect">
            <a:avLst/>
          </a:prstGeom>
        </p:spPr>
        <p:txBody>
          <a:bodyPr lIns="0" tIns="0" rIns="0" bIns="0"/>
          <a:lstStyle>
            <a:lvl1pPr>
              <a:defRPr sz="2400" b="1"/>
            </a:lvl1pPr>
          </a:lstStyle>
          <a:p>
            <a:r>
              <a:rPr lang="en-US"/>
              <a:t>Click to edit Master title style, Trebuchet Bold 24 pt.</a:t>
            </a:r>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34925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EAC5151A-A982-CA47-AF5E-FF54536B098E}"/>
              </a:ext>
            </a:extLst>
          </p:cNvPr>
          <p:cNvSpPr>
            <a:spLocks noGrp="1"/>
          </p:cNvSpPr>
          <p:nvPr>
            <p:ph idx="10" hasCustomPrompt="1"/>
          </p:nvPr>
        </p:nvSpPr>
        <p:spPr>
          <a:xfrm>
            <a:off x="4349750" y="914400"/>
            <a:ext cx="34925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722D5B0-EE3C-C643-9CDA-C0D2281EA660}"/>
              </a:ext>
            </a:extLst>
          </p:cNvPr>
          <p:cNvSpPr>
            <a:spLocks noGrp="1"/>
          </p:cNvSpPr>
          <p:nvPr>
            <p:ph idx="11" hasCustomPrompt="1"/>
          </p:nvPr>
        </p:nvSpPr>
        <p:spPr>
          <a:xfrm>
            <a:off x="8089900" y="914400"/>
            <a:ext cx="34925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4" name="Picture 13" descr="Logo&#10;&#10;Description automatically generated">
            <a:extLst>
              <a:ext uri="{FF2B5EF4-FFF2-40B4-BE49-F238E27FC236}">
                <a16:creationId xmlns:a16="http://schemas.microsoft.com/office/drawing/2014/main" id="{638AFB60-0924-EE4A-AF01-FA7276E514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2" name="TextBox 11">
            <a:extLst>
              <a:ext uri="{FF2B5EF4-FFF2-40B4-BE49-F238E27FC236}">
                <a16:creationId xmlns:a16="http://schemas.microsoft.com/office/drawing/2014/main" id="{51E63C10-863C-2D48-AC9B-4D252B228DF5}"/>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9" name="TextBox 8">
            <a:extLst>
              <a:ext uri="{FF2B5EF4-FFF2-40B4-BE49-F238E27FC236}">
                <a16:creationId xmlns:a16="http://schemas.microsoft.com/office/drawing/2014/main" id="{4AF7D651-D7D3-6446-B47F-7C83514ABCCA}"/>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2164146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11036300" cy="354012"/>
          </a:xfrm>
          <a:prstGeom prst="rect">
            <a:avLst/>
          </a:prstGeom>
        </p:spPr>
        <p:txBody>
          <a:bodyPr lIns="0" tIns="0" rIns="0" bIns="0"/>
          <a:lstStyle>
            <a:lvl1pPr>
              <a:defRPr sz="2400" b="1"/>
            </a:lvl1pPr>
          </a:lstStyle>
          <a:p>
            <a:r>
              <a:rPr lang="en-US"/>
              <a:t>Click to edit Master title style, Trebuchet Bold 24 pt.</a:t>
            </a:r>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25781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BF31429D-742C-3945-ADCA-3A06E2534D4E}"/>
              </a:ext>
            </a:extLst>
          </p:cNvPr>
          <p:cNvSpPr>
            <a:spLocks noGrp="1"/>
          </p:cNvSpPr>
          <p:nvPr>
            <p:ph idx="10" hasCustomPrompt="1"/>
          </p:nvPr>
        </p:nvSpPr>
        <p:spPr>
          <a:xfrm>
            <a:off x="3365500" y="914400"/>
            <a:ext cx="25781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E8381518-AC51-A949-8F62-FE4107F5C35D}"/>
              </a:ext>
            </a:extLst>
          </p:cNvPr>
          <p:cNvSpPr>
            <a:spLocks noGrp="1"/>
          </p:cNvSpPr>
          <p:nvPr>
            <p:ph idx="11" hasCustomPrompt="1"/>
          </p:nvPr>
        </p:nvSpPr>
        <p:spPr>
          <a:xfrm>
            <a:off x="6184900" y="914400"/>
            <a:ext cx="25781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55140761-3984-4949-8AAB-3BCEBFBFE164}"/>
              </a:ext>
            </a:extLst>
          </p:cNvPr>
          <p:cNvSpPr>
            <a:spLocks noGrp="1"/>
          </p:cNvSpPr>
          <p:nvPr>
            <p:ph idx="12" hasCustomPrompt="1"/>
          </p:nvPr>
        </p:nvSpPr>
        <p:spPr>
          <a:xfrm>
            <a:off x="9004300" y="914400"/>
            <a:ext cx="25781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8" name="Picture 17" descr="Logo&#10;&#10;Description automatically generated">
            <a:extLst>
              <a:ext uri="{FF2B5EF4-FFF2-40B4-BE49-F238E27FC236}">
                <a16:creationId xmlns:a16="http://schemas.microsoft.com/office/drawing/2014/main" id="{7F6F5D4A-3AA0-C84E-A60F-5F70397F30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9849"/>
            <a:ext cx="1143000" cy="292100"/>
          </a:xfrm>
          <a:prstGeom prst="rect">
            <a:avLst/>
          </a:prstGeom>
        </p:spPr>
      </p:pic>
      <p:sp>
        <p:nvSpPr>
          <p:cNvPr id="11" name="TextBox 10">
            <a:extLst>
              <a:ext uri="{FF2B5EF4-FFF2-40B4-BE49-F238E27FC236}">
                <a16:creationId xmlns:a16="http://schemas.microsoft.com/office/drawing/2014/main" id="{EA4A2436-EC4B-C149-80BA-3976969587F6}"/>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ED25117E-FF48-354D-8DE8-178DB70CBF0C}"/>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2768898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Left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CB33C-6BBA-284D-9A22-3719DFE62A31}"/>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18A281-4A5E-534B-8F85-FD0CE93FA2FA}"/>
              </a:ext>
            </a:extLst>
          </p:cNvPr>
          <p:cNvSpPr>
            <a:spLocks noGrp="1"/>
          </p:cNvSpPr>
          <p:nvPr>
            <p:ph idx="1" hasCustomPrompt="1"/>
          </p:nvPr>
        </p:nvSpPr>
        <p:spPr>
          <a:xfrm>
            <a:off x="546100" y="914400"/>
            <a:ext cx="5092700" cy="5262563"/>
          </a:xfrm>
          <a:prstGeom prst="rect">
            <a:avLst/>
          </a:prstGeom>
        </p:spPr>
        <p:txBody>
          <a:bodyPr lIns="0" tIns="0" rIns="0" bIns="0"/>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F2E2F20-E2D9-5A47-BD80-1D329FC87B38}"/>
              </a:ext>
            </a:extLst>
          </p:cNvPr>
          <p:cNvSpPr>
            <a:spLocks noGrp="1"/>
          </p:cNvSpPr>
          <p:nvPr>
            <p:ph type="title" hasCustomPrompt="1"/>
          </p:nvPr>
        </p:nvSpPr>
        <p:spPr>
          <a:xfrm>
            <a:off x="546100" y="327026"/>
            <a:ext cx="5092700" cy="354012"/>
          </a:xfrm>
          <a:prstGeom prst="rect">
            <a:avLst/>
          </a:prstGeom>
        </p:spPr>
        <p:txBody>
          <a:bodyPr lIns="0" tIns="0" rIns="0" bIns="0"/>
          <a:lstStyle>
            <a:lvl1pPr>
              <a:defRPr sz="2400" b="1">
                <a:solidFill>
                  <a:schemeClr val="bg1"/>
                </a:solidFill>
              </a:defRPr>
            </a:lvl1pPr>
          </a:lstStyle>
          <a:p>
            <a:r>
              <a:rPr lang="en-US"/>
              <a:t>Click to edit, Trebuchet Bold 24 pt.</a:t>
            </a:r>
          </a:p>
        </p:txBody>
      </p:sp>
      <p:cxnSp>
        <p:nvCxnSpPr>
          <p:cNvPr id="8" name="Straight Connector 7">
            <a:extLst>
              <a:ext uri="{FF2B5EF4-FFF2-40B4-BE49-F238E27FC236}">
                <a16:creationId xmlns:a16="http://schemas.microsoft.com/office/drawing/2014/main" id="{2279EF16-F3F3-3747-94AC-79F23F10BDB4}"/>
              </a:ext>
            </a:extLst>
          </p:cNvPr>
          <p:cNvCxnSpPr>
            <a:cxnSpLocks/>
          </p:cNvCxnSpPr>
          <p:nvPr userDrawn="1"/>
        </p:nvCxnSpPr>
        <p:spPr>
          <a:xfrm>
            <a:off x="0" y="473694"/>
            <a:ext cx="342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EBAE83A-8AAB-654A-99FC-87981474298D}"/>
              </a:ext>
            </a:extLst>
          </p:cNvPr>
          <p:cNvSpPr>
            <a:spLocks noGrp="1"/>
          </p:cNvSpPr>
          <p:nvPr>
            <p:ph idx="11" hasCustomPrompt="1"/>
          </p:nvPr>
        </p:nvSpPr>
        <p:spPr>
          <a:xfrm>
            <a:off x="6489700" y="914400"/>
            <a:ext cx="5092700" cy="5262563"/>
          </a:xfrm>
          <a:prstGeom prst="rect">
            <a:avLst/>
          </a:prstGeom>
        </p:spPr>
        <p:txBody>
          <a:bodyPr lIns="0" tIns="0" rIns="0" bIns="0"/>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 Gill Sans 18 pt.</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BA5CB053-E3E7-824D-8913-1C45AB7C99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417563"/>
            <a:ext cx="1143000" cy="292100"/>
          </a:xfrm>
          <a:prstGeom prst="rect">
            <a:avLst/>
          </a:prstGeom>
        </p:spPr>
      </p:pic>
      <p:sp>
        <p:nvSpPr>
          <p:cNvPr id="12" name="TextBox 11">
            <a:extLst>
              <a:ext uri="{FF2B5EF4-FFF2-40B4-BE49-F238E27FC236}">
                <a16:creationId xmlns:a16="http://schemas.microsoft.com/office/drawing/2014/main" id="{A9160F69-B3EA-1F4A-86FA-9FBA54337471}"/>
              </a:ext>
            </a:extLst>
          </p:cNvPr>
          <p:cNvSpPr txBox="1"/>
          <p:nvPr userDrawn="1"/>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pPr algn="r"/>
              <a:t>‹#›</a:t>
            </a:fld>
            <a:endParaRPr lang="en-US" sz="1400" b="1"/>
          </a:p>
        </p:txBody>
      </p:sp>
      <p:sp>
        <p:nvSpPr>
          <p:cNvPr id="10" name="TextBox 9">
            <a:extLst>
              <a:ext uri="{FF2B5EF4-FFF2-40B4-BE49-F238E27FC236}">
                <a16:creationId xmlns:a16="http://schemas.microsoft.com/office/drawing/2014/main" id="{9B451CE2-5D23-2440-8947-BFA865D40C4E}"/>
              </a:ext>
            </a:extLst>
          </p:cNvPr>
          <p:cNvSpPr txBox="1"/>
          <p:nvPr userDrawn="1"/>
        </p:nvSpPr>
        <p:spPr>
          <a:xfrm>
            <a:off x="3466306" y="6453705"/>
            <a:ext cx="5195887" cy="258244"/>
          </a:xfrm>
          <a:prstGeom prst="rect">
            <a:avLst/>
          </a:prstGeom>
          <a:noFill/>
        </p:spPr>
        <p:txBody>
          <a:bodyPr wrap="square" lIns="0" tIns="0" rIns="0" bIns="0" rtlCol="0">
            <a:noAutofit/>
          </a:bodyPr>
          <a:lstStyle/>
          <a:p>
            <a:pPr algn="ctr"/>
            <a:r>
              <a:rPr lang="en-US" sz="800">
                <a:solidFill>
                  <a:schemeClr val="bg2"/>
                </a:solidFill>
              </a:rPr>
              <a:t>This presentation may contain proprietary and confidential information. </a:t>
            </a:r>
            <a:br>
              <a:rPr lang="en-US" sz="800">
                <a:solidFill>
                  <a:schemeClr val="bg2"/>
                </a:solidFill>
              </a:rPr>
            </a:br>
            <a:r>
              <a:rPr lang="en-US" sz="800">
                <a:solidFill>
                  <a:schemeClr val="bg2"/>
                </a:solidFill>
              </a:rPr>
              <a:t>It is strictly for internal </a:t>
            </a:r>
            <a:r>
              <a:rPr lang="en-US" sz="800" err="1">
                <a:solidFill>
                  <a:schemeClr val="bg2"/>
                </a:solidFill>
              </a:rPr>
              <a:t>Sangamo</a:t>
            </a:r>
            <a:r>
              <a:rPr lang="en-US" sz="800">
                <a:solidFill>
                  <a:schemeClr val="bg2"/>
                </a:solidFill>
              </a:rPr>
              <a:t> use only and may not be disseminated outside of </a:t>
            </a:r>
            <a:r>
              <a:rPr lang="en-US" sz="800" err="1">
                <a:solidFill>
                  <a:schemeClr val="bg2"/>
                </a:solidFill>
              </a:rPr>
              <a:t>Sangamo</a:t>
            </a:r>
            <a:r>
              <a:rPr lang="en-US" sz="800">
                <a:solidFill>
                  <a:schemeClr val="bg2"/>
                </a:solidFill>
              </a:rPr>
              <a:t>.</a:t>
            </a:r>
          </a:p>
        </p:txBody>
      </p:sp>
    </p:spTree>
    <p:extLst>
      <p:ext uri="{BB962C8B-B14F-4D97-AF65-F5344CB8AC3E}">
        <p14:creationId xmlns:p14="http://schemas.microsoft.com/office/powerpoint/2010/main" val="36263399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30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0.tiff"/><Relationship Id="rId4" Type="http://schemas.openxmlformats.org/officeDocument/2006/relationships/image" Target="../media/image55.png"/><Relationship Id="rId9"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9.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21" Type="http://schemas.openxmlformats.org/officeDocument/2006/relationships/image" Target="../media/image89.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15.xml"/><Relationship Id="rId16" Type="http://schemas.openxmlformats.org/officeDocument/2006/relationships/image" Target="../media/image85.png"/><Relationship Id="rId20"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1.png"/><Relationship Id="rId10" Type="http://schemas.openxmlformats.org/officeDocument/2006/relationships/image" Target="../media/image79.png"/><Relationship Id="rId19" Type="http://schemas.openxmlformats.org/officeDocument/2006/relationships/image" Target="../media/image66.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21" Type="http://schemas.openxmlformats.org/officeDocument/2006/relationships/image" Target="../media/image89.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16.xml"/><Relationship Id="rId16" Type="http://schemas.openxmlformats.org/officeDocument/2006/relationships/image" Target="../media/image85.png"/><Relationship Id="rId20"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1.png"/><Relationship Id="rId10" Type="http://schemas.openxmlformats.org/officeDocument/2006/relationships/image" Target="../media/image79.png"/><Relationship Id="rId19" Type="http://schemas.openxmlformats.org/officeDocument/2006/relationships/image" Target="../media/image66.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0.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21" Type="http://schemas.openxmlformats.org/officeDocument/2006/relationships/image" Target="../media/image89.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17.xml"/><Relationship Id="rId16" Type="http://schemas.openxmlformats.org/officeDocument/2006/relationships/image" Target="../media/image85.png"/><Relationship Id="rId20"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1.png"/><Relationship Id="rId10" Type="http://schemas.openxmlformats.org/officeDocument/2006/relationships/image" Target="../media/image79.png"/><Relationship Id="rId19" Type="http://schemas.openxmlformats.org/officeDocument/2006/relationships/image" Target="../media/image66.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68.png"/><Relationship Id="rId7"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tiff"/></Relationships>
</file>

<file path=ppt/slides/_rels/slide27.xml.rels><?xml version="1.0" encoding="UTF-8" standalone="yes"?>
<Relationships xmlns="http://schemas.openxmlformats.org/package/2006/relationships"><Relationship Id="rId3" Type="http://schemas.microsoft.com/office/2018/10/relationships/comments" Target="../comments/modernComment_7FFE5DE5_4EA69F09.xm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svg"/></Relationships>
</file>

<file path=ppt/slides/_rels/slide2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82486-F196-4189-A256-D2A7CC8B50A0}"/>
              </a:ext>
            </a:extLst>
          </p:cNvPr>
          <p:cNvSpPr>
            <a:spLocks noGrp="1"/>
          </p:cNvSpPr>
          <p:nvPr>
            <p:ph type="ctrTitle"/>
          </p:nvPr>
        </p:nvSpPr>
        <p:spPr>
          <a:xfrm>
            <a:off x="1117045" y="3132221"/>
            <a:ext cx="6039607" cy="593558"/>
          </a:xfrm>
        </p:spPr>
        <p:txBody>
          <a:bodyPr anchor="ctr"/>
          <a:lstStyle/>
          <a:p>
            <a:br>
              <a:rPr lang="en-US" sz="3200" b="0" dirty="0"/>
            </a:br>
            <a:br>
              <a:rPr lang="en-US" sz="3200" b="0" dirty="0"/>
            </a:br>
            <a:endParaRPr lang="en-US" sz="3200" b="0" dirty="0"/>
          </a:p>
        </p:txBody>
      </p:sp>
      <p:sp>
        <p:nvSpPr>
          <p:cNvPr id="5" name="Text Placeholder 4">
            <a:extLst>
              <a:ext uri="{FF2B5EF4-FFF2-40B4-BE49-F238E27FC236}">
                <a16:creationId xmlns:a16="http://schemas.microsoft.com/office/drawing/2014/main" id="{18FFF50B-8BEF-4E41-8F2B-B7FD4F62A994}"/>
              </a:ext>
            </a:extLst>
          </p:cNvPr>
          <p:cNvSpPr>
            <a:spLocks noGrp="1"/>
          </p:cNvSpPr>
          <p:nvPr>
            <p:ph type="body" sz="quarter" idx="11"/>
          </p:nvPr>
        </p:nvSpPr>
        <p:spPr>
          <a:xfrm>
            <a:off x="872220" y="5915727"/>
            <a:ext cx="5464052" cy="315626"/>
          </a:xfrm>
        </p:spPr>
        <p:txBody>
          <a:bodyPr lIns="0" tIns="0" rIns="0" bIns="0" anchor="t"/>
          <a:lstStyle/>
          <a:p>
            <a:r>
              <a:rPr lang="en-US" sz="1800" dirty="0" err="1"/>
              <a:t>FASEB</a:t>
            </a:r>
            <a:r>
              <a:rPr lang="en-US" sz="1800" dirty="0"/>
              <a:t> Genome Engineering  June 17, 2024</a:t>
            </a:r>
          </a:p>
        </p:txBody>
      </p:sp>
      <p:sp>
        <p:nvSpPr>
          <p:cNvPr id="4" name="Rectangle 2">
            <a:extLst>
              <a:ext uri="{FF2B5EF4-FFF2-40B4-BE49-F238E27FC236}">
                <a16:creationId xmlns:a16="http://schemas.microsoft.com/office/drawing/2014/main" id="{0E04B4ED-4563-826F-2F2D-47CFBD4CC108}"/>
              </a:ext>
            </a:extLst>
          </p:cNvPr>
          <p:cNvSpPr>
            <a:spLocks noChangeArrowheads="1"/>
          </p:cNvSpPr>
          <p:nvPr/>
        </p:nvSpPr>
        <p:spPr bwMode="auto">
          <a:xfrm>
            <a:off x="790472" y="4148283"/>
            <a:ext cx="631232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bg1">
                    <a:lumMod val="95000"/>
                  </a:schemeClr>
                </a:solidFill>
                <a:effectLst/>
                <a:latin typeface="+mj-lt"/>
                <a:ea typeface="Calibri" panose="020F0502020204030204" pitchFamily="34" charset="0"/>
                <a:cs typeface="Times New Roman" panose="02020603050405020304" pitchFamily="18" charset="0"/>
              </a:rPr>
              <a:t>Jeffrey C Miller</a:t>
            </a:r>
            <a:r>
              <a:rPr kumimoji="0" lang="en-US" altLang="en-US" sz="1050" b="0" i="0" u="none" strike="noStrike" cap="none" normalizeH="0" baseline="0" dirty="0">
                <a:ln>
                  <a:noFill/>
                </a:ln>
                <a:solidFill>
                  <a:schemeClr val="bg1">
                    <a:lumMod val="95000"/>
                  </a:schemeClr>
                </a:solidFill>
                <a:effectLst/>
                <a:latin typeface="+mj-lt"/>
              </a:rPr>
              <a:t>, </a:t>
            </a:r>
            <a:r>
              <a:rPr kumimoji="0" lang="en-US" altLang="en-US" sz="1600" b="0" i="0" u="none" strike="noStrike" cap="none" normalizeH="0" baseline="0" dirty="0">
                <a:ln>
                  <a:noFill/>
                </a:ln>
                <a:solidFill>
                  <a:schemeClr val="bg1">
                    <a:lumMod val="95000"/>
                  </a:schemeClr>
                </a:solidFill>
                <a:effectLst/>
                <a:latin typeface="+mj-lt"/>
                <a:ea typeface="Calibri" panose="020F0502020204030204" pitchFamily="34" charset="0"/>
                <a:cs typeface="Times New Roman" panose="02020603050405020304" pitchFamily="18" charset="0"/>
              </a:rPr>
              <a:t>Friedrich Fauser, </a:t>
            </a:r>
            <a:r>
              <a:rPr kumimoji="0" lang="en-US" altLang="en-US" sz="1600" i="0" u="none" strike="noStrike" cap="none" normalizeH="0" baseline="0" dirty="0">
                <a:ln>
                  <a:noFill/>
                </a:ln>
                <a:solidFill>
                  <a:schemeClr val="bg1">
                    <a:lumMod val="95000"/>
                  </a:schemeClr>
                </a:solidFill>
                <a:effectLst/>
                <a:latin typeface="+mj-lt"/>
                <a:ea typeface="Calibri" panose="020F0502020204030204" pitchFamily="34" charset="0"/>
                <a:cs typeface="Times New Roman" panose="02020603050405020304" pitchFamily="18" charset="0"/>
              </a:rPr>
              <a:t>Sebastian Arangundy Franklin</a:t>
            </a:r>
            <a:r>
              <a:rPr kumimoji="0" lang="en-US" altLang="en-US" sz="1600" b="0" i="0" u="none" strike="noStrike" cap="none" normalizeH="0" baseline="0" dirty="0">
                <a:ln>
                  <a:noFill/>
                </a:ln>
                <a:solidFill>
                  <a:schemeClr val="bg1">
                    <a:lumMod val="95000"/>
                  </a:schemeClr>
                </a:solidFill>
                <a:effectLst/>
                <a:latin typeface="+mj-lt"/>
                <a:ea typeface="Calibri" panose="020F0502020204030204" pitchFamily="34" charset="0"/>
                <a:cs typeface="Times New Roman" panose="02020603050405020304" pitchFamily="18" charset="0"/>
              </a:rPr>
              <a:t>, Luis Rodriguez, Nicola J Schmidt, Nicholas A Scarlott, Adeline Chen, Rakshaa Mureli, Bhakti N Kadam, Jessica E Davis, Lifeng Liu, Danny F Xia, Mohammad Qasim, Vishvesha Vaidya, Sarah J Hinkley, Emily</a:t>
            </a:r>
            <a:r>
              <a:rPr lang="en-US" altLang="en-US" sz="1600" dirty="0">
                <a:solidFill>
                  <a:schemeClr val="bg1">
                    <a:lumMod val="95000"/>
                  </a:schemeClr>
                </a:solidFill>
                <a:latin typeface="+mj-lt"/>
                <a:ea typeface="Calibri" panose="020F0502020204030204" pitchFamily="34" charset="0"/>
                <a:cs typeface="Times New Roman" panose="02020603050405020304" pitchFamily="18" charset="0"/>
              </a:rPr>
              <a:t> </a:t>
            </a:r>
            <a:r>
              <a:rPr kumimoji="0" lang="en-US" altLang="en-US" sz="1600" b="0" i="0" strike="noStrike" cap="none" normalizeH="0" baseline="0" dirty="0">
                <a:ln>
                  <a:noFill/>
                </a:ln>
                <a:solidFill>
                  <a:schemeClr val="bg1">
                    <a:lumMod val="95000"/>
                  </a:schemeClr>
                </a:solidFill>
                <a:effectLst/>
                <a:latin typeface="+mj-lt"/>
                <a:ea typeface="Calibri" panose="020F0502020204030204" pitchFamily="34" charset="0"/>
                <a:cs typeface="Times New Roman" panose="02020603050405020304" pitchFamily="18" charset="0"/>
              </a:rPr>
              <a:t>C</a:t>
            </a:r>
            <a:r>
              <a:rPr kumimoji="0" lang="en-US" altLang="en-US" sz="1600" b="0" i="0" u="none" strike="noStrike" cap="none" normalizeH="0" baseline="0" dirty="0">
                <a:ln>
                  <a:noFill/>
                </a:ln>
                <a:solidFill>
                  <a:schemeClr val="bg1">
                    <a:lumMod val="95000"/>
                  </a:schemeClr>
                </a:solidFill>
                <a:effectLst/>
                <a:latin typeface="+mj-lt"/>
                <a:ea typeface="Calibri" panose="020F0502020204030204" pitchFamily="34" charset="0"/>
                <a:cs typeface="Times New Roman" panose="02020603050405020304" pitchFamily="18" charset="0"/>
              </a:rPr>
              <a:t> Tait, Bryan Bourgeois, Nga Nguyen, Stephen Lam, Andrew Nguyen, David Paschon, and Gregory Davis</a:t>
            </a:r>
            <a:endParaRPr kumimoji="0" lang="en-US" altLang="en-US" sz="2800" b="0" i="0" u="none" strike="noStrike" cap="none" normalizeH="0" baseline="0" dirty="0">
              <a:ln>
                <a:noFill/>
              </a:ln>
              <a:solidFill>
                <a:schemeClr val="bg1">
                  <a:lumMod val="95000"/>
                </a:schemeClr>
              </a:solidFill>
              <a:effectLst/>
              <a:latin typeface="+mj-lt"/>
            </a:endParaRPr>
          </a:p>
        </p:txBody>
      </p:sp>
      <p:sp>
        <p:nvSpPr>
          <p:cNvPr id="3" name="Title 1">
            <a:extLst>
              <a:ext uri="{FF2B5EF4-FFF2-40B4-BE49-F238E27FC236}">
                <a16:creationId xmlns:a16="http://schemas.microsoft.com/office/drawing/2014/main" id="{2C9EFA4A-9867-1DAA-73E4-43037D9C8D7A}"/>
              </a:ext>
            </a:extLst>
          </p:cNvPr>
          <p:cNvSpPr txBox="1">
            <a:spLocks/>
          </p:cNvSpPr>
          <p:nvPr/>
        </p:nvSpPr>
        <p:spPr>
          <a:xfrm>
            <a:off x="864147" y="2866955"/>
            <a:ext cx="6039607" cy="593558"/>
          </a:xfrm>
          <a:prstGeom prst="rect">
            <a:avLst/>
          </a:prstGeom>
        </p:spPr>
        <p:txBody>
          <a:bodyPr lIns="0" tIns="0" rIns="0" bIns="0" anchor="ct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sz="3000" b="0" dirty="0"/>
              <a:t>Site-Directed Integration of Large DNA Sequences into Endogenous Sites in the Human Genome using an engineered Modular Integrase (MINT) Platform</a:t>
            </a:r>
            <a:br>
              <a:rPr lang="en-US" sz="3000" b="0" dirty="0"/>
            </a:br>
            <a:endParaRPr lang="en-US" sz="3000" b="0" dirty="0"/>
          </a:p>
        </p:txBody>
      </p:sp>
    </p:spTree>
    <p:extLst>
      <p:ext uri="{BB962C8B-B14F-4D97-AF65-F5344CB8AC3E}">
        <p14:creationId xmlns:p14="http://schemas.microsoft.com/office/powerpoint/2010/main" val="163126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E151-B311-4FB7-AFF4-0A9AF550F306}"/>
              </a:ext>
            </a:extLst>
          </p:cNvPr>
          <p:cNvSpPr>
            <a:spLocks noGrp="1"/>
          </p:cNvSpPr>
          <p:nvPr>
            <p:ph type="title"/>
          </p:nvPr>
        </p:nvSpPr>
        <p:spPr/>
        <p:txBody>
          <a:bodyPr/>
          <a:lstStyle/>
          <a:p>
            <a:r>
              <a:rPr lang="en-US" dirty="0" err="1"/>
              <a:t>Bxb1</a:t>
            </a:r>
            <a:r>
              <a:rPr lang="en-US" dirty="0"/>
              <a:t> Target Sites and Regulatory Mechanism</a:t>
            </a:r>
          </a:p>
        </p:txBody>
      </p:sp>
      <p:sp>
        <p:nvSpPr>
          <p:cNvPr id="19" name="Rectangle 18">
            <a:extLst>
              <a:ext uri="{FF2B5EF4-FFF2-40B4-BE49-F238E27FC236}">
                <a16:creationId xmlns:a16="http://schemas.microsoft.com/office/drawing/2014/main" id="{9FAA967C-4633-49A0-9BC1-727581357E0C}"/>
              </a:ext>
            </a:extLst>
          </p:cNvPr>
          <p:cNvSpPr/>
          <p:nvPr/>
        </p:nvSpPr>
        <p:spPr>
          <a:xfrm>
            <a:off x="9344404" y="3259033"/>
            <a:ext cx="1940522" cy="428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E03E375-0134-44FA-9243-B94479D2CCB2}"/>
              </a:ext>
            </a:extLst>
          </p:cNvPr>
          <p:cNvSpPr/>
          <p:nvPr/>
        </p:nvSpPr>
        <p:spPr>
          <a:xfrm>
            <a:off x="571499" y="5614939"/>
            <a:ext cx="471170" cy="35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FACAFAE-8246-4B76-A989-F3B15BE3227B}"/>
              </a:ext>
            </a:extLst>
          </p:cNvPr>
          <p:cNvSpPr/>
          <p:nvPr/>
        </p:nvSpPr>
        <p:spPr>
          <a:xfrm>
            <a:off x="1187959" y="3509705"/>
            <a:ext cx="471170" cy="35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39CE855-634A-4982-90CF-A2FF3C59D9CB}"/>
              </a:ext>
            </a:extLst>
          </p:cNvPr>
          <p:cNvSpPr txBox="1"/>
          <p:nvPr/>
        </p:nvSpPr>
        <p:spPr>
          <a:xfrm>
            <a:off x="639172" y="1398724"/>
            <a:ext cx="11266714" cy="2507225"/>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5’-</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GGTTTGT</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CTGGTCA</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AC</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AC</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CG</a:t>
            </a:r>
            <a:r>
              <a:rPr kumimoji="0" lang="en-US" sz="2400" i="0" u="sng"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GT</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CTCAGTGGTGTACGGTACAAACC</a:t>
            </a:r>
            <a:r>
              <a:rPr kumimoji="0" lang="en-US" sz="2400" b="0" i="0" strike="noStrike" kern="1200" cap="none" spc="0" normalizeH="0" baseline="0" noProof="0" dirty="0">
                <a:ln>
                  <a:noFill/>
                </a:ln>
                <a:solidFill>
                  <a:srgbClr val="000000"/>
                </a:solidFill>
                <a:effectLst/>
                <a:uLnTx/>
                <a:uFillTx/>
                <a:latin typeface="Courier New" panose="02070309020205020404" pitchFamily="49" charset="0"/>
                <a:ea typeface="Calibri" panose="020F0502020204030204" pitchFamily="34" charset="0"/>
                <a:cs typeface="Times New Roman" panose="02020603050405020304" pitchFamily="18" charset="0"/>
              </a:rPr>
              <a:t>    </a:t>
            </a:r>
            <a:r>
              <a:rPr kumimoji="0" lang="en-US" sz="2400" b="0" i="0"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attP</a:t>
            </a:r>
            <a:endParaRPr kumimoji="0" lang="en-US" sz="2400" b="0" i="0"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0" i="0" strike="noStrike" kern="1200" cap="none" spc="0" normalizeH="0" baseline="0" noProof="0" dirty="0">
                <a:ln>
                  <a:noFill/>
                </a:ln>
                <a:solidFill>
                  <a:srgbClr val="000000"/>
                </a:solidFill>
                <a:effectLst/>
                <a:uLnTx/>
                <a:uFillTx/>
                <a:latin typeface="Courier New" panose="02070309020205020404" pitchFamily="49" charset="0"/>
                <a:ea typeface="Calibri" panose="020F0502020204030204" pitchFamily="34" charset="0"/>
                <a:cs typeface="Times New Roman" panose="02020603050405020304" pitchFamily="18" charset="0"/>
              </a:rPr>
              <a:t>   </a:t>
            </a:r>
            <a:r>
              <a:rPr kumimoji="0" lang="en-US" sz="2400" b="0" i="0" strike="noStrike" kern="1200" cap="none" spc="0" normalizeH="0" baseline="0" noProof="0" dirty="0" err="1">
                <a:ln>
                  <a:noFill/>
                </a:ln>
                <a:solidFill>
                  <a:schemeClr val="bg1">
                    <a:lumMod val="7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CCAAACAGACCAGTTGGTGGCGC</a:t>
            </a:r>
            <a:r>
              <a:rPr kumimoji="0" lang="en-US" sz="2400" b="0" i="0" strike="noStrike" kern="1200" cap="none" spc="0" normalizeH="0" baseline="0" noProof="0" dirty="0" err="1">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CA</a:t>
            </a:r>
            <a:r>
              <a:rPr kumimoji="0" lang="en-US" sz="2400" b="0" i="0" strike="noStrike" kern="1200" cap="none" spc="0" normalizeH="0" baseline="0" noProof="0" dirty="0" err="1">
                <a:ln>
                  <a:noFill/>
                </a:ln>
                <a:solidFill>
                  <a:schemeClr val="bg1">
                    <a:lumMod val="7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a:t>
            </a:r>
            <a:r>
              <a:rPr kumimoji="0" lang="en-US" sz="2400" b="1" i="0" strike="noStrike" kern="1200" cap="none" spc="0" normalizeH="0" baseline="0" noProof="0" dirty="0" err="1">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2400" b="0" i="0" strike="noStrike" kern="1200" cap="none" spc="0" normalizeH="0" baseline="0" noProof="0" dirty="0" err="1">
                <a:ln>
                  <a:noFill/>
                </a:ln>
                <a:solidFill>
                  <a:schemeClr val="bg1">
                    <a:lumMod val="7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T</a:t>
            </a:r>
            <a:r>
              <a:rPr kumimoji="0" lang="en-US" sz="2400" b="1" i="0" strike="noStrike" kern="1200" cap="none" spc="0" normalizeH="0" baseline="0" noProof="0" dirty="0" err="1">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CA</a:t>
            </a:r>
            <a:r>
              <a:rPr kumimoji="0" lang="en-US" sz="2400" b="0" i="0" strike="noStrike" kern="1200" cap="none" spc="0" normalizeH="0" baseline="0" noProof="0" dirty="0" err="1">
                <a:ln>
                  <a:noFill/>
                </a:ln>
                <a:solidFill>
                  <a:schemeClr val="bg1">
                    <a:lumMod val="7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t>
            </a:r>
            <a:r>
              <a:rPr kumimoji="0" lang="en-US" sz="2400" b="1" i="0" strike="noStrike" kern="1200" cap="none" spc="0" normalizeH="0" baseline="0" noProof="0" dirty="0" err="1">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CA</a:t>
            </a:r>
            <a:r>
              <a:rPr kumimoji="0" lang="en-US" sz="2400" b="0" i="0" strike="noStrike" kern="1200" cap="none" spc="0" normalizeH="0" baseline="0" noProof="0" dirty="0" err="1">
                <a:ln>
                  <a:noFill/>
                </a:ln>
                <a:solidFill>
                  <a:schemeClr val="bg1">
                    <a:lumMod val="7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CATGCCA</a:t>
            </a:r>
            <a:r>
              <a:rPr kumimoji="0" lang="en-US" sz="2400" b="1" i="0" strike="noStrike" kern="1200" cap="none" spc="0" normalizeH="0" baseline="0" noProof="0" dirty="0" err="1">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TGTTTGG</a:t>
            </a:r>
            <a:r>
              <a:rPr kumimoji="0" lang="en-US" sz="2400" b="0" i="0" strike="noStrike" kern="1200" cap="none" spc="0" normalizeH="0" baseline="0" noProof="0" dirty="0">
                <a:ln>
                  <a:noFill/>
                </a:ln>
                <a:solidFill>
                  <a:srgbClr val="000000"/>
                </a:solidFill>
                <a:effectLst/>
                <a:uLnTx/>
                <a:uFillTx/>
                <a:latin typeface="Courier New" panose="02070309020205020404" pitchFamily="49" charset="0"/>
                <a:ea typeface="Calibri" panose="020F0502020204030204" pitchFamily="34" charset="0"/>
                <a:cs typeface="Times New Roman" panose="02020603050405020304" pitchFamily="18" charset="0"/>
              </a:rPr>
              <a:t>-5</a:t>
            </a: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5’-</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GG</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TTGT</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CG</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AC</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AC</a:t>
            </a:r>
            <a:r>
              <a:rPr kumimoji="0" lang="en-US" sz="2400" b="0" i="0" u="none"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2400" b="1" i="0" u="none"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2400" b="0" i="0" u="none"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CG</a:t>
            </a:r>
            <a:r>
              <a:rPr kumimoji="0" lang="en-US" sz="2400" b="0" i="0" u="sng"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GT</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CTCCGTCGT</a:t>
            </a:r>
            <a:r>
              <a:rPr kumimoji="0" lang="en-US" sz="2400" b="0" i="0" u="none"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CAGGATCAT</a:t>
            </a: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attB</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Calibri" panose="020F0502020204030204" pitchFamily="34" charset="0"/>
                <a:cs typeface="Times New Roman" panose="02020603050405020304" pitchFamily="18" charset="0"/>
              </a:rPr>
              <a:t>        </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CCGAACAGCTGCTGCCGC</a:t>
            </a:r>
            <a:r>
              <a:rPr kumimoji="0" lang="en-US" sz="2400" b="0"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CA</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CA</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CA</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2400" b="1" i="0"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TCCTAG</a:t>
            </a:r>
            <a:r>
              <a:rPr kumimoji="0" lang="en-US" sz="2400" b="0" i="0" strike="noStrike" kern="1200" cap="none" spc="0" normalizeH="0" baseline="0" noProof="0" dirty="0">
                <a:ln>
                  <a:noFill/>
                </a:ln>
                <a:solidFill>
                  <a:schemeClr val="bg1">
                    <a:lumMod val="65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TC</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Calibri" panose="020F0502020204030204" pitchFamily="34" charset="0"/>
                <a:cs typeface="Times New Roman" panose="02020603050405020304" pitchFamily="18" charset="0"/>
              </a:rPr>
              <a:t>-5</a:t>
            </a: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F316DEDF-CE03-4F88-9414-7CE04D8F4602}"/>
              </a:ext>
            </a:extLst>
          </p:cNvPr>
          <p:cNvSpPr txBox="1"/>
          <p:nvPr/>
        </p:nvSpPr>
        <p:spPr>
          <a:xfrm>
            <a:off x="4239260" y="1101846"/>
            <a:ext cx="623887" cy="369332"/>
          </a:xfrm>
          <a:prstGeom prst="rect">
            <a:avLst/>
          </a:prstGeom>
          <a:noFill/>
        </p:spPr>
        <p:txBody>
          <a:bodyPr wrap="square">
            <a:spAutoFit/>
          </a:bodyPr>
          <a:lstStyle/>
          <a:p>
            <a:pPr algn="l">
              <a:spcAft>
                <a:spcPts val="1200"/>
              </a:spcAft>
            </a:pPr>
            <a:r>
              <a:rPr lang="en-US" dirty="0">
                <a:solidFill>
                  <a:schemeClr val="tx2"/>
                </a:solidFill>
              </a:rPr>
              <a:t>RD</a:t>
            </a:r>
          </a:p>
        </p:txBody>
      </p:sp>
      <p:sp>
        <p:nvSpPr>
          <p:cNvPr id="51" name="TextBox 50">
            <a:extLst>
              <a:ext uri="{FF2B5EF4-FFF2-40B4-BE49-F238E27FC236}">
                <a16:creationId xmlns:a16="http://schemas.microsoft.com/office/drawing/2014/main" id="{DAF0E8E8-40CC-4365-B8E0-8F532D451035}"/>
              </a:ext>
            </a:extLst>
          </p:cNvPr>
          <p:cNvSpPr txBox="1"/>
          <p:nvPr/>
        </p:nvSpPr>
        <p:spPr>
          <a:xfrm>
            <a:off x="1688282" y="1111166"/>
            <a:ext cx="623887" cy="369332"/>
          </a:xfrm>
          <a:prstGeom prst="rect">
            <a:avLst/>
          </a:prstGeom>
          <a:noFill/>
        </p:spPr>
        <p:txBody>
          <a:bodyPr wrap="square">
            <a:spAutoFit/>
          </a:bodyPr>
          <a:lstStyle/>
          <a:p>
            <a:pPr algn="l">
              <a:spcAft>
                <a:spcPts val="1200"/>
              </a:spcAft>
            </a:pPr>
            <a:r>
              <a:rPr lang="en-US" dirty="0">
                <a:solidFill>
                  <a:schemeClr val="tx2"/>
                </a:solidFill>
              </a:rPr>
              <a:t>ZD</a:t>
            </a:r>
          </a:p>
        </p:txBody>
      </p:sp>
      <p:sp>
        <p:nvSpPr>
          <p:cNvPr id="53" name="TextBox 52">
            <a:extLst>
              <a:ext uri="{FF2B5EF4-FFF2-40B4-BE49-F238E27FC236}">
                <a16:creationId xmlns:a16="http://schemas.microsoft.com/office/drawing/2014/main" id="{566FEE40-F595-4A16-A94F-DFEC66BBDFEC}"/>
              </a:ext>
            </a:extLst>
          </p:cNvPr>
          <p:cNvSpPr txBox="1"/>
          <p:nvPr/>
        </p:nvSpPr>
        <p:spPr>
          <a:xfrm>
            <a:off x="9065698" y="1096539"/>
            <a:ext cx="623887" cy="369332"/>
          </a:xfrm>
          <a:prstGeom prst="rect">
            <a:avLst/>
          </a:prstGeom>
          <a:noFill/>
        </p:spPr>
        <p:txBody>
          <a:bodyPr wrap="square">
            <a:spAutoFit/>
          </a:bodyPr>
          <a:lstStyle/>
          <a:p>
            <a:pPr algn="l">
              <a:spcAft>
                <a:spcPts val="1200"/>
              </a:spcAft>
            </a:pPr>
            <a:r>
              <a:rPr lang="en-US" dirty="0">
                <a:solidFill>
                  <a:schemeClr val="tx2"/>
                </a:solidFill>
              </a:rPr>
              <a:t>ZD</a:t>
            </a:r>
          </a:p>
        </p:txBody>
      </p:sp>
      <p:sp>
        <p:nvSpPr>
          <p:cNvPr id="55" name="TextBox 54">
            <a:extLst>
              <a:ext uri="{FF2B5EF4-FFF2-40B4-BE49-F238E27FC236}">
                <a16:creationId xmlns:a16="http://schemas.microsoft.com/office/drawing/2014/main" id="{A5CBA333-11D1-4648-80C6-F9AFC2B66236}"/>
              </a:ext>
            </a:extLst>
          </p:cNvPr>
          <p:cNvSpPr txBox="1"/>
          <p:nvPr/>
        </p:nvSpPr>
        <p:spPr>
          <a:xfrm>
            <a:off x="6514720" y="1116047"/>
            <a:ext cx="623887" cy="369332"/>
          </a:xfrm>
          <a:prstGeom prst="rect">
            <a:avLst/>
          </a:prstGeom>
          <a:noFill/>
        </p:spPr>
        <p:txBody>
          <a:bodyPr wrap="square">
            <a:spAutoFit/>
          </a:bodyPr>
          <a:lstStyle/>
          <a:p>
            <a:pPr algn="l">
              <a:spcAft>
                <a:spcPts val="1200"/>
              </a:spcAft>
            </a:pPr>
            <a:r>
              <a:rPr lang="en-US" dirty="0">
                <a:solidFill>
                  <a:schemeClr val="tx2"/>
                </a:solidFill>
              </a:rPr>
              <a:t>RD</a:t>
            </a:r>
          </a:p>
        </p:txBody>
      </p:sp>
      <p:sp>
        <p:nvSpPr>
          <p:cNvPr id="57" name="TextBox 56">
            <a:extLst>
              <a:ext uri="{FF2B5EF4-FFF2-40B4-BE49-F238E27FC236}">
                <a16:creationId xmlns:a16="http://schemas.microsoft.com/office/drawing/2014/main" id="{B9E581CA-2ED3-46C6-96F9-90B0AA408457}"/>
              </a:ext>
            </a:extLst>
          </p:cNvPr>
          <p:cNvSpPr txBox="1"/>
          <p:nvPr/>
        </p:nvSpPr>
        <p:spPr>
          <a:xfrm>
            <a:off x="4239259" y="2588913"/>
            <a:ext cx="623887" cy="369332"/>
          </a:xfrm>
          <a:prstGeom prst="rect">
            <a:avLst/>
          </a:prstGeom>
          <a:noFill/>
        </p:spPr>
        <p:txBody>
          <a:bodyPr wrap="square">
            <a:spAutoFit/>
          </a:bodyPr>
          <a:lstStyle/>
          <a:p>
            <a:pPr algn="l">
              <a:spcAft>
                <a:spcPts val="1200"/>
              </a:spcAft>
            </a:pPr>
            <a:r>
              <a:rPr lang="en-US" dirty="0">
                <a:solidFill>
                  <a:schemeClr val="tx2"/>
                </a:solidFill>
              </a:rPr>
              <a:t>RD</a:t>
            </a:r>
          </a:p>
        </p:txBody>
      </p:sp>
      <p:sp>
        <p:nvSpPr>
          <p:cNvPr id="59" name="TextBox 58">
            <a:extLst>
              <a:ext uri="{FF2B5EF4-FFF2-40B4-BE49-F238E27FC236}">
                <a16:creationId xmlns:a16="http://schemas.microsoft.com/office/drawing/2014/main" id="{C3A7A432-DBFD-46C5-AC0F-9451EB903D5B}"/>
              </a:ext>
            </a:extLst>
          </p:cNvPr>
          <p:cNvSpPr txBox="1"/>
          <p:nvPr/>
        </p:nvSpPr>
        <p:spPr>
          <a:xfrm>
            <a:off x="2530295" y="2608375"/>
            <a:ext cx="623887" cy="369332"/>
          </a:xfrm>
          <a:prstGeom prst="rect">
            <a:avLst/>
          </a:prstGeom>
          <a:noFill/>
        </p:spPr>
        <p:txBody>
          <a:bodyPr wrap="square">
            <a:spAutoFit/>
          </a:bodyPr>
          <a:lstStyle/>
          <a:p>
            <a:pPr algn="l">
              <a:spcAft>
                <a:spcPts val="1200"/>
              </a:spcAft>
            </a:pPr>
            <a:r>
              <a:rPr lang="en-US" dirty="0">
                <a:solidFill>
                  <a:schemeClr val="tx2"/>
                </a:solidFill>
              </a:rPr>
              <a:t>ZD</a:t>
            </a:r>
          </a:p>
        </p:txBody>
      </p:sp>
      <p:sp>
        <p:nvSpPr>
          <p:cNvPr id="61" name="TextBox 60">
            <a:extLst>
              <a:ext uri="{FF2B5EF4-FFF2-40B4-BE49-F238E27FC236}">
                <a16:creationId xmlns:a16="http://schemas.microsoft.com/office/drawing/2014/main" id="{DB334731-9D00-4593-9077-76BE17D652ED}"/>
              </a:ext>
            </a:extLst>
          </p:cNvPr>
          <p:cNvSpPr txBox="1"/>
          <p:nvPr/>
        </p:nvSpPr>
        <p:spPr>
          <a:xfrm>
            <a:off x="8135002" y="2643268"/>
            <a:ext cx="623887" cy="369332"/>
          </a:xfrm>
          <a:prstGeom prst="rect">
            <a:avLst/>
          </a:prstGeom>
          <a:noFill/>
        </p:spPr>
        <p:txBody>
          <a:bodyPr wrap="square">
            <a:spAutoFit/>
          </a:bodyPr>
          <a:lstStyle/>
          <a:p>
            <a:pPr algn="l">
              <a:spcAft>
                <a:spcPts val="1200"/>
              </a:spcAft>
            </a:pPr>
            <a:r>
              <a:rPr lang="en-US" dirty="0">
                <a:solidFill>
                  <a:schemeClr val="tx2"/>
                </a:solidFill>
              </a:rPr>
              <a:t>ZD</a:t>
            </a:r>
          </a:p>
        </p:txBody>
      </p:sp>
      <p:sp>
        <p:nvSpPr>
          <p:cNvPr id="63" name="TextBox 62">
            <a:extLst>
              <a:ext uri="{FF2B5EF4-FFF2-40B4-BE49-F238E27FC236}">
                <a16:creationId xmlns:a16="http://schemas.microsoft.com/office/drawing/2014/main" id="{8CFE6EB0-580A-47F5-99D5-36A36C9829B4}"/>
              </a:ext>
            </a:extLst>
          </p:cNvPr>
          <p:cNvSpPr txBox="1"/>
          <p:nvPr/>
        </p:nvSpPr>
        <p:spPr>
          <a:xfrm>
            <a:off x="6589030" y="2643268"/>
            <a:ext cx="623887" cy="369332"/>
          </a:xfrm>
          <a:prstGeom prst="rect">
            <a:avLst/>
          </a:prstGeom>
          <a:noFill/>
        </p:spPr>
        <p:txBody>
          <a:bodyPr wrap="square">
            <a:spAutoFit/>
          </a:bodyPr>
          <a:lstStyle/>
          <a:p>
            <a:pPr algn="l">
              <a:spcAft>
                <a:spcPts val="1200"/>
              </a:spcAft>
            </a:pPr>
            <a:r>
              <a:rPr lang="en-US" dirty="0">
                <a:solidFill>
                  <a:schemeClr val="tx2"/>
                </a:solidFill>
              </a:rPr>
              <a:t>RD</a:t>
            </a:r>
          </a:p>
        </p:txBody>
      </p:sp>
      <p:sp>
        <p:nvSpPr>
          <p:cNvPr id="65" name="TextBox 64">
            <a:extLst>
              <a:ext uri="{FF2B5EF4-FFF2-40B4-BE49-F238E27FC236}">
                <a16:creationId xmlns:a16="http://schemas.microsoft.com/office/drawing/2014/main" id="{35169750-74B9-4BBA-AF9E-DA6A1715E4EA}"/>
              </a:ext>
            </a:extLst>
          </p:cNvPr>
          <p:cNvSpPr txBox="1"/>
          <p:nvPr/>
        </p:nvSpPr>
        <p:spPr>
          <a:xfrm>
            <a:off x="2962181" y="3506751"/>
            <a:ext cx="914400" cy="411345"/>
          </a:xfrm>
          <a:prstGeom prst="rect">
            <a:avLst/>
          </a:prstGeom>
          <a:noFill/>
        </p:spPr>
        <p:txBody>
          <a:bodyPr wrap="none" lIns="0" tIns="0" rIns="0" bIns="0" rtlCol="0">
            <a:noAutofit/>
          </a:bodyPr>
          <a:lstStyle/>
          <a:p>
            <a:pPr algn="l">
              <a:spcAft>
                <a:spcPts val="1200"/>
              </a:spcAft>
            </a:pPr>
            <a:r>
              <a:rPr lang="en-US" dirty="0">
                <a:solidFill>
                  <a:schemeClr val="tx2"/>
                </a:solidFill>
              </a:rPr>
              <a:t>ZD and RD 5 bp closer</a:t>
            </a:r>
          </a:p>
        </p:txBody>
      </p:sp>
      <p:sp>
        <p:nvSpPr>
          <p:cNvPr id="67" name="Rectangle 66">
            <a:extLst>
              <a:ext uri="{FF2B5EF4-FFF2-40B4-BE49-F238E27FC236}">
                <a16:creationId xmlns:a16="http://schemas.microsoft.com/office/drawing/2014/main" id="{C599B227-D7C3-49A0-86F0-B1058B0641C5}"/>
              </a:ext>
            </a:extLst>
          </p:cNvPr>
          <p:cNvSpPr/>
          <p:nvPr/>
        </p:nvSpPr>
        <p:spPr>
          <a:xfrm>
            <a:off x="1272790" y="1444402"/>
            <a:ext cx="1479798" cy="27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2767E5A-4CCB-45A5-9E4A-9D1DBAF8C359}"/>
              </a:ext>
            </a:extLst>
          </p:cNvPr>
          <p:cNvSpPr/>
          <p:nvPr/>
        </p:nvSpPr>
        <p:spPr>
          <a:xfrm>
            <a:off x="1272790" y="1432972"/>
            <a:ext cx="1479798" cy="27880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185BD0F-0C1F-48F8-8BAF-E6F487F1BFFA}"/>
              </a:ext>
            </a:extLst>
          </p:cNvPr>
          <p:cNvSpPr/>
          <p:nvPr/>
        </p:nvSpPr>
        <p:spPr>
          <a:xfrm>
            <a:off x="8571990" y="1734633"/>
            <a:ext cx="1479798" cy="27880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893B9AE9-EDA8-4F2A-8899-51882BBB6B56}"/>
              </a:ext>
            </a:extLst>
          </p:cNvPr>
          <p:cNvSpPr/>
          <p:nvPr/>
        </p:nvSpPr>
        <p:spPr>
          <a:xfrm>
            <a:off x="3833110" y="1426967"/>
            <a:ext cx="1287530" cy="27880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9E3E882B-763D-41E9-AE5D-8BF1D7196B64}"/>
              </a:ext>
            </a:extLst>
          </p:cNvPr>
          <p:cNvSpPr/>
          <p:nvPr/>
        </p:nvSpPr>
        <p:spPr>
          <a:xfrm>
            <a:off x="6200502" y="1736213"/>
            <a:ext cx="1284453" cy="27880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AC14342-61C7-4074-BB9C-99EF2D5FBC1E}"/>
              </a:ext>
            </a:extLst>
          </p:cNvPr>
          <p:cNvSpPr/>
          <p:nvPr/>
        </p:nvSpPr>
        <p:spPr>
          <a:xfrm>
            <a:off x="3833110" y="2931835"/>
            <a:ext cx="1287530" cy="27880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72F464E-4CC1-4A9F-8215-10026E60F7B3}"/>
              </a:ext>
            </a:extLst>
          </p:cNvPr>
          <p:cNvSpPr/>
          <p:nvPr/>
        </p:nvSpPr>
        <p:spPr>
          <a:xfrm>
            <a:off x="6199590" y="3234886"/>
            <a:ext cx="1285366" cy="27880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34F898-C892-4B2D-A214-BBD0ABDD1263}"/>
              </a:ext>
            </a:extLst>
          </p:cNvPr>
          <p:cNvSpPr/>
          <p:nvPr/>
        </p:nvSpPr>
        <p:spPr>
          <a:xfrm>
            <a:off x="2176519" y="2930713"/>
            <a:ext cx="1479798" cy="27880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DD71B6C-72E3-4FFB-86A1-8C3EB37E2FD5}"/>
              </a:ext>
            </a:extLst>
          </p:cNvPr>
          <p:cNvSpPr/>
          <p:nvPr/>
        </p:nvSpPr>
        <p:spPr>
          <a:xfrm>
            <a:off x="7650835" y="3246316"/>
            <a:ext cx="1479798" cy="27880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46AF3A2C-3A96-420C-8A94-97B04B94AE73}"/>
              </a:ext>
            </a:extLst>
          </p:cNvPr>
          <p:cNvSpPr txBox="1"/>
          <p:nvPr/>
        </p:nvSpPr>
        <p:spPr>
          <a:xfrm>
            <a:off x="6610301" y="3525117"/>
            <a:ext cx="914400" cy="321672"/>
          </a:xfrm>
          <a:prstGeom prst="rect">
            <a:avLst/>
          </a:prstGeom>
          <a:noFill/>
        </p:spPr>
        <p:txBody>
          <a:bodyPr wrap="none" lIns="0" tIns="0" rIns="0" bIns="0" rtlCol="0">
            <a:noAutofit/>
          </a:bodyPr>
          <a:lstStyle/>
          <a:p>
            <a:pPr algn="l">
              <a:spcAft>
                <a:spcPts val="1200"/>
              </a:spcAft>
            </a:pPr>
            <a:r>
              <a:rPr lang="en-US" dirty="0">
                <a:solidFill>
                  <a:schemeClr val="tx2"/>
                </a:solidFill>
              </a:rPr>
              <a:t>ZD and RD 5 bp closer</a:t>
            </a:r>
          </a:p>
        </p:txBody>
      </p:sp>
      <p:grpSp>
        <p:nvGrpSpPr>
          <p:cNvPr id="3" name="Group 2">
            <a:extLst>
              <a:ext uri="{FF2B5EF4-FFF2-40B4-BE49-F238E27FC236}">
                <a16:creationId xmlns:a16="http://schemas.microsoft.com/office/drawing/2014/main" id="{56B21F70-9466-CB3D-7262-5B6E57F8F43C}"/>
              </a:ext>
            </a:extLst>
          </p:cNvPr>
          <p:cNvGrpSpPr/>
          <p:nvPr/>
        </p:nvGrpSpPr>
        <p:grpSpPr>
          <a:xfrm>
            <a:off x="2459962" y="4186626"/>
            <a:ext cx="5721784" cy="2646092"/>
            <a:chOff x="2362231" y="3371374"/>
            <a:chExt cx="6782143" cy="3136464"/>
          </a:xfrm>
        </p:grpSpPr>
        <p:grpSp>
          <p:nvGrpSpPr>
            <p:cNvPr id="4" name="Group 3">
              <a:extLst>
                <a:ext uri="{FF2B5EF4-FFF2-40B4-BE49-F238E27FC236}">
                  <a16:creationId xmlns:a16="http://schemas.microsoft.com/office/drawing/2014/main" id="{1A4287B6-3441-78CE-245A-AC0CA5614482}"/>
                </a:ext>
              </a:extLst>
            </p:cNvPr>
            <p:cNvGrpSpPr/>
            <p:nvPr/>
          </p:nvGrpSpPr>
          <p:grpSpPr>
            <a:xfrm>
              <a:off x="2362231" y="3371374"/>
              <a:ext cx="6782143" cy="3136464"/>
              <a:chOff x="2362231" y="3371374"/>
              <a:chExt cx="6782143" cy="3136464"/>
            </a:xfrm>
          </p:grpSpPr>
          <p:pic>
            <p:nvPicPr>
              <p:cNvPr id="6" name="Picture 5" descr="Diagram&#10;&#10;Description automatically generated">
                <a:extLst>
                  <a:ext uri="{FF2B5EF4-FFF2-40B4-BE49-F238E27FC236}">
                    <a16:creationId xmlns:a16="http://schemas.microsoft.com/office/drawing/2014/main" id="{6189D1EB-52C6-234D-643E-F46F5E7536E4}"/>
                  </a:ext>
                </a:extLst>
              </p:cNvPr>
              <p:cNvPicPr>
                <a:picLocks noChangeAspect="1"/>
              </p:cNvPicPr>
              <p:nvPr/>
            </p:nvPicPr>
            <p:blipFill rotWithShape="1">
              <a:blip r:embed="rId2">
                <a:extLst>
                  <a:ext uri="{28A0092B-C50C-407E-A947-70E740481C1C}">
                    <a14:useLocalDpi xmlns:a14="http://schemas.microsoft.com/office/drawing/2010/main" val="0"/>
                  </a:ext>
                </a:extLst>
              </a:blip>
              <a:srcRect l="6910"/>
              <a:stretch/>
            </p:blipFill>
            <p:spPr>
              <a:xfrm>
                <a:off x="3505321" y="3967526"/>
                <a:ext cx="5363116" cy="1671589"/>
              </a:xfrm>
              <a:prstGeom prst="rect">
                <a:avLst/>
              </a:prstGeom>
            </p:spPr>
          </p:pic>
          <p:sp>
            <p:nvSpPr>
              <p:cNvPr id="8" name="TextBox 1">
                <a:extLst>
                  <a:ext uri="{FF2B5EF4-FFF2-40B4-BE49-F238E27FC236}">
                    <a16:creationId xmlns:a16="http://schemas.microsoft.com/office/drawing/2014/main" id="{42A8DF27-F54E-5E9E-1AEB-CE28C8F41334}"/>
                  </a:ext>
                </a:extLst>
              </p:cNvPr>
              <p:cNvSpPr txBox="1"/>
              <p:nvPr/>
            </p:nvSpPr>
            <p:spPr>
              <a:xfrm>
                <a:off x="3743504" y="3371374"/>
                <a:ext cx="1792253" cy="914400"/>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rPr>
                  <a:t>Synthetic Donor</a:t>
                </a:r>
              </a:p>
            </p:txBody>
          </p:sp>
          <p:sp>
            <p:nvSpPr>
              <p:cNvPr id="9" name="TextBox 8">
                <a:extLst>
                  <a:ext uri="{FF2B5EF4-FFF2-40B4-BE49-F238E27FC236}">
                    <a16:creationId xmlns:a16="http://schemas.microsoft.com/office/drawing/2014/main" id="{A78ACDBF-8075-641F-17CA-F5F7D3FC8F3A}"/>
                  </a:ext>
                </a:extLst>
              </p:cNvPr>
              <p:cNvSpPr txBox="1"/>
              <p:nvPr/>
            </p:nvSpPr>
            <p:spPr>
              <a:xfrm>
                <a:off x="3236696" y="5981396"/>
                <a:ext cx="2771257" cy="437776"/>
              </a:xfrm>
              <a:prstGeom prst="rect">
                <a:avLst/>
              </a:prstGeom>
              <a:noFill/>
            </p:spPr>
            <p:txBody>
              <a:bodyPr wrap="square">
                <a:spAutoFit/>
              </a:bodyPr>
              <a:lstStyle/>
              <a:p>
                <a:pPr algn="ctr"/>
                <a:r>
                  <a:rPr lang="en-US" sz="1800" b="0" i="0" u="none" strike="noStrike" dirty="0">
                    <a:solidFill>
                      <a:srgbClr val="333F48"/>
                    </a:solidFill>
                    <a:effectLst/>
                    <a:latin typeface="Gill Sans MT" panose="020B0502020104020203" pitchFamily="34" charset="0"/>
                  </a:rPr>
                  <a:t>Genomic Target Site</a:t>
                </a:r>
                <a:r>
                  <a:rPr lang="en-US" sz="1800" b="0" i="0" dirty="0">
                    <a:solidFill>
                      <a:srgbClr val="333F48"/>
                    </a:solidFill>
                    <a:effectLst/>
                    <a:latin typeface="Gill Sans MT" panose="020B0502020104020203" pitchFamily="34" charset="0"/>
                  </a:rPr>
                  <a:t>​</a:t>
                </a:r>
                <a:endParaRPr lang="en-US" dirty="0"/>
              </a:p>
            </p:txBody>
          </p:sp>
          <p:sp>
            <p:nvSpPr>
              <p:cNvPr id="10" name="Rectangle 9">
                <a:extLst>
                  <a:ext uri="{FF2B5EF4-FFF2-40B4-BE49-F238E27FC236}">
                    <a16:creationId xmlns:a16="http://schemas.microsoft.com/office/drawing/2014/main" id="{D6D65BB0-F8D3-950B-7F87-283A56B9DEDD}"/>
                  </a:ext>
                </a:extLst>
              </p:cNvPr>
              <p:cNvSpPr/>
              <p:nvPr/>
            </p:nvSpPr>
            <p:spPr>
              <a:xfrm>
                <a:off x="6152120" y="4092692"/>
                <a:ext cx="455343" cy="28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263BA8-3975-1D38-88C0-DBE589327ADF}"/>
                  </a:ext>
                </a:extLst>
              </p:cNvPr>
              <p:cNvSpPr/>
              <p:nvPr/>
            </p:nvSpPr>
            <p:spPr>
              <a:xfrm>
                <a:off x="6152120" y="5321014"/>
                <a:ext cx="455343" cy="28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2FCD99-3724-9726-65AA-4E8144BBC134}"/>
                  </a:ext>
                </a:extLst>
              </p:cNvPr>
              <p:cNvSpPr/>
              <p:nvPr/>
            </p:nvSpPr>
            <p:spPr>
              <a:xfrm>
                <a:off x="6629262" y="4365548"/>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007A31-EE81-F38D-775A-F1E53177204C}"/>
                  </a:ext>
                </a:extLst>
              </p:cNvPr>
              <p:cNvSpPr/>
              <p:nvPr/>
            </p:nvSpPr>
            <p:spPr>
              <a:xfrm>
                <a:off x="5535757" y="4464127"/>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FEBBCF-8A42-0E3C-B4D7-4CA52BBE5F22}"/>
                  </a:ext>
                </a:extLst>
              </p:cNvPr>
              <p:cNvSpPr/>
              <p:nvPr/>
            </p:nvSpPr>
            <p:spPr>
              <a:xfrm>
                <a:off x="3513591" y="4445480"/>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517E313-DE28-5DEE-17FF-56EE32A6E209}"/>
                  </a:ext>
                </a:extLst>
              </p:cNvPr>
              <p:cNvSpPr/>
              <p:nvPr/>
            </p:nvSpPr>
            <p:spPr>
              <a:xfrm>
                <a:off x="3692890" y="5362686"/>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311A19-E5B4-61F9-ADC1-4BABC2953B48}"/>
                  </a:ext>
                </a:extLst>
              </p:cNvPr>
              <p:cNvSpPr/>
              <p:nvPr/>
            </p:nvSpPr>
            <p:spPr>
              <a:xfrm>
                <a:off x="5432587" y="5381754"/>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FB6E0A-3EA0-FDCD-7234-94B05C2D10BF}"/>
                  </a:ext>
                </a:extLst>
              </p:cNvPr>
              <p:cNvSpPr/>
              <p:nvPr/>
            </p:nvSpPr>
            <p:spPr>
              <a:xfrm>
                <a:off x="6737545" y="5488416"/>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1EB5706-0189-83B5-DD00-7751D7DBA0A3}"/>
                  </a:ext>
                </a:extLst>
              </p:cNvPr>
              <p:cNvSpPr/>
              <p:nvPr/>
            </p:nvSpPr>
            <p:spPr>
              <a:xfrm>
                <a:off x="8638817" y="4369252"/>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B67D4C5-A89E-E6A3-8AA8-E61FA91CA13B}"/>
                  </a:ext>
                </a:extLst>
              </p:cNvPr>
              <p:cNvSpPr/>
              <p:nvPr/>
            </p:nvSpPr>
            <p:spPr>
              <a:xfrm>
                <a:off x="8751202" y="5489255"/>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8DBAB1F-D825-5072-5AAC-71758EA17200}"/>
                  </a:ext>
                </a:extLst>
              </p:cNvPr>
              <p:cNvSpPr/>
              <p:nvPr/>
            </p:nvSpPr>
            <p:spPr>
              <a:xfrm>
                <a:off x="6781662" y="4517948"/>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c 21">
                <a:extLst>
                  <a:ext uri="{FF2B5EF4-FFF2-40B4-BE49-F238E27FC236}">
                    <a16:creationId xmlns:a16="http://schemas.microsoft.com/office/drawing/2014/main" id="{0E58ADAC-5C01-15FA-AB19-033D66119EF4}"/>
                  </a:ext>
                </a:extLst>
              </p:cNvPr>
              <p:cNvSpPr/>
              <p:nvPr/>
            </p:nvSpPr>
            <p:spPr>
              <a:xfrm rot="16200000">
                <a:off x="3289675" y="3915254"/>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F60B93A2-F072-4119-5C92-EEDC545C55AF}"/>
                  </a:ext>
                </a:extLst>
              </p:cNvPr>
              <p:cNvSpPr/>
              <p:nvPr/>
            </p:nvSpPr>
            <p:spPr>
              <a:xfrm rot="10800000">
                <a:off x="3289686" y="3906052"/>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B7C6DE75-5E27-33E2-9DEC-CF73CDACE955}"/>
                  </a:ext>
                </a:extLst>
              </p:cNvPr>
              <p:cNvSpPr/>
              <p:nvPr/>
            </p:nvSpPr>
            <p:spPr>
              <a:xfrm rot="5400000">
                <a:off x="5495362" y="3903750"/>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A195F4DD-05FF-40EC-328B-F35339C91057}"/>
                  </a:ext>
                </a:extLst>
              </p:cNvPr>
              <p:cNvSpPr/>
              <p:nvPr/>
            </p:nvSpPr>
            <p:spPr>
              <a:xfrm>
                <a:off x="5494189" y="3905659"/>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3DBD9643-F0E7-8104-FA7C-C26DF77B5FD0}"/>
                  </a:ext>
                </a:extLst>
              </p:cNvPr>
              <p:cNvCxnSpPr>
                <a:cxnSpLocks/>
              </p:cNvCxnSpPr>
              <p:nvPr/>
            </p:nvCxnSpPr>
            <p:spPr>
              <a:xfrm flipV="1">
                <a:off x="3513591" y="3905662"/>
                <a:ext cx="2217468" cy="632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AA5E9691-B04A-2AF4-6A32-DC7AB0E1E8FD}"/>
                  </a:ext>
                </a:extLst>
              </p:cNvPr>
              <p:cNvSpPr/>
              <p:nvPr/>
            </p:nvSpPr>
            <p:spPr>
              <a:xfrm rot="16200000">
                <a:off x="6406507" y="3820479"/>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8A5A5A70-38A5-FE8A-A021-E03C46FB7761}"/>
                  </a:ext>
                </a:extLst>
              </p:cNvPr>
              <p:cNvSpPr/>
              <p:nvPr/>
            </p:nvSpPr>
            <p:spPr>
              <a:xfrm rot="10800000">
                <a:off x="6406518" y="3813998"/>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B173757B-DF4F-99A5-D140-177495D21062}"/>
                  </a:ext>
                </a:extLst>
              </p:cNvPr>
              <p:cNvSpPr/>
              <p:nvPr/>
            </p:nvSpPr>
            <p:spPr>
              <a:xfrm rot="5400000">
                <a:off x="8619023" y="4963759"/>
                <a:ext cx="457200" cy="440289"/>
              </a:xfrm>
              <a:prstGeom prst="arc">
                <a:avLst>
                  <a:gd name="adj1" fmla="val 16066975"/>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D56BC066-0178-491F-07C6-F496AD12295E}"/>
                  </a:ext>
                </a:extLst>
              </p:cNvPr>
              <p:cNvSpPr/>
              <p:nvPr/>
            </p:nvSpPr>
            <p:spPr>
              <a:xfrm>
                <a:off x="8611021" y="3814023"/>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529FBF54-BC34-7D69-7A55-453FA62AAD10}"/>
                  </a:ext>
                </a:extLst>
              </p:cNvPr>
              <p:cNvCxnSpPr>
                <a:cxnSpLocks/>
              </p:cNvCxnSpPr>
              <p:nvPr/>
            </p:nvCxnSpPr>
            <p:spPr>
              <a:xfrm flipV="1">
                <a:off x="6622153" y="3814023"/>
                <a:ext cx="2217468" cy="63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4331A8-3176-6E2C-D28B-2428CDEEF080}"/>
                  </a:ext>
                </a:extLst>
              </p:cNvPr>
              <p:cNvCxnSpPr>
                <a:cxnSpLocks/>
              </p:cNvCxnSpPr>
              <p:nvPr/>
            </p:nvCxnSpPr>
            <p:spPr>
              <a:xfrm flipH="1">
                <a:off x="9067994" y="4018932"/>
                <a:ext cx="227" cy="115479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93D8C57-4232-F770-C723-0272C648883A}"/>
                  </a:ext>
                </a:extLst>
              </p:cNvPr>
              <p:cNvSpPr txBox="1"/>
              <p:nvPr/>
            </p:nvSpPr>
            <p:spPr>
              <a:xfrm>
                <a:off x="7782674" y="3843379"/>
                <a:ext cx="1160522" cy="914400"/>
              </a:xfrm>
              <a:prstGeom prst="rect">
                <a:avLst/>
              </a:prstGeom>
              <a:noFill/>
            </p:spPr>
            <p:txBody>
              <a:bodyPr wrap="none" lIns="0" tIns="0" rIns="0" bIns="0" rtlCol="0">
                <a:noAutofit/>
              </a:bodyPr>
              <a:lstStyle/>
              <a:p>
                <a:pPr algn="ctr"/>
                <a:r>
                  <a:rPr lang="en-US" sz="1400" dirty="0">
                    <a:solidFill>
                      <a:schemeClr val="tx2"/>
                    </a:solidFill>
                  </a:rPr>
                  <a:t>Genome Right</a:t>
                </a:r>
              </a:p>
            </p:txBody>
          </p:sp>
          <p:sp>
            <p:nvSpPr>
              <p:cNvPr id="36" name="TextBox 35">
                <a:extLst>
                  <a:ext uri="{FF2B5EF4-FFF2-40B4-BE49-F238E27FC236}">
                    <a16:creationId xmlns:a16="http://schemas.microsoft.com/office/drawing/2014/main" id="{D71A9E57-0795-7926-ED41-529A563CFE83}"/>
                  </a:ext>
                </a:extLst>
              </p:cNvPr>
              <p:cNvSpPr txBox="1"/>
              <p:nvPr/>
            </p:nvSpPr>
            <p:spPr>
              <a:xfrm>
                <a:off x="6622153" y="5590626"/>
                <a:ext cx="1160522" cy="288758"/>
              </a:xfrm>
              <a:prstGeom prst="rect">
                <a:avLst/>
              </a:prstGeom>
              <a:noFill/>
            </p:spPr>
            <p:txBody>
              <a:bodyPr wrap="none" lIns="0" tIns="0" rIns="0" bIns="0" rtlCol="0">
                <a:noAutofit/>
              </a:bodyPr>
              <a:lstStyle/>
              <a:p>
                <a:pPr algn="ctr"/>
                <a:r>
                  <a:rPr lang="en-US" sz="1400">
                    <a:solidFill>
                      <a:schemeClr val="tx2"/>
                    </a:solidFill>
                  </a:rPr>
                  <a:t>Genome Left</a:t>
                </a:r>
              </a:p>
            </p:txBody>
          </p:sp>
          <p:sp>
            <p:nvSpPr>
              <p:cNvPr id="43" name="TextBox 42">
                <a:extLst>
                  <a:ext uri="{FF2B5EF4-FFF2-40B4-BE49-F238E27FC236}">
                    <a16:creationId xmlns:a16="http://schemas.microsoft.com/office/drawing/2014/main" id="{2BF2EDA4-1E67-A84C-9341-B6D4B1E4E024}"/>
                  </a:ext>
                </a:extLst>
              </p:cNvPr>
              <p:cNvSpPr txBox="1"/>
              <p:nvPr/>
            </p:nvSpPr>
            <p:spPr>
              <a:xfrm>
                <a:off x="4711009" y="5593439"/>
                <a:ext cx="1160522" cy="914399"/>
              </a:xfrm>
              <a:prstGeom prst="rect">
                <a:avLst/>
              </a:prstGeom>
              <a:noFill/>
            </p:spPr>
            <p:txBody>
              <a:bodyPr wrap="none" lIns="0" tIns="0" rIns="0" bIns="0" rtlCol="0">
                <a:noAutofit/>
              </a:bodyPr>
              <a:lstStyle/>
              <a:p>
                <a:pPr algn="ctr"/>
                <a:r>
                  <a:rPr lang="en-US" sz="1400" dirty="0">
                    <a:solidFill>
                      <a:schemeClr val="tx2"/>
                    </a:solidFill>
                  </a:rPr>
                  <a:t>Genome Right</a:t>
                </a:r>
              </a:p>
            </p:txBody>
          </p:sp>
          <p:cxnSp>
            <p:nvCxnSpPr>
              <p:cNvPr id="44" name="Straight Connector 43">
                <a:extLst>
                  <a:ext uri="{FF2B5EF4-FFF2-40B4-BE49-F238E27FC236}">
                    <a16:creationId xmlns:a16="http://schemas.microsoft.com/office/drawing/2014/main" id="{AA9789D4-B8CA-C096-FCCC-4AD43D635BAD}"/>
                  </a:ext>
                </a:extLst>
              </p:cNvPr>
              <p:cNvCxnSpPr/>
              <p:nvPr/>
            </p:nvCxnSpPr>
            <p:spPr>
              <a:xfrm flipH="1">
                <a:off x="3267196" y="5291671"/>
                <a:ext cx="276789" cy="1171"/>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7A2E796-DA84-87FA-0EB1-A18E3A99543F}"/>
                  </a:ext>
                </a:extLst>
              </p:cNvPr>
              <p:cNvCxnSpPr/>
              <p:nvPr/>
            </p:nvCxnSpPr>
            <p:spPr>
              <a:xfrm flipH="1">
                <a:off x="5746299" y="5291671"/>
                <a:ext cx="276789" cy="1171"/>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5607C83-1686-1C7C-3E48-01CDC2AC07B6}"/>
                  </a:ext>
                </a:extLst>
              </p:cNvPr>
              <p:cNvCxnSpPr/>
              <p:nvPr/>
            </p:nvCxnSpPr>
            <p:spPr>
              <a:xfrm flipH="1">
                <a:off x="6379791" y="5411333"/>
                <a:ext cx="276789" cy="1171"/>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44235DB-B09A-2C8F-CD3C-4A529357CB5A}"/>
                  </a:ext>
                </a:extLst>
              </p:cNvPr>
              <p:cNvCxnSpPr>
                <a:cxnSpLocks/>
              </p:cNvCxnSpPr>
              <p:nvPr/>
            </p:nvCxnSpPr>
            <p:spPr>
              <a:xfrm flipH="1">
                <a:off x="8831746" y="4271223"/>
                <a:ext cx="312628"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E3B5E929-4601-3BD5-21FD-16843298BB3B}"/>
                  </a:ext>
                </a:extLst>
              </p:cNvPr>
              <p:cNvSpPr/>
              <p:nvPr/>
            </p:nvSpPr>
            <p:spPr>
              <a:xfrm>
                <a:off x="3505322" y="4635225"/>
                <a:ext cx="345924" cy="257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E851B2A-19FD-90B5-A1CF-2AD2F32075B1}"/>
                  </a:ext>
                </a:extLst>
              </p:cNvPr>
              <p:cNvSpPr/>
              <p:nvPr/>
            </p:nvSpPr>
            <p:spPr>
              <a:xfrm>
                <a:off x="3429167" y="4863553"/>
                <a:ext cx="513144" cy="235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F5197F0-5AFB-7DDA-BBCF-F485DE296E1B}"/>
                  </a:ext>
                </a:extLst>
              </p:cNvPr>
              <p:cNvSpPr/>
              <p:nvPr/>
            </p:nvSpPr>
            <p:spPr>
              <a:xfrm>
                <a:off x="4193225" y="4591269"/>
                <a:ext cx="345924" cy="153078"/>
              </a:xfrm>
              <a:prstGeom prst="rect">
                <a:avLst/>
              </a:prstGeom>
              <a:solidFill>
                <a:srgbClr val="A7F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54" name="Rectangle 53">
                <a:extLst>
                  <a:ext uri="{FF2B5EF4-FFF2-40B4-BE49-F238E27FC236}">
                    <a16:creationId xmlns:a16="http://schemas.microsoft.com/office/drawing/2014/main" id="{BCA428AD-9AB4-2547-1056-3BF427B7C8C4}"/>
                  </a:ext>
                </a:extLst>
              </p:cNvPr>
              <p:cNvSpPr/>
              <p:nvPr/>
            </p:nvSpPr>
            <p:spPr>
              <a:xfrm>
                <a:off x="3672381" y="4228204"/>
                <a:ext cx="192105" cy="134665"/>
              </a:xfrm>
              <a:prstGeom prst="rect">
                <a:avLst/>
              </a:prstGeom>
              <a:solidFill>
                <a:srgbClr val="7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56" name="Rectangle 55">
                <a:extLst>
                  <a:ext uri="{FF2B5EF4-FFF2-40B4-BE49-F238E27FC236}">
                    <a16:creationId xmlns:a16="http://schemas.microsoft.com/office/drawing/2014/main" id="{F8538C4F-3509-4E3A-A546-566F02B7976F}"/>
                  </a:ext>
                </a:extLst>
              </p:cNvPr>
              <p:cNvSpPr/>
              <p:nvPr/>
            </p:nvSpPr>
            <p:spPr>
              <a:xfrm>
                <a:off x="4217425" y="4229548"/>
                <a:ext cx="193001" cy="138784"/>
              </a:xfrm>
              <a:prstGeom prst="rect">
                <a:avLst/>
              </a:prstGeom>
              <a:solidFill>
                <a:srgbClr val="7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58" name="TextBox 1">
                <a:extLst>
                  <a:ext uri="{FF2B5EF4-FFF2-40B4-BE49-F238E27FC236}">
                    <a16:creationId xmlns:a16="http://schemas.microsoft.com/office/drawing/2014/main" id="{EAABFB26-4B61-1BF9-83C4-D598AAAC7AEA}"/>
                  </a:ext>
                </a:extLst>
              </p:cNvPr>
              <p:cNvSpPr txBox="1"/>
              <p:nvPr/>
            </p:nvSpPr>
            <p:spPr>
              <a:xfrm>
                <a:off x="2362231" y="4128009"/>
                <a:ext cx="914400" cy="378475"/>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a:solidFill>
                      <a:schemeClr val="tx2"/>
                    </a:solidFill>
                  </a:rPr>
                  <a:t>attP</a:t>
                </a:r>
                <a:endParaRPr lang="en-US" dirty="0">
                  <a:solidFill>
                    <a:schemeClr val="tx2"/>
                  </a:solidFill>
                </a:endParaRPr>
              </a:p>
            </p:txBody>
          </p:sp>
          <p:sp>
            <p:nvSpPr>
              <p:cNvPr id="60" name="TextBox 1">
                <a:extLst>
                  <a:ext uri="{FF2B5EF4-FFF2-40B4-BE49-F238E27FC236}">
                    <a16:creationId xmlns:a16="http://schemas.microsoft.com/office/drawing/2014/main" id="{79447108-0FAE-2CC5-C6FB-BF364B45545A}"/>
                  </a:ext>
                </a:extLst>
              </p:cNvPr>
              <p:cNvSpPr txBox="1"/>
              <p:nvPr/>
            </p:nvSpPr>
            <p:spPr>
              <a:xfrm>
                <a:off x="2362231" y="5117259"/>
                <a:ext cx="914400" cy="378475"/>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a:solidFill>
                      <a:schemeClr val="tx2"/>
                    </a:solidFill>
                  </a:rPr>
                  <a:t>attB</a:t>
                </a:r>
                <a:endParaRPr lang="en-US" dirty="0">
                  <a:solidFill>
                    <a:schemeClr val="tx2"/>
                  </a:solidFill>
                </a:endParaRPr>
              </a:p>
            </p:txBody>
          </p:sp>
        </p:grpSp>
        <p:sp>
          <p:nvSpPr>
            <p:cNvPr id="5" name="TextBox 4">
              <a:extLst>
                <a:ext uri="{FF2B5EF4-FFF2-40B4-BE49-F238E27FC236}">
                  <a16:creationId xmlns:a16="http://schemas.microsoft.com/office/drawing/2014/main" id="{AD971059-F008-410C-98A7-3A432A9B2BC9}"/>
                </a:ext>
              </a:extLst>
            </p:cNvPr>
            <p:cNvSpPr txBox="1"/>
            <p:nvPr/>
          </p:nvSpPr>
          <p:spPr>
            <a:xfrm>
              <a:off x="3318405" y="5574526"/>
              <a:ext cx="1160522" cy="275230"/>
            </a:xfrm>
            <a:prstGeom prst="rect">
              <a:avLst/>
            </a:prstGeom>
            <a:noFill/>
          </p:spPr>
          <p:txBody>
            <a:bodyPr wrap="none" lIns="0" tIns="0" rIns="0" bIns="0" rtlCol="0">
              <a:noAutofit/>
            </a:bodyPr>
            <a:lstStyle/>
            <a:p>
              <a:pPr algn="ctr"/>
              <a:r>
                <a:rPr lang="en-US" sz="1400" dirty="0">
                  <a:solidFill>
                    <a:schemeClr val="tx2"/>
                  </a:solidFill>
                </a:rPr>
                <a:t>Genome Left</a:t>
              </a:r>
            </a:p>
          </p:txBody>
        </p:sp>
      </p:grpSp>
      <p:sp>
        <p:nvSpPr>
          <p:cNvPr id="62" name="TextBox 61">
            <a:extLst>
              <a:ext uri="{FF2B5EF4-FFF2-40B4-BE49-F238E27FC236}">
                <a16:creationId xmlns:a16="http://schemas.microsoft.com/office/drawing/2014/main" id="{1D6EFB54-9AAC-0F9D-8BF4-9F9A68A1684A}"/>
              </a:ext>
            </a:extLst>
          </p:cNvPr>
          <p:cNvSpPr txBox="1"/>
          <p:nvPr/>
        </p:nvSpPr>
        <p:spPr>
          <a:xfrm>
            <a:off x="3517816" y="4660392"/>
            <a:ext cx="340620" cy="248938"/>
          </a:xfrm>
          <a:prstGeom prst="rect">
            <a:avLst/>
          </a:prstGeom>
          <a:noFill/>
        </p:spPr>
        <p:txBody>
          <a:bodyPr wrap="square" lIns="0" tIns="0" rIns="0" bIns="0" rtlCol="0">
            <a:noAutofit/>
          </a:bodyPr>
          <a:lstStyle/>
          <a:p>
            <a:pPr algn="l">
              <a:spcAft>
                <a:spcPts val="1200"/>
              </a:spcAft>
            </a:pPr>
            <a:r>
              <a:rPr lang="en-US" sz="1200" dirty="0" err="1">
                <a:solidFill>
                  <a:schemeClr val="tx2"/>
                </a:solidFill>
              </a:rPr>
              <a:t>ZD</a:t>
            </a:r>
            <a:endParaRPr lang="en-US" sz="1200" dirty="0">
              <a:solidFill>
                <a:schemeClr val="tx2"/>
              </a:solidFill>
            </a:endParaRPr>
          </a:p>
        </p:txBody>
      </p:sp>
      <p:sp>
        <p:nvSpPr>
          <p:cNvPr id="64" name="TextBox 63">
            <a:extLst>
              <a:ext uri="{FF2B5EF4-FFF2-40B4-BE49-F238E27FC236}">
                <a16:creationId xmlns:a16="http://schemas.microsoft.com/office/drawing/2014/main" id="{0A96ABB4-7F90-9193-7402-D83C2DF432D6}"/>
              </a:ext>
            </a:extLst>
          </p:cNvPr>
          <p:cNvSpPr txBox="1"/>
          <p:nvPr/>
        </p:nvSpPr>
        <p:spPr>
          <a:xfrm>
            <a:off x="4004688" y="4656854"/>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RD</a:t>
            </a:r>
          </a:p>
        </p:txBody>
      </p:sp>
      <p:sp>
        <p:nvSpPr>
          <p:cNvPr id="66" name="TextBox 1">
            <a:extLst>
              <a:ext uri="{FF2B5EF4-FFF2-40B4-BE49-F238E27FC236}">
                <a16:creationId xmlns:a16="http://schemas.microsoft.com/office/drawing/2014/main" id="{467AD99C-FAE9-71B8-D67B-D60C5A6A4D45}"/>
              </a:ext>
            </a:extLst>
          </p:cNvPr>
          <p:cNvSpPr txBox="1"/>
          <p:nvPr/>
        </p:nvSpPr>
        <p:spPr>
          <a:xfrm>
            <a:off x="6233230" y="4140809"/>
            <a:ext cx="1512042" cy="771437"/>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rPr>
              <a:t>Integrated Donor</a:t>
            </a:r>
          </a:p>
        </p:txBody>
      </p:sp>
      <p:sp>
        <p:nvSpPr>
          <p:cNvPr id="78" name="TextBox 1">
            <a:extLst>
              <a:ext uri="{FF2B5EF4-FFF2-40B4-BE49-F238E27FC236}">
                <a16:creationId xmlns:a16="http://schemas.microsoft.com/office/drawing/2014/main" id="{8664B3CF-68DF-3A8E-E538-AE12553AEC74}"/>
              </a:ext>
            </a:extLst>
          </p:cNvPr>
          <p:cNvSpPr txBox="1"/>
          <p:nvPr/>
        </p:nvSpPr>
        <p:spPr>
          <a:xfrm>
            <a:off x="6252329" y="6446999"/>
            <a:ext cx="1512042" cy="771437"/>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rPr>
              <a:t>Integrated Donor</a:t>
            </a:r>
          </a:p>
        </p:txBody>
      </p:sp>
      <p:sp>
        <p:nvSpPr>
          <p:cNvPr id="79" name="TextBox 78">
            <a:extLst>
              <a:ext uri="{FF2B5EF4-FFF2-40B4-BE49-F238E27FC236}">
                <a16:creationId xmlns:a16="http://schemas.microsoft.com/office/drawing/2014/main" id="{B4F89C0E-8F89-E57B-DA71-FB541F898B41}"/>
              </a:ext>
            </a:extLst>
          </p:cNvPr>
          <p:cNvSpPr txBox="1"/>
          <p:nvPr/>
        </p:nvSpPr>
        <p:spPr>
          <a:xfrm>
            <a:off x="4040680" y="5140889"/>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Cat.</a:t>
            </a:r>
          </a:p>
        </p:txBody>
      </p:sp>
      <p:sp>
        <p:nvSpPr>
          <p:cNvPr id="80" name="TextBox 79">
            <a:extLst>
              <a:ext uri="{FF2B5EF4-FFF2-40B4-BE49-F238E27FC236}">
                <a16:creationId xmlns:a16="http://schemas.microsoft.com/office/drawing/2014/main" id="{9DD30616-9679-F00C-8531-C8F4A3EC0355}"/>
              </a:ext>
            </a:extLst>
          </p:cNvPr>
          <p:cNvSpPr txBox="1"/>
          <p:nvPr/>
        </p:nvSpPr>
        <p:spPr>
          <a:xfrm>
            <a:off x="3267534" y="5229497"/>
            <a:ext cx="427124" cy="267159"/>
          </a:xfrm>
          <a:prstGeom prst="rect">
            <a:avLst/>
          </a:prstGeom>
          <a:noFill/>
        </p:spPr>
        <p:txBody>
          <a:bodyPr wrap="square" lIns="0" tIns="0" rIns="0" bIns="0" rtlCol="0">
            <a:noAutofit/>
          </a:bodyPr>
          <a:lstStyle/>
          <a:p>
            <a:pPr algn="ctr">
              <a:spcAft>
                <a:spcPts val="1200"/>
              </a:spcAft>
            </a:pPr>
            <a:r>
              <a:rPr lang="en-US" sz="1200" dirty="0" err="1">
                <a:solidFill>
                  <a:schemeClr val="tx2"/>
                </a:solidFill>
              </a:rPr>
              <a:t>Coiledcoils</a:t>
            </a:r>
            <a:endParaRPr lang="en-US" sz="1200" dirty="0">
              <a:solidFill>
                <a:schemeClr val="tx2"/>
              </a:solidFill>
            </a:endParaRPr>
          </a:p>
        </p:txBody>
      </p:sp>
      <p:sp>
        <p:nvSpPr>
          <p:cNvPr id="83" name="TextBox 82">
            <a:extLst>
              <a:ext uri="{FF2B5EF4-FFF2-40B4-BE49-F238E27FC236}">
                <a16:creationId xmlns:a16="http://schemas.microsoft.com/office/drawing/2014/main" id="{38A06925-C4D4-9220-A9D3-534BE281536D}"/>
              </a:ext>
            </a:extLst>
          </p:cNvPr>
          <p:cNvSpPr txBox="1"/>
          <p:nvPr/>
        </p:nvSpPr>
        <p:spPr>
          <a:xfrm>
            <a:off x="5223582" y="2211132"/>
            <a:ext cx="914400" cy="914400"/>
          </a:xfrm>
          <a:prstGeom prst="rect">
            <a:avLst/>
          </a:prstGeom>
          <a:noFill/>
        </p:spPr>
        <p:txBody>
          <a:bodyPr wrap="none" lIns="0" tIns="0" rIns="0" bIns="0" rtlCol="0">
            <a:noAutofit/>
          </a:bodyPr>
          <a:lstStyle/>
          <a:p>
            <a:pPr algn="ctr"/>
            <a:r>
              <a:rPr lang="en-US" dirty="0">
                <a:solidFill>
                  <a:schemeClr val="tx2"/>
                </a:solidFill>
              </a:rPr>
              <a:t>Central dinucleotides</a:t>
            </a:r>
          </a:p>
          <a:p>
            <a:pPr algn="ctr"/>
            <a:r>
              <a:rPr lang="en-US" dirty="0">
                <a:solidFill>
                  <a:schemeClr val="tx2"/>
                </a:solidFill>
              </a:rPr>
              <a:t>must match</a:t>
            </a:r>
          </a:p>
        </p:txBody>
      </p:sp>
      <p:cxnSp>
        <p:nvCxnSpPr>
          <p:cNvPr id="85" name="Straight Arrow Connector 84">
            <a:extLst>
              <a:ext uri="{FF2B5EF4-FFF2-40B4-BE49-F238E27FC236}">
                <a16:creationId xmlns:a16="http://schemas.microsoft.com/office/drawing/2014/main" id="{D72DA516-1256-EC0E-D1E7-1511138549E9}"/>
              </a:ext>
            </a:extLst>
          </p:cNvPr>
          <p:cNvCxnSpPr>
            <a:cxnSpLocks/>
          </p:cNvCxnSpPr>
          <p:nvPr/>
        </p:nvCxnSpPr>
        <p:spPr>
          <a:xfrm flipH="1" flipV="1">
            <a:off x="5661889" y="2068780"/>
            <a:ext cx="1846" cy="1452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9E73448-C6B6-8227-80D7-11A66DB664D5}"/>
              </a:ext>
            </a:extLst>
          </p:cNvPr>
          <p:cNvCxnSpPr>
            <a:cxnSpLocks/>
          </p:cNvCxnSpPr>
          <p:nvPr/>
        </p:nvCxnSpPr>
        <p:spPr>
          <a:xfrm>
            <a:off x="5653470" y="2741301"/>
            <a:ext cx="0" cy="15415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211151-85C3-36F7-7D63-7515DE994CAD}"/>
              </a:ext>
            </a:extLst>
          </p:cNvPr>
          <p:cNvSpPr txBox="1"/>
          <p:nvPr/>
        </p:nvSpPr>
        <p:spPr>
          <a:xfrm>
            <a:off x="8961113" y="5544937"/>
            <a:ext cx="914400" cy="914400"/>
          </a:xfrm>
          <a:prstGeom prst="rect">
            <a:avLst/>
          </a:prstGeom>
          <a:noFill/>
        </p:spPr>
        <p:txBody>
          <a:bodyPr wrap="none" lIns="0" tIns="0" rIns="0" bIns="0" rtlCol="0">
            <a:noAutofit/>
          </a:bodyPr>
          <a:lstStyle/>
          <a:p>
            <a:pPr algn="l"/>
            <a:r>
              <a:rPr lang="en-US" sz="1400" dirty="0">
                <a:solidFill>
                  <a:schemeClr val="tx2"/>
                </a:solidFill>
              </a:rPr>
              <a:t>Bold bases enriched in Rec-seq  </a:t>
            </a:r>
          </a:p>
          <a:p>
            <a:pPr algn="l"/>
            <a:r>
              <a:rPr lang="en-US" sz="1400" dirty="0" err="1">
                <a:solidFill>
                  <a:schemeClr val="tx2"/>
                </a:solidFill>
              </a:rPr>
              <a:t>Bessen</a:t>
            </a:r>
            <a:r>
              <a:rPr lang="en-US" sz="1400" dirty="0">
                <a:solidFill>
                  <a:schemeClr val="tx2"/>
                </a:solidFill>
              </a:rPr>
              <a:t> </a:t>
            </a:r>
            <a:r>
              <a:rPr lang="en-US" sz="1400" i="1" dirty="0">
                <a:solidFill>
                  <a:schemeClr val="tx2"/>
                </a:solidFill>
              </a:rPr>
              <a:t>et al., </a:t>
            </a:r>
            <a:r>
              <a:rPr lang="en-US" sz="1400" dirty="0">
                <a:solidFill>
                  <a:schemeClr val="tx2"/>
                </a:solidFill>
              </a:rPr>
              <a:t>Nat. </a:t>
            </a:r>
            <a:r>
              <a:rPr lang="en-US" sz="1400" dirty="0" err="1">
                <a:solidFill>
                  <a:schemeClr val="tx2"/>
                </a:solidFill>
              </a:rPr>
              <a:t>Commun</a:t>
            </a:r>
            <a:r>
              <a:rPr lang="en-US" sz="1400" dirty="0">
                <a:solidFill>
                  <a:schemeClr val="tx2"/>
                </a:solidFill>
              </a:rPr>
              <a:t>. 2019</a:t>
            </a:r>
          </a:p>
          <a:p>
            <a:pPr algn="l">
              <a:spcAft>
                <a:spcPts val="1200"/>
              </a:spcAft>
            </a:pPr>
            <a:endParaRPr lang="en-US" sz="1400" dirty="0">
              <a:solidFill>
                <a:schemeClr val="tx2"/>
              </a:solidFill>
            </a:endParaRPr>
          </a:p>
        </p:txBody>
      </p:sp>
      <p:sp>
        <p:nvSpPr>
          <p:cNvPr id="34" name="TextBox 1">
            <a:extLst>
              <a:ext uri="{FF2B5EF4-FFF2-40B4-BE49-F238E27FC236}">
                <a16:creationId xmlns:a16="http://schemas.microsoft.com/office/drawing/2014/main" id="{F88A81E8-F71D-857F-D992-E405EC9FDDD3}"/>
              </a:ext>
            </a:extLst>
          </p:cNvPr>
          <p:cNvSpPr txBox="1"/>
          <p:nvPr/>
        </p:nvSpPr>
        <p:spPr>
          <a:xfrm>
            <a:off x="9390259" y="4094635"/>
            <a:ext cx="1512042" cy="771437"/>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err="1">
                <a:solidFill>
                  <a:schemeClr val="tx2"/>
                </a:solidFill>
              </a:rPr>
              <a:t>attB</a:t>
            </a:r>
            <a:r>
              <a:rPr lang="en-US" sz="1600" dirty="0">
                <a:solidFill>
                  <a:schemeClr val="tx2"/>
                </a:solidFill>
              </a:rPr>
              <a:t> right half-site differs </a:t>
            </a:r>
          </a:p>
          <a:p>
            <a:pPr algn="ctr"/>
            <a:r>
              <a:rPr lang="en-US" sz="1600" dirty="0">
                <a:solidFill>
                  <a:schemeClr val="tx2"/>
                </a:solidFill>
              </a:rPr>
              <a:t>from </a:t>
            </a:r>
            <a:r>
              <a:rPr lang="en-US" sz="1600" dirty="0" err="1">
                <a:solidFill>
                  <a:schemeClr val="tx2"/>
                </a:solidFill>
              </a:rPr>
              <a:t>attB</a:t>
            </a:r>
            <a:r>
              <a:rPr lang="en-US" sz="1600" dirty="0">
                <a:solidFill>
                  <a:schemeClr val="tx2"/>
                </a:solidFill>
              </a:rPr>
              <a:t> left half-site and  </a:t>
            </a:r>
          </a:p>
          <a:p>
            <a:pPr algn="ctr"/>
            <a:r>
              <a:rPr lang="en-US" sz="1600" dirty="0">
                <a:solidFill>
                  <a:schemeClr val="tx2"/>
                </a:solidFill>
              </a:rPr>
              <a:t>both </a:t>
            </a:r>
            <a:r>
              <a:rPr lang="en-US" sz="1600" dirty="0" err="1">
                <a:solidFill>
                  <a:schemeClr val="tx2"/>
                </a:solidFill>
              </a:rPr>
              <a:t>attP</a:t>
            </a:r>
            <a:r>
              <a:rPr lang="en-US" sz="1600" dirty="0">
                <a:solidFill>
                  <a:schemeClr val="tx2"/>
                </a:solidFill>
              </a:rPr>
              <a:t> half-sites </a:t>
            </a:r>
          </a:p>
        </p:txBody>
      </p:sp>
      <p:cxnSp>
        <p:nvCxnSpPr>
          <p:cNvPr id="35" name="Straight Arrow Connector 34">
            <a:extLst>
              <a:ext uri="{FF2B5EF4-FFF2-40B4-BE49-F238E27FC236}">
                <a16:creationId xmlns:a16="http://schemas.microsoft.com/office/drawing/2014/main" id="{F5149DB2-D529-2321-205A-DA9EA6C64D21}"/>
              </a:ext>
            </a:extLst>
          </p:cNvPr>
          <p:cNvCxnSpPr>
            <a:cxnSpLocks/>
          </p:cNvCxnSpPr>
          <p:nvPr/>
        </p:nvCxnSpPr>
        <p:spPr>
          <a:xfrm flipH="1" flipV="1">
            <a:off x="8821722" y="3562117"/>
            <a:ext cx="522682" cy="51865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52255D6-7ABC-5564-8E15-EF8A4356E877}"/>
              </a:ext>
            </a:extLst>
          </p:cNvPr>
          <p:cNvCxnSpPr>
            <a:cxnSpLocks/>
          </p:cNvCxnSpPr>
          <p:nvPr/>
        </p:nvCxnSpPr>
        <p:spPr>
          <a:xfrm>
            <a:off x="1272790" y="1121715"/>
            <a:ext cx="421518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164519B-B551-7D06-8303-C740F680AA78}"/>
              </a:ext>
            </a:extLst>
          </p:cNvPr>
          <p:cNvCxnSpPr>
            <a:cxnSpLocks/>
          </p:cNvCxnSpPr>
          <p:nvPr/>
        </p:nvCxnSpPr>
        <p:spPr>
          <a:xfrm>
            <a:off x="5854895" y="1121715"/>
            <a:ext cx="419689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2" name="TextBox 1">
            <a:extLst>
              <a:ext uri="{FF2B5EF4-FFF2-40B4-BE49-F238E27FC236}">
                <a16:creationId xmlns:a16="http://schemas.microsoft.com/office/drawing/2014/main" id="{D77F4BEA-0B0F-DDA0-0377-3475B6A62721}"/>
              </a:ext>
            </a:extLst>
          </p:cNvPr>
          <p:cNvSpPr txBox="1"/>
          <p:nvPr/>
        </p:nvSpPr>
        <p:spPr>
          <a:xfrm>
            <a:off x="2636670" y="833505"/>
            <a:ext cx="1512042" cy="771437"/>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rPr>
              <a:t>Left half-site</a:t>
            </a:r>
          </a:p>
        </p:txBody>
      </p:sp>
      <p:sp>
        <p:nvSpPr>
          <p:cNvPr id="93" name="TextBox 1">
            <a:extLst>
              <a:ext uri="{FF2B5EF4-FFF2-40B4-BE49-F238E27FC236}">
                <a16:creationId xmlns:a16="http://schemas.microsoft.com/office/drawing/2014/main" id="{49CFA66B-479D-820D-2D57-3FCEA9094E13}"/>
              </a:ext>
            </a:extLst>
          </p:cNvPr>
          <p:cNvSpPr txBox="1"/>
          <p:nvPr/>
        </p:nvSpPr>
        <p:spPr>
          <a:xfrm>
            <a:off x="7332630" y="829201"/>
            <a:ext cx="1512042" cy="771437"/>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rPr>
              <a:t>Right half-site</a:t>
            </a:r>
          </a:p>
        </p:txBody>
      </p:sp>
    </p:spTree>
    <p:extLst>
      <p:ext uri="{BB962C8B-B14F-4D97-AF65-F5344CB8AC3E}">
        <p14:creationId xmlns:p14="http://schemas.microsoft.com/office/powerpoint/2010/main" val="4195585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C1F990B9-01FC-F3E9-AC45-B9E07C16BFF6}"/>
              </a:ext>
            </a:extLst>
          </p:cNvPr>
          <p:cNvPicPr>
            <a:picLocks noChangeAspect="1"/>
          </p:cNvPicPr>
          <p:nvPr/>
        </p:nvPicPr>
        <p:blipFill>
          <a:blip r:embed="rId3"/>
          <a:stretch>
            <a:fillRect/>
          </a:stretch>
        </p:blipFill>
        <p:spPr>
          <a:xfrm>
            <a:off x="7928840" y="2555219"/>
            <a:ext cx="3246757" cy="3474599"/>
          </a:xfrm>
          <a:prstGeom prst="rect">
            <a:avLst/>
          </a:prstGeom>
        </p:spPr>
      </p:pic>
      <p:sp>
        <p:nvSpPr>
          <p:cNvPr id="50" name="Rectangle 49">
            <a:extLst>
              <a:ext uri="{FF2B5EF4-FFF2-40B4-BE49-F238E27FC236}">
                <a16:creationId xmlns:a16="http://schemas.microsoft.com/office/drawing/2014/main" id="{9A0EC4A6-E037-E932-FFA4-05C199E5BCAA}"/>
              </a:ext>
            </a:extLst>
          </p:cNvPr>
          <p:cNvSpPr/>
          <p:nvPr/>
        </p:nvSpPr>
        <p:spPr>
          <a:xfrm>
            <a:off x="7662140" y="2687259"/>
            <a:ext cx="1145628" cy="254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FE3892-5577-C842-893F-B22F162A146D}"/>
              </a:ext>
            </a:extLst>
          </p:cNvPr>
          <p:cNvSpPr>
            <a:spLocks noGrp="1"/>
          </p:cNvSpPr>
          <p:nvPr>
            <p:ph type="title"/>
          </p:nvPr>
        </p:nvSpPr>
        <p:spPr>
          <a:xfrm>
            <a:off x="546100" y="327026"/>
            <a:ext cx="11036300" cy="676830"/>
          </a:xfrm>
        </p:spPr>
        <p:txBody>
          <a:bodyPr/>
          <a:lstStyle/>
          <a:p>
            <a:r>
              <a:rPr lang="en-US" dirty="0"/>
              <a:t>Challenges of Directly Reprogramming </a:t>
            </a:r>
            <a:r>
              <a:rPr lang="en-US" dirty="0" err="1"/>
              <a:t>Bxb1</a:t>
            </a:r>
            <a:r>
              <a:rPr lang="en-US" dirty="0"/>
              <a:t> </a:t>
            </a:r>
            <a:r>
              <a:rPr lang="en-US" sz="1800" b="0" dirty="0">
                <a:solidFill>
                  <a:schemeClr val="bg1">
                    <a:lumMod val="50000"/>
                  </a:schemeClr>
                </a:solidFill>
              </a:rPr>
              <a:t>(i.e. why hasn’t anyone else done this yet?)</a:t>
            </a:r>
            <a:r>
              <a:rPr lang="en-US" sz="1800" dirty="0"/>
              <a:t> </a:t>
            </a:r>
            <a:endParaRPr lang="en-US" sz="1800" b="0" dirty="0">
              <a:solidFill>
                <a:schemeClr val="bg1">
                  <a:lumMod val="50000"/>
                </a:schemeClr>
              </a:solidFill>
            </a:endParaRPr>
          </a:p>
        </p:txBody>
      </p:sp>
      <p:sp>
        <p:nvSpPr>
          <p:cNvPr id="40" name="Content Placeholder 2">
            <a:extLst>
              <a:ext uri="{FF2B5EF4-FFF2-40B4-BE49-F238E27FC236}">
                <a16:creationId xmlns:a16="http://schemas.microsoft.com/office/drawing/2014/main" id="{86B008D8-D255-301A-7C39-441F6C43D92D}"/>
              </a:ext>
            </a:extLst>
          </p:cNvPr>
          <p:cNvSpPr>
            <a:spLocks noGrp="1"/>
          </p:cNvSpPr>
          <p:nvPr>
            <p:ph idx="1"/>
          </p:nvPr>
        </p:nvSpPr>
        <p:spPr>
          <a:xfrm>
            <a:off x="546100" y="1010922"/>
            <a:ext cx="10769600" cy="5262563"/>
          </a:xfrm>
        </p:spPr>
        <p:txBody>
          <a:bodyPr lIns="0" tIns="0" rIns="0" bIns="0" anchor="t"/>
          <a:lstStyle/>
          <a:p>
            <a:r>
              <a:rPr lang="en-US" sz="2000" dirty="0"/>
              <a:t>No “simple code” for </a:t>
            </a:r>
            <a:r>
              <a:rPr lang="en-US" sz="2000" dirty="0" err="1"/>
              <a:t>Bxb1</a:t>
            </a:r>
            <a:r>
              <a:rPr lang="en-US" sz="2000" dirty="0"/>
              <a:t> reprogramming</a:t>
            </a:r>
          </a:p>
          <a:p>
            <a:r>
              <a:rPr lang="en-US" sz="2000" dirty="0"/>
              <a:t>Replacing DNA recognition domain with </a:t>
            </a:r>
            <a:r>
              <a:rPr lang="en-US" sz="2000" dirty="0" err="1"/>
              <a:t>ZFs</a:t>
            </a:r>
            <a:r>
              <a:rPr lang="en-US" sz="2000" dirty="0"/>
              <a:t>, </a:t>
            </a:r>
            <a:r>
              <a:rPr lang="en-US" sz="2000" dirty="0" err="1"/>
              <a:t>TALEs</a:t>
            </a:r>
            <a:r>
              <a:rPr lang="en-US" sz="2000" dirty="0"/>
              <a:t>, or </a:t>
            </a:r>
            <a:r>
              <a:rPr lang="en-US" sz="2000" dirty="0" err="1"/>
              <a:t>CRISPRs</a:t>
            </a:r>
            <a:r>
              <a:rPr lang="en-US" sz="2000" dirty="0"/>
              <a:t> will break control machinery</a:t>
            </a:r>
          </a:p>
          <a:p>
            <a:r>
              <a:rPr lang="en-US" sz="2000" dirty="0"/>
              <a:t>Will require re-engineering the protein-DNA interface (that’s what we do!)</a:t>
            </a:r>
          </a:p>
          <a:p>
            <a:r>
              <a:rPr lang="en-US" sz="2000" dirty="0"/>
              <a:t>No existing 3D crystal structure for </a:t>
            </a:r>
            <a:r>
              <a:rPr lang="en-US" sz="2000" dirty="0" err="1"/>
              <a:t>Bxb1</a:t>
            </a:r>
            <a:r>
              <a:rPr lang="en-US" sz="2000" dirty="0"/>
              <a:t> </a:t>
            </a:r>
          </a:p>
          <a:p>
            <a:r>
              <a:rPr lang="en-US" sz="2000" dirty="0"/>
              <a:t>Recent AI-methods don’t dock </a:t>
            </a:r>
            <a:r>
              <a:rPr lang="en-US" sz="2000" dirty="0" err="1"/>
              <a:t>Bxb1</a:t>
            </a:r>
            <a:r>
              <a:rPr lang="en-US" sz="2000" dirty="0"/>
              <a:t> model with DNA correctly</a:t>
            </a:r>
          </a:p>
          <a:p>
            <a:r>
              <a:rPr lang="en-US" sz="2000" dirty="0"/>
              <a:t>Most relevant structure is of distantly related LI integrase</a:t>
            </a:r>
          </a:p>
          <a:p>
            <a:endParaRPr lang="en-US" sz="1800" dirty="0"/>
          </a:p>
        </p:txBody>
      </p:sp>
      <p:sp>
        <p:nvSpPr>
          <p:cNvPr id="51" name="Rectangle 50">
            <a:extLst>
              <a:ext uri="{FF2B5EF4-FFF2-40B4-BE49-F238E27FC236}">
                <a16:creationId xmlns:a16="http://schemas.microsoft.com/office/drawing/2014/main" id="{E9529651-A457-70A3-0D17-F3842F671556}"/>
              </a:ext>
            </a:extLst>
          </p:cNvPr>
          <p:cNvSpPr/>
          <p:nvPr/>
        </p:nvSpPr>
        <p:spPr>
          <a:xfrm>
            <a:off x="10736133" y="2687259"/>
            <a:ext cx="1145628" cy="676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A69E7B8-0FCF-16A2-F65D-32C94FA4717A}"/>
              </a:ext>
            </a:extLst>
          </p:cNvPr>
          <p:cNvSpPr/>
          <p:nvPr/>
        </p:nvSpPr>
        <p:spPr>
          <a:xfrm>
            <a:off x="10959601" y="5194637"/>
            <a:ext cx="640447" cy="465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5CB0EDE4-FDAC-A0A9-E157-7E2377205782}"/>
              </a:ext>
            </a:extLst>
          </p:cNvPr>
          <p:cNvSpPr txBox="1"/>
          <p:nvPr/>
        </p:nvSpPr>
        <p:spPr>
          <a:xfrm>
            <a:off x="8350568" y="6179759"/>
            <a:ext cx="914400" cy="875303"/>
          </a:xfrm>
          <a:prstGeom prst="rect">
            <a:avLst/>
          </a:prstGeom>
          <a:noFill/>
        </p:spPr>
        <p:txBody>
          <a:bodyPr wrap="none" lIns="0" tIns="0" rIns="0" bIns="0" rtlCol="0">
            <a:noAutofit/>
          </a:bodyPr>
          <a:lstStyle/>
          <a:p>
            <a:pPr algn="l">
              <a:spcAft>
                <a:spcPts val="1200"/>
              </a:spcAft>
            </a:pPr>
            <a:r>
              <a:rPr lang="en-US" sz="1400" dirty="0">
                <a:solidFill>
                  <a:schemeClr val="tx2"/>
                </a:solidFill>
              </a:rPr>
              <a:t>LI integrase structure – </a:t>
            </a:r>
            <a:r>
              <a:rPr lang="en-US" sz="1400" dirty="0" err="1">
                <a:solidFill>
                  <a:schemeClr val="tx2"/>
                </a:solidFill>
              </a:rPr>
              <a:t>4KIS.pdb</a:t>
            </a:r>
            <a:endParaRPr lang="en-US" sz="1400" dirty="0">
              <a:solidFill>
                <a:schemeClr val="tx2"/>
              </a:solidFill>
            </a:endParaRPr>
          </a:p>
        </p:txBody>
      </p:sp>
      <p:pic>
        <p:nvPicPr>
          <p:cNvPr id="65" name="Picture 64">
            <a:extLst>
              <a:ext uri="{FF2B5EF4-FFF2-40B4-BE49-F238E27FC236}">
                <a16:creationId xmlns:a16="http://schemas.microsoft.com/office/drawing/2014/main" id="{732055EA-D537-5F8A-2FCC-6742E6402FDD}"/>
              </a:ext>
            </a:extLst>
          </p:cNvPr>
          <p:cNvPicPr>
            <a:picLocks noChangeAspect="1"/>
          </p:cNvPicPr>
          <p:nvPr/>
        </p:nvPicPr>
        <p:blipFill rotWithShape="1">
          <a:blip r:embed="rId4"/>
          <a:srcRect b="16314"/>
          <a:stretch/>
        </p:blipFill>
        <p:spPr>
          <a:xfrm>
            <a:off x="415545" y="4486282"/>
            <a:ext cx="7253348" cy="724677"/>
          </a:xfrm>
          <a:prstGeom prst="rect">
            <a:avLst/>
          </a:prstGeom>
        </p:spPr>
      </p:pic>
      <p:pic>
        <p:nvPicPr>
          <p:cNvPr id="67" name="Picture 66">
            <a:extLst>
              <a:ext uri="{FF2B5EF4-FFF2-40B4-BE49-F238E27FC236}">
                <a16:creationId xmlns:a16="http://schemas.microsoft.com/office/drawing/2014/main" id="{F82095EB-93E8-136D-28A2-486C4081EBB5}"/>
              </a:ext>
            </a:extLst>
          </p:cNvPr>
          <p:cNvPicPr>
            <a:picLocks noChangeAspect="1"/>
          </p:cNvPicPr>
          <p:nvPr/>
        </p:nvPicPr>
        <p:blipFill rotWithShape="1">
          <a:blip r:embed="rId5"/>
          <a:srcRect b="14253"/>
          <a:stretch/>
        </p:blipFill>
        <p:spPr>
          <a:xfrm>
            <a:off x="415545" y="5520417"/>
            <a:ext cx="7287642" cy="771929"/>
          </a:xfrm>
          <a:prstGeom prst="rect">
            <a:avLst/>
          </a:prstGeom>
        </p:spPr>
      </p:pic>
      <p:pic>
        <p:nvPicPr>
          <p:cNvPr id="68" name="Picture 67">
            <a:extLst>
              <a:ext uri="{FF2B5EF4-FFF2-40B4-BE49-F238E27FC236}">
                <a16:creationId xmlns:a16="http://schemas.microsoft.com/office/drawing/2014/main" id="{897A72D6-D21C-1366-CBE3-B15363D19C24}"/>
              </a:ext>
            </a:extLst>
          </p:cNvPr>
          <p:cNvPicPr>
            <a:picLocks noChangeAspect="1"/>
          </p:cNvPicPr>
          <p:nvPr/>
        </p:nvPicPr>
        <p:blipFill rotWithShape="1">
          <a:blip r:embed="rId4"/>
          <a:srcRect t="82401"/>
          <a:stretch/>
        </p:blipFill>
        <p:spPr>
          <a:xfrm>
            <a:off x="415545" y="5038351"/>
            <a:ext cx="7253348" cy="152400"/>
          </a:xfrm>
          <a:prstGeom prst="rect">
            <a:avLst/>
          </a:prstGeom>
        </p:spPr>
      </p:pic>
      <p:pic>
        <p:nvPicPr>
          <p:cNvPr id="69" name="Picture 68">
            <a:extLst>
              <a:ext uri="{FF2B5EF4-FFF2-40B4-BE49-F238E27FC236}">
                <a16:creationId xmlns:a16="http://schemas.microsoft.com/office/drawing/2014/main" id="{92384C51-B738-9C1F-9E3A-A55B9EE4B10E}"/>
              </a:ext>
            </a:extLst>
          </p:cNvPr>
          <p:cNvPicPr>
            <a:picLocks noChangeAspect="1"/>
          </p:cNvPicPr>
          <p:nvPr/>
        </p:nvPicPr>
        <p:blipFill rotWithShape="1">
          <a:blip r:embed="rId5"/>
          <a:srcRect t="84426"/>
          <a:stretch/>
        </p:blipFill>
        <p:spPr>
          <a:xfrm>
            <a:off x="415545" y="6138543"/>
            <a:ext cx="7287642" cy="140204"/>
          </a:xfrm>
          <a:prstGeom prst="rect">
            <a:avLst/>
          </a:prstGeom>
        </p:spPr>
      </p:pic>
      <p:pic>
        <p:nvPicPr>
          <p:cNvPr id="6" name="Picture 5">
            <a:extLst>
              <a:ext uri="{FF2B5EF4-FFF2-40B4-BE49-F238E27FC236}">
                <a16:creationId xmlns:a16="http://schemas.microsoft.com/office/drawing/2014/main" id="{05421765-2175-CAD0-CD0E-3DF30CC8687E}"/>
              </a:ext>
            </a:extLst>
          </p:cNvPr>
          <p:cNvPicPr>
            <a:picLocks noChangeAspect="1"/>
          </p:cNvPicPr>
          <p:nvPr/>
        </p:nvPicPr>
        <p:blipFill rotWithShape="1">
          <a:blip r:embed="rId6"/>
          <a:srcRect b="36742"/>
          <a:stretch/>
        </p:blipFill>
        <p:spPr>
          <a:xfrm>
            <a:off x="433389" y="3503055"/>
            <a:ext cx="7206929" cy="535545"/>
          </a:xfrm>
          <a:prstGeom prst="rect">
            <a:avLst/>
          </a:prstGeom>
        </p:spPr>
      </p:pic>
      <p:pic>
        <p:nvPicPr>
          <p:cNvPr id="7" name="Picture 6">
            <a:extLst>
              <a:ext uri="{FF2B5EF4-FFF2-40B4-BE49-F238E27FC236}">
                <a16:creationId xmlns:a16="http://schemas.microsoft.com/office/drawing/2014/main" id="{C8B7490F-AA9E-95B4-C69B-E6B198483271}"/>
              </a:ext>
            </a:extLst>
          </p:cNvPr>
          <p:cNvPicPr>
            <a:picLocks noChangeAspect="1"/>
          </p:cNvPicPr>
          <p:nvPr/>
        </p:nvPicPr>
        <p:blipFill rotWithShape="1">
          <a:blip r:embed="rId6"/>
          <a:srcRect t="81119"/>
          <a:stretch/>
        </p:blipFill>
        <p:spPr>
          <a:xfrm>
            <a:off x="440703" y="4047766"/>
            <a:ext cx="7206929" cy="159850"/>
          </a:xfrm>
          <a:prstGeom prst="rect">
            <a:avLst/>
          </a:prstGeom>
        </p:spPr>
      </p:pic>
      <p:sp>
        <p:nvSpPr>
          <p:cNvPr id="9" name="Rectangle 8">
            <a:extLst>
              <a:ext uri="{FF2B5EF4-FFF2-40B4-BE49-F238E27FC236}">
                <a16:creationId xmlns:a16="http://schemas.microsoft.com/office/drawing/2014/main" id="{64D52A9D-B2CF-7EEC-04B3-17A2A37012D8}"/>
              </a:ext>
            </a:extLst>
          </p:cNvPr>
          <p:cNvSpPr/>
          <p:nvPr/>
        </p:nvSpPr>
        <p:spPr>
          <a:xfrm>
            <a:off x="609600" y="3486150"/>
            <a:ext cx="238125" cy="185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1B21E5A-E983-A515-FDC9-41BFE05DA891}"/>
              </a:ext>
            </a:extLst>
          </p:cNvPr>
          <p:cNvSpPr txBox="1"/>
          <p:nvPr/>
        </p:nvSpPr>
        <p:spPr>
          <a:xfrm>
            <a:off x="2334755" y="6413339"/>
            <a:ext cx="2796045" cy="319780"/>
          </a:xfrm>
          <a:prstGeom prst="rect">
            <a:avLst/>
          </a:prstGeom>
          <a:noFill/>
        </p:spPr>
        <p:txBody>
          <a:bodyPr wrap="none" lIns="0" tIns="0" rIns="0" bIns="0" rtlCol="0">
            <a:noAutofit/>
          </a:bodyPr>
          <a:lstStyle/>
          <a:p>
            <a:pPr algn="ctr"/>
            <a:r>
              <a:rPr lang="en-US" sz="1200" dirty="0">
                <a:solidFill>
                  <a:schemeClr val="tx2"/>
                </a:solidFill>
              </a:rPr>
              <a:t>Alignment adapted from </a:t>
            </a:r>
            <a:r>
              <a:rPr lang="en-US" sz="1200" dirty="0" err="1">
                <a:solidFill>
                  <a:schemeClr val="tx2"/>
                </a:solidFill>
              </a:rPr>
              <a:t>Rutheford</a:t>
            </a:r>
            <a:r>
              <a:rPr lang="en-US" sz="1200" dirty="0">
                <a:solidFill>
                  <a:schemeClr val="tx2"/>
                </a:solidFill>
              </a:rPr>
              <a:t> et al., NAR 2013</a:t>
            </a:r>
          </a:p>
        </p:txBody>
      </p:sp>
      <p:sp>
        <p:nvSpPr>
          <p:cNvPr id="11" name="Rectangle 10">
            <a:extLst>
              <a:ext uri="{FF2B5EF4-FFF2-40B4-BE49-F238E27FC236}">
                <a16:creationId xmlns:a16="http://schemas.microsoft.com/office/drawing/2014/main" id="{16E0EBFF-4DC4-6C6D-E4C6-8E3B2508F7BB}"/>
              </a:ext>
            </a:extLst>
          </p:cNvPr>
          <p:cNvSpPr/>
          <p:nvPr/>
        </p:nvSpPr>
        <p:spPr>
          <a:xfrm>
            <a:off x="2752725" y="3876675"/>
            <a:ext cx="581025" cy="3126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54C75E-93DB-195D-4756-E75536E6DCB5}"/>
              </a:ext>
            </a:extLst>
          </p:cNvPr>
          <p:cNvSpPr/>
          <p:nvPr/>
        </p:nvSpPr>
        <p:spPr>
          <a:xfrm>
            <a:off x="4391025" y="4881845"/>
            <a:ext cx="523875" cy="3126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B328B-9DCC-5B44-770C-6B6D5D3C3990}"/>
              </a:ext>
            </a:extLst>
          </p:cNvPr>
          <p:cNvSpPr/>
          <p:nvPr/>
        </p:nvSpPr>
        <p:spPr>
          <a:xfrm>
            <a:off x="5690236" y="6010768"/>
            <a:ext cx="1282064" cy="256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28AFD2-D4C9-D8F8-FA0D-43DF0F34C24F}"/>
              </a:ext>
            </a:extLst>
          </p:cNvPr>
          <p:cNvSpPr txBox="1"/>
          <p:nvPr/>
        </p:nvSpPr>
        <p:spPr>
          <a:xfrm>
            <a:off x="2876550" y="4179547"/>
            <a:ext cx="914400" cy="263374"/>
          </a:xfrm>
          <a:prstGeom prst="rect">
            <a:avLst/>
          </a:prstGeom>
          <a:noFill/>
        </p:spPr>
        <p:txBody>
          <a:bodyPr wrap="none" lIns="0" tIns="0" rIns="0" bIns="0" rtlCol="0">
            <a:noAutofit/>
          </a:bodyPr>
          <a:lstStyle/>
          <a:p>
            <a:pPr algn="l">
              <a:spcAft>
                <a:spcPts val="1200"/>
              </a:spcAft>
            </a:pPr>
            <a:r>
              <a:rPr lang="en-US" sz="1400" dirty="0">
                <a:solidFill>
                  <a:schemeClr val="tx2"/>
                </a:solidFill>
              </a:rPr>
              <a:t>Loop</a:t>
            </a:r>
          </a:p>
        </p:txBody>
      </p:sp>
      <p:sp>
        <p:nvSpPr>
          <p:cNvPr id="15" name="TextBox 14">
            <a:extLst>
              <a:ext uri="{FF2B5EF4-FFF2-40B4-BE49-F238E27FC236}">
                <a16:creationId xmlns:a16="http://schemas.microsoft.com/office/drawing/2014/main" id="{F900F8DE-728A-F16C-0AEB-6DFDD71953AC}"/>
              </a:ext>
            </a:extLst>
          </p:cNvPr>
          <p:cNvSpPr txBox="1"/>
          <p:nvPr/>
        </p:nvSpPr>
        <p:spPr>
          <a:xfrm>
            <a:off x="4473574" y="5201844"/>
            <a:ext cx="914400" cy="279316"/>
          </a:xfrm>
          <a:prstGeom prst="rect">
            <a:avLst/>
          </a:prstGeom>
          <a:noFill/>
        </p:spPr>
        <p:txBody>
          <a:bodyPr wrap="none" lIns="0" tIns="0" rIns="0" bIns="0" rtlCol="0">
            <a:noAutofit/>
          </a:bodyPr>
          <a:lstStyle/>
          <a:p>
            <a:pPr algn="l">
              <a:spcAft>
                <a:spcPts val="1200"/>
              </a:spcAft>
            </a:pPr>
            <a:r>
              <a:rPr lang="en-US" sz="1400" dirty="0">
                <a:solidFill>
                  <a:schemeClr val="tx2"/>
                </a:solidFill>
              </a:rPr>
              <a:t>Helix</a:t>
            </a:r>
          </a:p>
        </p:txBody>
      </p:sp>
      <p:sp>
        <p:nvSpPr>
          <p:cNvPr id="16" name="TextBox 15">
            <a:extLst>
              <a:ext uri="{FF2B5EF4-FFF2-40B4-BE49-F238E27FC236}">
                <a16:creationId xmlns:a16="http://schemas.microsoft.com/office/drawing/2014/main" id="{FE568270-FEBA-B384-B29C-27671927C380}"/>
              </a:ext>
            </a:extLst>
          </p:cNvPr>
          <p:cNvSpPr txBox="1"/>
          <p:nvPr/>
        </p:nvSpPr>
        <p:spPr>
          <a:xfrm>
            <a:off x="6146802" y="6290390"/>
            <a:ext cx="914400" cy="875303"/>
          </a:xfrm>
          <a:prstGeom prst="rect">
            <a:avLst/>
          </a:prstGeom>
          <a:noFill/>
        </p:spPr>
        <p:txBody>
          <a:bodyPr wrap="none" lIns="0" tIns="0" rIns="0" bIns="0" rtlCol="0">
            <a:noAutofit/>
          </a:bodyPr>
          <a:lstStyle/>
          <a:p>
            <a:pPr algn="l">
              <a:spcAft>
                <a:spcPts val="1200"/>
              </a:spcAft>
            </a:pPr>
            <a:r>
              <a:rPr lang="en-US" sz="1400" dirty="0">
                <a:solidFill>
                  <a:schemeClr val="tx2"/>
                </a:solidFill>
              </a:rPr>
              <a:t>Hairpin</a:t>
            </a:r>
          </a:p>
        </p:txBody>
      </p:sp>
      <p:sp>
        <p:nvSpPr>
          <p:cNvPr id="17" name="TextBox 16">
            <a:extLst>
              <a:ext uri="{FF2B5EF4-FFF2-40B4-BE49-F238E27FC236}">
                <a16:creationId xmlns:a16="http://schemas.microsoft.com/office/drawing/2014/main" id="{C7B2ADD8-BA47-7651-ECE8-CCD80C8356F6}"/>
              </a:ext>
            </a:extLst>
          </p:cNvPr>
          <p:cNvSpPr txBox="1"/>
          <p:nvPr/>
        </p:nvSpPr>
        <p:spPr>
          <a:xfrm>
            <a:off x="3519691" y="5361360"/>
            <a:ext cx="914400" cy="875303"/>
          </a:xfrm>
          <a:prstGeom prst="rect">
            <a:avLst/>
          </a:prstGeom>
          <a:noFill/>
        </p:spPr>
        <p:txBody>
          <a:bodyPr wrap="none" lIns="0" tIns="0" rIns="0" bIns="0" rtlCol="0">
            <a:noAutofit/>
          </a:bodyPr>
          <a:lstStyle/>
          <a:p>
            <a:pPr algn="l">
              <a:spcAft>
                <a:spcPts val="1200"/>
              </a:spcAft>
            </a:pPr>
            <a:endParaRPr lang="en-US" sz="1400" dirty="0">
              <a:solidFill>
                <a:schemeClr val="tx2"/>
              </a:solidFill>
            </a:endParaRPr>
          </a:p>
        </p:txBody>
      </p:sp>
      <p:cxnSp>
        <p:nvCxnSpPr>
          <p:cNvPr id="20" name="Straight Connector 19">
            <a:extLst>
              <a:ext uri="{FF2B5EF4-FFF2-40B4-BE49-F238E27FC236}">
                <a16:creationId xmlns:a16="http://schemas.microsoft.com/office/drawing/2014/main" id="{820F533B-08E8-2BBF-5452-1DEA27C436A0}"/>
              </a:ext>
            </a:extLst>
          </p:cNvPr>
          <p:cNvCxnSpPr>
            <a:cxnSpLocks/>
          </p:cNvCxnSpPr>
          <p:nvPr/>
        </p:nvCxnSpPr>
        <p:spPr>
          <a:xfrm>
            <a:off x="3370282" y="5778861"/>
            <a:ext cx="1371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38762A-C85E-3233-520E-21341E242853}"/>
              </a:ext>
            </a:extLst>
          </p:cNvPr>
          <p:cNvSpPr txBox="1"/>
          <p:nvPr/>
        </p:nvSpPr>
        <p:spPr>
          <a:xfrm>
            <a:off x="3846313" y="5541166"/>
            <a:ext cx="914400" cy="875303"/>
          </a:xfrm>
          <a:prstGeom prst="rect">
            <a:avLst/>
          </a:prstGeom>
          <a:noFill/>
        </p:spPr>
        <p:txBody>
          <a:bodyPr wrap="none" lIns="0" tIns="0" rIns="0" bIns="0" rtlCol="0">
            <a:noAutofit/>
          </a:bodyPr>
          <a:lstStyle/>
          <a:p>
            <a:pPr algn="l">
              <a:spcAft>
                <a:spcPts val="1200"/>
              </a:spcAft>
            </a:pPr>
            <a:r>
              <a:rPr lang="en-US" sz="1400" dirty="0">
                <a:solidFill>
                  <a:schemeClr val="tx2"/>
                </a:solidFill>
              </a:rPr>
              <a:t>Linker</a:t>
            </a:r>
          </a:p>
        </p:txBody>
      </p:sp>
    </p:spTree>
    <p:extLst>
      <p:ext uri="{BB962C8B-B14F-4D97-AF65-F5344CB8AC3E}">
        <p14:creationId xmlns:p14="http://schemas.microsoft.com/office/powerpoint/2010/main" val="3907381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F837C-66F1-2929-8AFB-0DC7B56F2A6E}"/>
              </a:ext>
            </a:extLst>
          </p:cNvPr>
          <p:cNvSpPr>
            <a:spLocks noGrp="1"/>
          </p:cNvSpPr>
          <p:nvPr>
            <p:ph type="title"/>
          </p:nvPr>
        </p:nvSpPr>
        <p:spPr/>
        <p:txBody>
          <a:bodyPr/>
          <a:lstStyle/>
          <a:p>
            <a:r>
              <a:rPr lang="en-US" dirty="0"/>
              <a:t>Our Integrase Reprogramming Strategy</a:t>
            </a:r>
          </a:p>
        </p:txBody>
      </p:sp>
      <p:sp>
        <p:nvSpPr>
          <p:cNvPr id="6" name="TextBox 5">
            <a:extLst>
              <a:ext uri="{FF2B5EF4-FFF2-40B4-BE49-F238E27FC236}">
                <a16:creationId xmlns:a16="http://schemas.microsoft.com/office/drawing/2014/main" id="{56411072-96E7-F384-0297-83309383C9D9}"/>
              </a:ext>
            </a:extLst>
          </p:cNvPr>
          <p:cNvSpPr txBox="1"/>
          <p:nvPr/>
        </p:nvSpPr>
        <p:spPr>
          <a:xfrm>
            <a:off x="809593" y="931102"/>
            <a:ext cx="2381693" cy="466242"/>
          </a:xfrm>
          <a:prstGeom prst="rect">
            <a:avLst/>
          </a:prstGeom>
          <a:noFill/>
        </p:spPr>
        <p:txBody>
          <a:bodyPr wrap="square" lIns="0" tIns="0" rIns="0" bIns="0" rtlCol="0">
            <a:noAutofit/>
          </a:bodyPr>
          <a:lstStyle/>
          <a:p>
            <a:pPr algn="ctr">
              <a:spcAft>
                <a:spcPts val="1200"/>
              </a:spcAft>
            </a:pPr>
            <a:r>
              <a:rPr lang="en-US" sz="2400" b="1" dirty="0">
                <a:solidFill>
                  <a:schemeClr val="tx2"/>
                </a:solidFill>
              </a:rPr>
              <a:t>Model</a:t>
            </a:r>
            <a:endParaRPr lang="en-US" sz="2800" b="1" dirty="0">
              <a:solidFill>
                <a:schemeClr val="tx2"/>
              </a:solidFill>
            </a:endParaRPr>
          </a:p>
        </p:txBody>
      </p:sp>
      <p:sp>
        <p:nvSpPr>
          <p:cNvPr id="7" name="TextBox 6">
            <a:extLst>
              <a:ext uri="{FF2B5EF4-FFF2-40B4-BE49-F238E27FC236}">
                <a16:creationId xmlns:a16="http://schemas.microsoft.com/office/drawing/2014/main" id="{8984BEB4-A3BB-1B1C-F9BB-0253CD6CAC6D}"/>
              </a:ext>
            </a:extLst>
          </p:cNvPr>
          <p:cNvSpPr txBox="1"/>
          <p:nvPr/>
        </p:nvSpPr>
        <p:spPr>
          <a:xfrm>
            <a:off x="4671237" y="931102"/>
            <a:ext cx="2849526" cy="354012"/>
          </a:xfrm>
          <a:prstGeom prst="rect">
            <a:avLst/>
          </a:prstGeom>
          <a:noFill/>
        </p:spPr>
        <p:txBody>
          <a:bodyPr wrap="square" lIns="0" tIns="0" rIns="0" bIns="0" rtlCol="0">
            <a:noAutofit/>
          </a:bodyPr>
          <a:lstStyle/>
          <a:p>
            <a:pPr algn="ctr">
              <a:spcAft>
                <a:spcPts val="1200"/>
              </a:spcAft>
            </a:pPr>
            <a:r>
              <a:rPr lang="en-US" sz="2400" b="1">
                <a:solidFill>
                  <a:schemeClr val="tx2"/>
                </a:solidFill>
              </a:rPr>
              <a:t>Directed evolution</a:t>
            </a:r>
          </a:p>
        </p:txBody>
      </p:sp>
      <p:sp>
        <p:nvSpPr>
          <p:cNvPr id="8" name="TextBox 7">
            <a:extLst>
              <a:ext uri="{FF2B5EF4-FFF2-40B4-BE49-F238E27FC236}">
                <a16:creationId xmlns:a16="http://schemas.microsoft.com/office/drawing/2014/main" id="{DEBB08F5-2ACD-FDCF-A3FC-BF4F5CE948F5}"/>
              </a:ext>
            </a:extLst>
          </p:cNvPr>
          <p:cNvSpPr txBox="1"/>
          <p:nvPr/>
        </p:nvSpPr>
        <p:spPr>
          <a:xfrm>
            <a:off x="8580381" y="987218"/>
            <a:ext cx="2921913" cy="297896"/>
          </a:xfrm>
          <a:prstGeom prst="rect">
            <a:avLst/>
          </a:prstGeom>
          <a:noFill/>
        </p:spPr>
        <p:txBody>
          <a:bodyPr wrap="square" lIns="0" tIns="0" rIns="0" bIns="0" rtlCol="0">
            <a:noAutofit/>
          </a:bodyPr>
          <a:lstStyle/>
          <a:p>
            <a:pPr algn="ctr">
              <a:spcAft>
                <a:spcPts val="1200"/>
              </a:spcAft>
            </a:pPr>
            <a:r>
              <a:rPr lang="en-US" sz="2400" b="1" dirty="0">
                <a:solidFill>
                  <a:schemeClr val="tx2"/>
                </a:solidFill>
              </a:rPr>
              <a:t>Test and validate</a:t>
            </a:r>
          </a:p>
          <a:p>
            <a:pPr algn="ctr">
              <a:spcAft>
                <a:spcPts val="1200"/>
              </a:spcAft>
            </a:pPr>
            <a:endParaRPr lang="en-US" sz="2400" b="1" dirty="0">
              <a:solidFill>
                <a:schemeClr val="tx2"/>
              </a:solidFill>
            </a:endParaRPr>
          </a:p>
        </p:txBody>
      </p:sp>
      <p:pic>
        <p:nvPicPr>
          <p:cNvPr id="45" name="Picture 44" descr="A black background with a black square&#10;&#10;Description automatically generated with medium confidence">
            <a:extLst>
              <a:ext uri="{FF2B5EF4-FFF2-40B4-BE49-F238E27FC236}">
                <a16:creationId xmlns:a16="http://schemas.microsoft.com/office/drawing/2014/main" id="{ACB5C7FF-A37C-7214-27A9-16AA5B4388E1}"/>
              </a:ext>
            </a:extLst>
          </p:cNvPr>
          <p:cNvPicPr>
            <a:picLocks noChangeAspect="1"/>
          </p:cNvPicPr>
          <p:nvPr/>
        </p:nvPicPr>
        <p:blipFill rotWithShape="1">
          <a:blip r:embed="rId3">
            <a:extLst>
              <a:ext uri="{28A0092B-C50C-407E-A947-70E740481C1C}">
                <a14:useLocalDpi xmlns:a14="http://schemas.microsoft.com/office/drawing/2010/main" val="0"/>
              </a:ext>
            </a:extLst>
          </a:blip>
          <a:srcRect l="9348" r="8505"/>
          <a:stretch/>
        </p:blipFill>
        <p:spPr>
          <a:xfrm rot="16200000">
            <a:off x="705090" y="2125682"/>
            <a:ext cx="2861942" cy="1449717"/>
          </a:xfrm>
          <a:prstGeom prst="rect">
            <a:avLst/>
          </a:prstGeom>
        </p:spPr>
      </p:pic>
      <p:pic>
        <p:nvPicPr>
          <p:cNvPr id="16" name="Picture 15" descr="A bowl of yellow liquid&#10;&#10;Description automatically generated">
            <a:extLst>
              <a:ext uri="{FF2B5EF4-FFF2-40B4-BE49-F238E27FC236}">
                <a16:creationId xmlns:a16="http://schemas.microsoft.com/office/drawing/2014/main" id="{0EACFB28-2F12-BAF1-80B8-110CAF7ECED3}"/>
              </a:ext>
            </a:extLst>
          </p:cNvPr>
          <p:cNvPicPr>
            <a:picLocks noChangeAspect="1"/>
          </p:cNvPicPr>
          <p:nvPr/>
        </p:nvPicPr>
        <p:blipFill rotWithShape="1">
          <a:blip r:embed="rId4">
            <a:extLst>
              <a:ext uri="{28A0092B-C50C-407E-A947-70E740481C1C}">
                <a14:useLocalDpi xmlns:a14="http://schemas.microsoft.com/office/drawing/2010/main" val="0"/>
              </a:ext>
            </a:extLst>
          </a:blip>
          <a:srcRect l="9845" t="23409" r="62247" b="46026"/>
          <a:stretch/>
        </p:blipFill>
        <p:spPr>
          <a:xfrm>
            <a:off x="4943449" y="1829815"/>
            <a:ext cx="2305102" cy="1767245"/>
          </a:xfrm>
          <a:prstGeom prst="rect">
            <a:avLst/>
          </a:prstGeom>
        </p:spPr>
      </p:pic>
      <p:sp>
        <p:nvSpPr>
          <p:cNvPr id="18" name="TextBox 17">
            <a:extLst>
              <a:ext uri="{FF2B5EF4-FFF2-40B4-BE49-F238E27FC236}">
                <a16:creationId xmlns:a16="http://schemas.microsoft.com/office/drawing/2014/main" id="{E530895C-9272-D141-D873-CE29DC4B5DEB}"/>
              </a:ext>
            </a:extLst>
          </p:cNvPr>
          <p:cNvSpPr txBox="1"/>
          <p:nvPr/>
        </p:nvSpPr>
        <p:spPr>
          <a:xfrm>
            <a:off x="8235527" y="4281512"/>
            <a:ext cx="3346873" cy="760183"/>
          </a:xfrm>
          <a:prstGeom prst="rect">
            <a:avLst/>
          </a:prstGeom>
          <a:noFill/>
        </p:spPr>
        <p:txBody>
          <a:bodyPr wrap="square" lIns="0" tIns="0" rIns="0" bIns="0" rtlCol="0">
            <a:noAutofit/>
          </a:bodyPr>
          <a:lstStyle/>
          <a:p>
            <a:pPr marL="285750" indent="-285750" algn="l">
              <a:spcAft>
                <a:spcPts val="1200"/>
              </a:spcAft>
              <a:buFont typeface="Arial" panose="020B0604020202020204" pitchFamily="34" charset="0"/>
              <a:buChar char="•"/>
            </a:pPr>
            <a:r>
              <a:rPr lang="en-US" sz="2400" dirty="0">
                <a:solidFill>
                  <a:schemeClr val="tx2"/>
                </a:solidFill>
              </a:rPr>
              <a:t>Activity in human cells</a:t>
            </a:r>
          </a:p>
          <a:p>
            <a:pPr marL="285750" indent="-285750" algn="l">
              <a:spcAft>
                <a:spcPts val="1200"/>
              </a:spcAft>
              <a:buFont typeface="Arial" panose="020B0604020202020204" pitchFamily="34" charset="0"/>
              <a:buChar char="•"/>
            </a:pPr>
            <a:r>
              <a:rPr lang="en-US" sz="2400" dirty="0">
                <a:solidFill>
                  <a:schemeClr val="tx2"/>
                </a:solidFill>
              </a:rPr>
              <a:t>Start with sites where </a:t>
            </a:r>
            <a:r>
              <a:rPr lang="en-US" sz="2400" dirty="0" err="1">
                <a:solidFill>
                  <a:schemeClr val="tx2"/>
                </a:solidFill>
              </a:rPr>
              <a:t>wt</a:t>
            </a:r>
            <a:r>
              <a:rPr lang="en-US" sz="2400" dirty="0">
                <a:solidFill>
                  <a:schemeClr val="tx2"/>
                </a:solidFill>
              </a:rPr>
              <a:t> </a:t>
            </a:r>
            <a:r>
              <a:rPr lang="en-US" sz="2400" dirty="0" err="1">
                <a:solidFill>
                  <a:schemeClr val="tx2"/>
                </a:solidFill>
              </a:rPr>
              <a:t>Bxb</a:t>
            </a:r>
            <a:r>
              <a:rPr lang="en-US" sz="2400" dirty="0" err="1">
                <a:solidFill>
                  <a:schemeClr val="tx2"/>
                </a:solidFill>
                <a:latin typeface="+mj-lt"/>
              </a:rPr>
              <a:t>1</a:t>
            </a:r>
            <a:r>
              <a:rPr lang="en-US" sz="2400" dirty="0">
                <a:solidFill>
                  <a:schemeClr val="tx2"/>
                </a:solidFill>
              </a:rPr>
              <a:t> has weak, but detectable activity</a:t>
            </a:r>
          </a:p>
        </p:txBody>
      </p:sp>
      <p:sp>
        <p:nvSpPr>
          <p:cNvPr id="19" name="TextBox 18">
            <a:extLst>
              <a:ext uri="{FF2B5EF4-FFF2-40B4-BE49-F238E27FC236}">
                <a16:creationId xmlns:a16="http://schemas.microsoft.com/office/drawing/2014/main" id="{C6CBC27B-4E31-D7A6-0414-561DD643A001}"/>
              </a:ext>
            </a:extLst>
          </p:cNvPr>
          <p:cNvSpPr txBox="1"/>
          <p:nvPr/>
        </p:nvSpPr>
        <p:spPr>
          <a:xfrm>
            <a:off x="4746767" y="4251373"/>
            <a:ext cx="2849526" cy="1559279"/>
          </a:xfrm>
          <a:prstGeom prst="rect">
            <a:avLst/>
          </a:prstGeom>
          <a:noFill/>
        </p:spPr>
        <p:txBody>
          <a:bodyPr wrap="square" lIns="0" tIns="0" rIns="0" bIns="0" rtlCol="0">
            <a:noAutofit/>
          </a:bodyPr>
          <a:lstStyle/>
          <a:p>
            <a:pPr marL="285750" indent="-285750" algn="l">
              <a:spcAft>
                <a:spcPts val="1200"/>
              </a:spcAft>
              <a:buFont typeface="Arial" panose="020B0604020202020204" pitchFamily="34" charset="0"/>
              <a:buChar char="•"/>
            </a:pPr>
            <a:r>
              <a:rPr lang="en-US" sz="2400" dirty="0">
                <a:solidFill>
                  <a:schemeClr val="tx2"/>
                </a:solidFill>
              </a:rPr>
              <a:t>Bacterial selection</a:t>
            </a:r>
          </a:p>
          <a:p>
            <a:pPr marL="285750" indent="-285750" algn="l">
              <a:spcAft>
                <a:spcPts val="1200"/>
              </a:spcAft>
              <a:buFont typeface="Arial" panose="020B0604020202020204" pitchFamily="34" charset="0"/>
              <a:buChar char="•"/>
            </a:pPr>
            <a:r>
              <a:rPr lang="en-US" sz="2400" dirty="0">
                <a:solidFill>
                  <a:schemeClr val="tx2"/>
                </a:solidFill>
              </a:rPr>
              <a:t>Up to </a:t>
            </a:r>
            <a:r>
              <a:rPr lang="en-US" sz="2400" dirty="0">
                <a:solidFill>
                  <a:schemeClr val="tx2"/>
                </a:solidFill>
                <a:latin typeface="+mj-lt"/>
              </a:rPr>
              <a:t>1</a:t>
            </a:r>
            <a:r>
              <a:rPr lang="en-US" sz="2400" dirty="0">
                <a:solidFill>
                  <a:schemeClr val="tx2"/>
                </a:solidFill>
              </a:rPr>
              <a:t> billion mutants</a:t>
            </a:r>
          </a:p>
        </p:txBody>
      </p:sp>
      <p:sp>
        <p:nvSpPr>
          <p:cNvPr id="20" name="TextBox 19">
            <a:extLst>
              <a:ext uri="{FF2B5EF4-FFF2-40B4-BE49-F238E27FC236}">
                <a16:creationId xmlns:a16="http://schemas.microsoft.com/office/drawing/2014/main" id="{531B8F75-A216-A2D9-6C8C-CDC59D622546}"/>
              </a:ext>
            </a:extLst>
          </p:cNvPr>
          <p:cNvSpPr txBox="1"/>
          <p:nvPr/>
        </p:nvSpPr>
        <p:spPr>
          <a:xfrm>
            <a:off x="668623" y="4251373"/>
            <a:ext cx="3927086" cy="1474808"/>
          </a:xfrm>
          <a:prstGeom prst="rect">
            <a:avLst/>
          </a:prstGeom>
          <a:noFill/>
        </p:spPr>
        <p:txBody>
          <a:bodyPr wrap="square" lIns="0" tIns="0" rIns="0" bIns="0" rtlCol="0">
            <a:noAutofit/>
          </a:bodyPr>
          <a:lstStyle/>
          <a:p>
            <a:pPr marL="285750" indent="-285750" algn="l">
              <a:spcAft>
                <a:spcPts val="1200"/>
              </a:spcAft>
              <a:buFont typeface="Arial" panose="020B0604020202020204" pitchFamily="34" charset="0"/>
              <a:buChar char="•"/>
            </a:pPr>
            <a:r>
              <a:rPr lang="en-US" sz="2400" dirty="0">
                <a:solidFill>
                  <a:schemeClr val="tx2"/>
                </a:solidFill>
              </a:rPr>
              <a:t>AI-driven 3D Structural modeling</a:t>
            </a:r>
          </a:p>
          <a:p>
            <a:pPr marL="285750" indent="-285750" algn="l">
              <a:spcAft>
                <a:spcPts val="1200"/>
              </a:spcAft>
              <a:buFont typeface="Arial" panose="020B0604020202020204" pitchFamily="34" charset="0"/>
              <a:buChar char="•"/>
            </a:pPr>
            <a:r>
              <a:rPr lang="en-US" sz="2400" dirty="0">
                <a:solidFill>
                  <a:schemeClr val="tx2"/>
                </a:solidFill>
              </a:rPr>
              <a:t>Experimental Mapping of DNA-protein interactions</a:t>
            </a:r>
          </a:p>
        </p:txBody>
      </p:sp>
      <p:pic>
        <p:nvPicPr>
          <p:cNvPr id="22" name="Picture 21" descr="A plastic container with red stripes&#10;&#10;Description automatically generated">
            <a:extLst>
              <a:ext uri="{FF2B5EF4-FFF2-40B4-BE49-F238E27FC236}">
                <a16:creationId xmlns:a16="http://schemas.microsoft.com/office/drawing/2014/main" id="{FE05832B-6311-DF88-8875-FB10D9411A6C}"/>
              </a:ext>
            </a:extLst>
          </p:cNvPr>
          <p:cNvPicPr>
            <a:picLocks noChangeAspect="1"/>
          </p:cNvPicPr>
          <p:nvPr/>
        </p:nvPicPr>
        <p:blipFill rotWithShape="1">
          <a:blip r:embed="rId5">
            <a:extLst>
              <a:ext uri="{28A0092B-C50C-407E-A947-70E740481C1C}">
                <a14:useLocalDpi xmlns:a14="http://schemas.microsoft.com/office/drawing/2010/main" val="0"/>
              </a:ext>
            </a:extLst>
          </a:blip>
          <a:srcRect l="37746" t="23708" r="28760" b="46927"/>
          <a:stretch/>
        </p:blipFill>
        <p:spPr>
          <a:xfrm>
            <a:off x="8810875" y="2066801"/>
            <a:ext cx="2219671" cy="1362199"/>
          </a:xfrm>
          <a:prstGeom prst="rect">
            <a:avLst/>
          </a:prstGeom>
        </p:spPr>
      </p:pic>
      <p:sp>
        <p:nvSpPr>
          <p:cNvPr id="3" name="TextBox 2">
            <a:extLst>
              <a:ext uri="{FF2B5EF4-FFF2-40B4-BE49-F238E27FC236}">
                <a16:creationId xmlns:a16="http://schemas.microsoft.com/office/drawing/2014/main" id="{3EF9088F-4D5B-99E0-3BDE-F471E3872AA7}"/>
              </a:ext>
            </a:extLst>
          </p:cNvPr>
          <p:cNvSpPr txBox="1"/>
          <p:nvPr/>
        </p:nvSpPr>
        <p:spPr>
          <a:xfrm>
            <a:off x="539751" y="6373619"/>
            <a:ext cx="11112498" cy="189700"/>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1" u="none" strike="noStrike" kern="1200" cap="none" spc="0" normalizeH="0" baseline="0" noProof="0" dirty="0">
                <a:ln>
                  <a:noFill/>
                </a:ln>
                <a:solidFill>
                  <a:srgbClr val="333F48"/>
                </a:solidFill>
                <a:effectLst/>
                <a:uLnTx/>
                <a:uFillTx/>
                <a:latin typeface="Gill Sans MT"/>
                <a:ea typeface="+mn-ea"/>
                <a:cs typeface="+mn-cs"/>
              </a:rPr>
              <a:t>Images by </a:t>
            </a:r>
            <a:r>
              <a:rPr kumimoji="0" lang="en-US" sz="1000" b="0" i="1" u="none" strike="noStrike" kern="1200" cap="none" spc="0" normalizeH="0" baseline="0" noProof="0" dirty="0" err="1">
                <a:ln>
                  <a:noFill/>
                </a:ln>
                <a:solidFill>
                  <a:srgbClr val="333F48"/>
                </a:solidFill>
                <a:effectLst/>
                <a:uLnTx/>
                <a:uFillTx/>
                <a:latin typeface="Gill Sans MT"/>
                <a:ea typeface="+mn-ea"/>
                <a:cs typeface="+mn-cs"/>
              </a:rPr>
              <a:t>Biorender</a:t>
            </a:r>
            <a:endParaRPr kumimoji="0" lang="en-US" sz="1000" b="0" i="1" u="none" strike="noStrike" kern="1200" cap="none" spc="0" normalizeH="0" baseline="0" noProof="0" dirty="0">
              <a:ln>
                <a:noFill/>
              </a:ln>
              <a:solidFill>
                <a:srgbClr val="333F48"/>
              </a:solidFill>
              <a:effectLst/>
              <a:uLnTx/>
              <a:uFillTx/>
              <a:latin typeface="Gill Sans MT"/>
              <a:ea typeface="+mn-ea"/>
              <a:cs typeface="+mn-cs"/>
            </a:endParaRPr>
          </a:p>
        </p:txBody>
      </p:sp>
    </p:spTree>
    <p:extLst>
      <p:ext uri="{BB962C8B-B14F-4D97-AF65-F5344CB8AC3E}">
        <p14:creationId xmlns:p14="http://schemas.microsoft.com/office/powerpoint/2010/main" val="1401242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A0EC4A6-E037-E932-FFA4-05C199E5BCAA}"/>
              </a:ext>
            </a:extLst>
          </p:cNvPr>
          <p:cNvSpPr/>
          <p:nvPr/>
        </p:nvSpPr>
        <p:spPr>
          <a:xfrm>
            <a:off x="7662140" y="2687259"/>
            <a:ext cx="1145628" cy="254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FE3892-5577-C842-893F-B22F162A146D}"/>
              </a:ext>
            </a:extLst>
          </p:cNvPr>
          <p:cNvSpPr>
            <a:spLocks noGrp="1"/>
          </p:cNvSpPr>
          <p:nvPr>
            <p:ph type="title"/>
          </p:nvPr>
        </p:nvSpPr>
        <p:spPr>
          <a:xfrm>
            <a:off x="546099" y="327026"/>
            <a:ext cx="11167845" cy="676830"/>
          </a:xfrm>
        </p:spPr>
        <p:txBody>
          <a:bodyPr/>
          <a:lstStyle/>
          <a:p>
            <a:r>
              <a:rPr lang="en-US" dirty="0" err="1"/>
              <a:t>Bxb1</a:t>
            </a:r>
            <a:r>
              <a:rPr lang="en-US" dirty="0"/>
              <a:t> Target Sites within the Human Genome</a:t>
            </a:r>
            <a:endParaRPr lang="en-US" sz="1800" b="0" dirty="0">
              <a:solidFill>
                <a:schemeClr val="bg1">
                  <a:lumMod val="50000"/>
                </a:schemeClr>
              </a:solidFill>
            </a:endParaRPr>
          </a:p>
        </p:txBody>
      </p:sp>
      <p:sp>
        <p:nvSpPr>
          <p:cNvPr id="51" name="Rectangle 50">
            <a:extLst>
              <a:ext uri="{FF2B5EF4-FFF2-40B4-BE49-F238E27FC236}">
                <a16:creationId xmlns:a16="http://schemas.microsoft.com/office/drawing/2014/main" id="{E9529651-A457-70A3-0D17-F3842F671556}"/>
              </a:ext>
            </a:extLst>
          </p:cNvPr>
          <p:cNvSpPr/>
          <p:nvPr/>
        </p:nvSpPr>
        <p:spPr>
          <a:xfrm>
            <a:off x="10736133" y="2687259"/>
            <a:ext cx="1145628" cy="676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291CD609-4F50-D8B8-AE31-A0D028BEAEB8}"/>
              </a:ext>
            </a:extLst>
          </p:cNvPr>
          <p:cNvSpPr>
            <a:spLocks noGrp="1"/>
          </p:cNvSpPr>
          <p:nvPr>
            <p:ph idx="1"/>
          </p:nvPr>
        </p:nvSpPr>
        <p:spPr>
          <a:xfrm>
            <a:off x="402772" y="1103788"/>
            <a:ext cx="11090383" cy="5262563"/>
          </a:xfrm>
        </p:spPr>
        <p:txBody>
          <a:bodyPr lIns="0" tIns="0" rIns="0" bIns="0" anchor="t"/>
          <a:lstStyle/>
          <a:p>
            <a:r>
              <a:rPr lang="en-US" sz="2000" dirty="0"/>
              <a:t>Computational search based on data from </a:t>
            </a:r>
            <a:r>
              <a:rPr lang="en-US" sz="2000" dirty="0" err="1"/>
              <a:t>Bessen</a:t>
            </a:r>
            <a:r>
              <a:rPr lang="en-US" sz="2000" dirty="0"/>
              <a:t> </a:t>
            </a:r>
            <a:r>
              <a:rPr lang="en-US" sz="2000" i="1" dirty="0"/>
              <a:t>et al</a:t>
            </a:r>
            <a:r>
              <a:rPr lang="en-US" sz="2000" dirty="0"/>
              <a:t>. identified 8 </a:t>
            </a:r>
            <a:r>
              <a:rPr lang="en-US" sz="2000" dirty="0" err="1"/>
              <a:t>attB</a:t>
            </a:r>
            <a:r>
              <a:rPr lang="en-US" sz="2000" dirty="0"/>
              <a:t>-like sites with at least 0.</a:t>
            </a:r>
            <a:r>
              <a:rPr lang="en-US" sz="2000" dirty="0">
                <a:latin typeface="+mj-lt"/>
              </a:rPr>
              <a:t>1</a:t>
            </a:r>
            <a:r>
              <a:rPr lang="en-US" sz="2000" dirty="0"/>
              <a:t>% TI, but no active </a:t>
            </a:r>
            <a:r>
              <a:rPr lang="en-US" sz="2000" dirty="0" err="1"/>
              <a:t>attP</a:t>
            </a:r>
            <a:r>
              <a:rPr lang="en-US" sz="2000" dirty="0"/>
              <a:t>-like sites identified</a:t>
            </a:r>
          </a:p>
          <a:p>
            <a:r>
              <a:rPr lang="en-US" sz="2000" dirty="0"/>
              <a:t>Genome-wide integration assay in </a:t>
            </a:r>
            <a:r>
              <a:rPr lang="en-US" sz="2000" dirty="0" err="1"/>
              <a:t>K562</a:t>
            </a:r>
            <a:r>
              <a:rPr lang="en-US" sz="2000" dirty="0"/>
              <a:t> cells using a mixture of donor constructs with all possible central dinucleotide sequences identified 89 </a:t>
            </a:r>
            <a:r>
              <a:rPr lang="en-US" sz="2000" dirty="0" err="1"/>
              <a:t>attB</a:t>
            </a:r>
            <a:r>
              <a:rPr lang="en-US" sz="2000" dirty="0"/>
              <a:t>-like sites, but no </a:t>
            </a:r>
            <a:r>
              <a:rPr lang="en-US" sz="2000" dirty="0" err="1"/>
              <a:t>attP</a:t>
            </a:r>
            <a:r>
              <a:rPr lang="en-US" sz="2000" dirty="0"/>
              <a:t>-like sites</a:t>
            </a:r>
          </a:p>
          <a:p>
            <a:r>
              <a:rPr lang="en-US" sz="2000" dirty="0">
                <a:latin typeface="+mj-lt"/>
              </a:rPr>
              <a:t>1</a:t>
            </a:r>
            <a:r>
              <a:rPr lang="en-US" sz="2000" dirty="0"/>
              <a:t>5 experimentally identified </a:t>
            </a:r>
            <a:r>
              <a:rPr lang="en-US" sz="2000" dirty="0" err="1"/>
              <a:t>attB</a:t>
            </a:r>
            <a:r>
              <a:rPr lang="en-US" sz="2000" dirty="0"/>
              <a:t>-like sites validated with at least 0.</a:t>
            </a:r>
            <a:r>
              <a:rPr lang="en-US" sz="2000" dirty="0">
                <a:latin typeface="+mj-lt"/>
              </a:rPr>
              <a:t>1</a:t>
            </a:r>
            <a:r>
              <a:rPr lang="en-US" sz="2000" dirty="0"/>
              <a:t>% TI and 12 of 15 are in genes</a:t>
            </a:r>
          </a:p>
          <a:p>
            <a:r>
              <a:rPr lang="en-US" sz="2000" dirty="0"/>
              <a:t>Sequence logo of 89 experimentally identified sites is consistent with natural </a:t>
            </a:r>
            <a:r>
              <a:rPr lang="en-US" sz="2000" dirty="0" err="1"/>
              <a:t>attB</a:t>
            </a:r>
            <a:r>
              <a:rPr lang="en-US" sz="2000" dirty="0"/>
              <a:t> site</a:t>
            </a:r>
          </a:p>
        </p:txBody>
      </p:sp>
      <p:sp>
        <p:nvSpPr>
          <p:cNvPr id="11" name="TextBox 10">
            <a:extLst>
              <a:ext uri="{FF2B5EF4-FFF2-40B4-BE49-F238E27FC236}">
                <a16:creationId xmlns:a16="http://schemas.microsoft.com/office/drawing/2014/main" id="{7E9DBBF1-8A39-3306-5C36-C6C7DE2E84E0}"/>
              </a:ext>
            </a:extLst>
          </p:cNvPr>
          <p:cNvSpPr txBox="1"/>
          <p:nvPr/>
        </p:nvSpPr>
        <p:spPr>
          <a:xfrm>
            <a:off x="787303" y="5587057"/>
            <a:ext cx="10653632" cy="991105"/>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3200" b="0" i="0" strike="noStrike" kern="1600" cap="none" spc="400" normalizeH="0" noProof="0" dirty="0" err="1">
                <a:ln>
                  <a:noFill/>
                </a:ln>
                <a:solidFill>
                  <a:schemeClr val="tx2"/>
                </a:solidFill>
                <a:effectLst/>
                <a:uLnTx/>
                <a:uFillTx/>
                <a:latin typeface="Consolas" panose="020B0609020204030204" pitchFamily="49" charset="0"/>
                <a:ea typeface="Calibri" panose="020F0502020204030204" pitchFamily="34" charset="0"/>
                <a:cs typeface="Times New Roman" panose="02020603050405020304" pitchFamily="18" charset="0"/>
              </a:rPr>
              <a:t>GG</a:t>
            </a:r>
            <a:r>
              <a:rPr kumimoji="0" lang="en-US" sz="3200" b="0" i="0" strike="noStrike" kern="1600" cap="none" spc="400" normalizeH="0" noProof="0" dirty="0" err="1">
                <a:ln>
                  <a:noFill/>
                </a:ln>
                <a:solidFill>
                  <a:schemeClr val="bg1">
                    <a:lumMod val="75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C</a:t>
            </a:r>
            <a:r>
              <a:rPr kumimoji="0" lang="en-US" sz="3200" b="0" i="0" strike="noStrike" kern="1600" cap="none" spc="400" normalizeH="0" noProof="0" dirty="0" err="1">
                <a:ln>
                  <a:noFill/>
                </a:ln>
                <a:solidFill>
                  <a:schemeClr val="tx2"/>
                </a:solidFill>
                <a:effectLst/>
                <a:uLnTx/>
                <a:uFillTx/>
                <a:latin typeface="Consolas" panose="020B0609020204030204" pitchFamily="49" charset="0"/>
                <a:ea typeface="Calibri" panose="020F0502020204030204" pitchFamily="34" charset="0"/>
                <a:cs typeface="Times New Roman" panose="02020603050405020304" pitchFamily="18" charset="0"/>
              </a:rPr>
              <a:t>TTGT</a:t>
            </a:r>
            <a:r>
              <a:rPr kumimoji="0" lang="en-US" sz="3200" b="0" i="0" strike="noStrike" kern="1600" cap="none" spc="400" normalizeH="0" noProof="0" dirty="0" err="1">
                <a:ln>
                  <a:noFill/>
                </a:ln>
                <a:solidFill>
                  <a:schemeClr val="bg1">
                    <a:lumMod val="75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CG</a:t>
            </a:r>
            <a:r>
              <a:rPr kumimoji="0" lang="en-US" sz="3200" b="0" i="0" strike="noStrike" kern="1600" cap="none" spc="400" normalizeH="0" noProof="0" dirty="0" err="1">
                <a:ln>
                  <a:noFill/>
                </a:ln>
                <a:solidFill>
                  <a:schemeClr val="tx2"/>
                </a:solidFill>
                <a:effectLst/>
                <a:uLnTx/>
                <a:uFillTx/>
                <a:latin typeface="Consolas" panose="020B0609020204030204" pitchFamily="49" charset="0"/>
                <a:ea typeface="Calibri" panose="020F0502020204030204" pitchFamily="34" charset="0"/>
                <a:cs typeface="Times New Roman" panose="02020603050405020304" pitchFamily="18" charset="0"/>
              </a:rPr>
              <a:t>AC</a:t>
            </a:r>
            <a:r>
              <a:rPr kumimoji="0" lang="en-US" sz="3200" b="0" i="0" strike="noStrike" kern="1600" cap="none" spc="400" normalizeH="0" noProof="0" dirty="0" err="1">
                <a:ln>
                  <a:noFill/>
                </a:ln>
                <a:solidFill>
                  <a:schemeClr val="bg1">
                    <a:lumMod val="75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G</a:t>
            </a:r>
            <a:r>
              <a:rPr kumimoji="0" lang="en-US" sz="3200" b="0" i="0" strike="noStrike" kern="1600" cap="none" spc="400" normalizeH="0" noProof="0" dirty="0" err="1">
                <a:ln>
                  <a:noFill/>
                </a:ln>
                <a:solidFill>
                  <a:schemeClr val="tx2"/>
                </a:solidFill>
                <a:effectLst/>
                <a:uLnTx/>
                <a:uFillTx/>
                <a:latin typeface="Consolas" panose="020B0609020204030204" pitchFamily="49" charset="0"/>
                <a:ea typeface="Calibri" panose="020F0502020204030204" pitchFamily="34" charset="0"/>
                <a:cs typeface="Times New Roman" panose="02020603050405020304" pitchFamily="18" charset="0"/>
              </a:rPr>
              <a:t>AC</a:t>
            </a:r>
            <a:r>
              <a:rPr kumimoji="0" lang="en-US" sz="3200" b="0" i="0" u="none" strike="noStrike" kern="1600" cap="none" spc="400" normalizeH="0" noProof="0" dirty="0" err="1">
                <a:ln>
                  <a:noFill/>
                </a:ln>
                <a:solidFill>
                  <a:schemeClr val="bg1">
                    <a:lumMod val="75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G</a:t>
            </a:r>
            <a:r>
              <a:rPr kumimoji="0" lang="en-US" sz="3200" b="0" i="0" u="none" strike="noStrike" kern="1600" cap="none" spc="400" normalizeH="0" noProof="0" dirty="0" err="1">
                <a:ln>
                  <a:noFill/>
                </a:ln>
                <a:solidFill>
                  <a:schemeClr val="tx2"/>
                </a:solidFill>
                <a:effectLst/>
                <a:uLnTx/>
                <a:uFillTx/>
                <a:latin typeface="Consolas" panose="020B0609020204030204" pitchFamily="49" charset="0"/>
                <a:ea typeface="Calibri" panose="020F0502020204030204" pitchFamily="34" charset="0"/>
                <a:cs typeface="Times New Roman" panose="02020603050405020304" pitchFamily="18" charset="0"/>
              </a:rPr>
              <a:t>G</a:t>
            </a:r>
            <a:r>
              <a:rPr kumimoji="0" lang="en-US" sz="3200" b="0" i="0" u="none" strike="noStrike" kern="1600" cap="none" spc="400" normalizeH="0" noProof="0" dirty="0" err="1">
                <a:ln>
                  <a:noFill/>
                </a:ln>
                <a:solidFill>
                  <a:schemeClr val="bg1">
                    <a:lumMod val="75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CG</a:t>
            </a:r>
            <a:r>
              <a:rPr kumimoji="0" lang="en-US" sz="3200" b="0" i="0" u="sng" strike="noStrike" kern="1600" cap="none" spc="400" normalizeH="0" noProof="0" dirty="0" err="1">
                <a:ln>
                  <a:noFill/>
                </a:ln>
                <a:solidFill>
                  <a:schemeClr val="bg2"/>
                </a:solidFill>
                <a:effectLst/>
                <a:uLnTx/>
                <a:uFillTx/>
                <a:latin typeface="Consolas" panose="020B0609020204030204" pitchFamily="49" charset="0"/>
                <a:ea typeface="Calibri" panose="020F0502020204030204" pitchFamily="34" charset="0"/>
                <a:cs typeface="Times New Roman" panose="02020603050405020304" pitchFamily="18" charset="0"/>
              </a:rPr>
              <a:t>NN</a:t>
            </a:r>
            <a:r>
              <a:rPr kumimoji="0" lang="en-US" sz="3200" b="0" i="0" strike="noStrike" kern="1600" cap="none" spc="400" normalizeH="0" noProof="0" dirty="0" err="1">
                <a:ln>
                  <a:noFill/>
                </a:ln>
                <a:solidFill>
                  <a:schemeClr val="bg1">
                    <a:lumMod val="75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CT</a:t>
            </a:r>
            <a:r>
              <a:rPr kumimoji="0" lang="en-US" sz="3200" i="0" strike="noStrike" kern="1600" cap="none" spc="400" normalizeH="0" noProof="0" dirty="0" err="1">
                <a:ln>
                  <a:noFill/>
                </a:ln>
                <a:solidFill>
                  <a:schemeClr val="tx1">
                    <a:lumMod val="50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C</a:t>
            </a:r>
            <a:r>
              <a:rPr kumimoji="0" lang="en-US" sz="3200" b="0" i="0" strike="noStrike" kern="1600" cap="none" spc="400" normalizeH="0" noProof="0" dirty="0" err="1">
                <a:ln>
                  <a:noFill/>
                </a:ln>
                <a:solidFill>
                  <a:schemeClr val="bg1">
                    <a:lumMod val="75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C</a:t>
            </a:r>
            <a:r>
              <a:rPr kumimoji="0" lang="en-US" sz="3200" b="0" i="0" strike="noStrike" kern="1600" cap="none" spc="400" normalizeH="0" noProof="0" dirty="0" err="1">
                <a:ln>
                  <a:noFill/>
                </a:ln>
                <a:solidFill>
                  <a:schemeClr val="tx1">
                    <a:lumMod val="50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GT</a:t>
            </a:r>
            <a:r>
              <a:rPr kumimoji="0" lang="en-US" sz="3200" b="0" i="0" strike="noStrike" kern="1600" cap="none" spc="400" normalizeH="0" noProof="0" dirty="0" err="1">
                <a:ln>
                  <a:noFill/>
                </a:ln>
                <a:solidFill>
                  <a:schemeClr val="bg1">
                    <a:lumMod val="75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C</a:t>
            </a:r>
            <a:r>
              <a:rPr kumimoji="0" lang="en-US" sz="3200" b="0" i="0" strike="noStrike" kern="1600" cap="none" spc="400" normalizeH="0" noProof="0" dirty="0" err="1">
                <a:ln>
                  <a:noFill/>
                </a:ln>
                <a:solidFill>
                  <a:schemeClr val="tx1">
                    <a:lumMod val="50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GT</a:t>
            </a:r>
            <a:r>
              <a:rPr kumimoji="0" lang="en-US" sz="3200" b="0" i="0" u="none" strike="noStrike" kern="1600" cap="none" spc="400" normalizeH="0" noProof="0" dirty="0" err="1">
                <a:ln>
                  <a:noFill/>
                </a:ln>
                <a:solidFill>
                  <a:schemeClr val="bg1">
                    <a:lumMod val="75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C</a:t>
            </a:r>
            <a:r>
              <a:rPr kumimoji="0" lang="en-US" sz="3200" b="0" i="0" u="none" strike="noStrike" kern="1600" cap="none" spc="400" normalizeH="0" noProof="0" dirty="0" err="1">
                <a:ln>
                  <a:noFill/>
                </a:ln>
                <a:solidFill>
                  <a:schemeClr val="tx1">
                    <a:lumMod val="50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AGGATC</a:t>
            </a:r>
            <a:r>
              <a:rPr kumimoji="0" lang="en-US" sz="3200" b="0" i="0" u="none" strike="noStrike" kern="1600" cap="none" spc="400" normalizeH="0" noProof="0" dirty="0" err="1">
                <a:ln>
                  <a:noFill/>
                </a:ln>
                <a:solidFill>
                  <a:schemeClr val="bg1">
                    <a:lumMod val="75000"/>
                  </a:schemeClr>
                </a:solidFill>
                <a:effectLst/>
                <a:uLnTx/>
                <a:uFillTx/>
                <a:latin typeface="Consolas" panose="020B0609020204030204" pitchFamily="49" charset="0"/>
                <a:ea typeface="Calibri" panose="020F0502020204030204" pitchFamily="34" charset="0"/>
                <a:cs typeface="Times New Roman" panose="02020603050405020304" pitchFamily="18" charset="0"/>
              </a:rPr>
              <a:t>AT</a:t>
            </a:r>
            <a:endParaRPr kumimoji="0" lang="en-US" sz="3200" b="0" i="0" u="none" strike="noStrike" kern="1600" cap="none" spc="400" normalizeH="0" noProof="0" dirty="0">
              <a:ln>
                <a:noFill/>
              </a:ln>
              <a:solidFill>
                <a:schemeClr val="bg1">
                  <a:lumMod val="75000"/>
                </a:schemeClr>
              </a:solidFill>
              <a:effectLst/>
              <a:uLnTx/>
              <a:uFillTx/>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ED67533E-5B22-DFE6-A539-B4749C2F7E16}"/>
              </a:ext>
            </a:extLst>
          </p:cNvPr>
          <p:cNvCxnSpPr>
            <a:cxnSpLocks/>
          </p:cNvCxnSpPr>
          <p:nvPr/>
        </p:nvCxnSpPr>
        <p:spPr>
          <a:xfrm>
            <a:off x="877907" y="3744594"/>
            <a:ext cx="49797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C017BFB-FDE0-9CCA-26E9-3013A22825BE}"/>
              </a:ext>
            </a:extLst>
          </p:cNvPr>
          <p:cNvCxnSpPr>
            <a:cxnSpLocks/>
          </p:cNvCxnSpPr>
          <p:nvPr/>
        </p:nvCxnSpPr>
        <p:spPr>
          <a:xfrm>
            <a:off x="6420386" y="3744594"/>
            <a:ext cx="497971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
            <a:extLst>
              <a:ext uri="{FF2B5EF4-FFF2-40B4-BE49-F238E27FC236}">
                <a16:creationId xmlns:a16="http://schemas.microsoft.com/office/drawing/2014/main" id="{02803462-F1CF-F1B9-4729-FCB06AEA7312}"/>
              </a:ext>
            </a:extLst>
          </p:cNvPr>
          <p:cNvSpPr txBox="1"/>
          <p:nvPr/>
        </p:nvSpPr>
        <p:spPr>
          <a:xfrm>
            <a:off x="2611744" y="3358875"/>
            <a:ext cx="1512042" cy="771437"/>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tx2"/>
                </a:solidFill>
              </a:rPr>
              <a:t>Left Half-site</a:t>
            </a:r>
          </a:p>
        </p:txBody>
      </p:sp>
      <p:sp>
        <p:nvSpPr>
          <p:cNvPr id="17" name="TextBox 1">
            <a:extLst>
              <a:ext uri="{FF2B5EF4-FFF2-40B4-BE49-F238E27FC236}">
                <a16:creationId xmlns:a16="http://schemas.microsoft.com/office/drawing/2014/main" id="{08721CBE-CFE7-8F7D-EBCE-43C246E392DD}"/>
              </a:ext>
            </a:extLst>
          </p:cNvPr>
          <p:cNvSpPr txBox="1"/>
          <p:nvPr/>
        </p:nvSpPr>
        <p:spPr>
          <a:xfrm>
            <a:off x="8259909" y="3344678"/>
            <a:ext cx="1512042" cy="771437"/>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tx2"/>
                </a:solidFill>
              </a:rPr>
              <a:t>Right Half-site</a:t>
            </a:r>
          </a:p>
        </p:txBody>
      </p:sp>
      <p:sp>
        <p:nvSpPr>
          <p:cNvPr id="18" name="Rectangle 17">
            <a:extLst>
              <a:ext uri="{FF2B5EF4-FFF2-40B4-BE49-F238E27FC236}">
                <a16:creationId xmlns:a16="http://schemas.microsoft.com/office/drawing/2014/main" id="{BB52BA30-5645-C7A7-8DA0-212C7DB5312D}"/>
              </a:ext>
            </a:extLst>
          </p:cNvPr>
          <p:cNvSpPr/>
          <p:nvPr/>
        </p:nvSpPr>
        <p:spPr>
          <a:xfrm>
            <a:off x="877907" y="5561744"/>
            <a:ext cx="2141518" cy="33292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5383CE-88F5-146B-31F3-DD0ADC5A2071}"/>
              </a:ext>
            </a:extLst>
          </p:cNvPr>
          <p:cNvSpPr/>
          <p:nvPr/>
        </p:nvSpPr>
        <p:spPr>
          <a:xfrm>
            <a:off x="3334468" y="5563155"/>
            <a:ext cx="1899560" cy="33292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177E73B-8C7C-3766-7980-20C5B4B41B4A}"/>
              </a:ext>
            </a:extLst>
          </p:cNvPr>
          <p:cNvSpPr/>
          <p:nvPr/>
        </p:nvSpPr>
        <p:spPr>
          <a:xfrm>
            <a:off x="6908208" y="5565030"/>
            <a:ext cx="1899560" cy="33292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EC27D8-3CA3-8771-C654-898F965B170C}"/>
              </a:ext>
            </a:extLst>
          </p:cNvPr>
          <p:cNvSpPr txBox="1"/>
          <p:nvPr/>
        </p:nvSpPr>
        <p:spPr>
          <a:xfrm>
            <a:off x="1636722" y="5882054"/>
            <a:ext cx="623887" cy="369332"/>
          </a:xfrm>
          <a:prstGeom prst="rect">
            <a:avLst/>
          </a:prstGeom>
          <a:noFill/>
        </p:spPr>
        <p:txBody>
          <a:bodyPr wrap="square">
            <a:spAutoFit/>
          </a:bodyPr>
          <a:lstStyle/>
          <a:p>
            <a:pPr algn="l">
              <a:spcAft>
                <a:spcPts val="1200"/>
              </a:spcAft>
            </a:pPr>
            <a:r>
              <a:rPr lang="en-US" dirty="0">
                <a:solidFill>
                  <a:schemeClr val="tx2"/>
                </a:solidFill>
              </a:rPr>
              <a:t>ZD</a:t>
            </a:r>
          </a:p>
        </p:txBody>
      </p:sp>
      <p:sp>
        <p:nvSpPr>
          <p:cNvPr id="23" name="TextBox 22">
            <a:extLst>
              <a:ext uri="{FF2B5EF4-FFF2-40B4-BE49-F238E27FC236}">
                <a16:creationId xmlns:a16="http://schemas.microsoft.com/office/drawing/2014/main" id="{C8CE7109-4FD2-911D-E07C-365A8A213FFF}"/>
              </a:ext>
            </a:extLst>
          </p:cNvPr>
          <p:cNvSpPr txBox="1"/>
          <p:nvPr/>
        </p:nvSpPr>
        <p:spPr>
          <a:xfrm>
            <a:off x="9931391" y="5890573"/>
            <a:ext cx="623887" cy="369332"/>
          </a:xfrm>
          <a:prstGeom prst="rect">
            <a:avLst/>
          </a:prstGeom>
          <a:noFill/>
        </p:spPr>
        <p:txBody>
          <a:bodyPr wrap="square">
            <a:spAutoFit/>
          </a:bodyPr>
          <a:lstStyle/>
          <a:p>
            <a:pPr algn="l">
              <a:spcAft>
                <a:spcPts val="1200"/>
              </a:spcAft>
            </a:pPr>
            <a:r>
              <a:rPr lang="en-US" dirty="0">
                <a:solidFill>
                  <a:schemeClr val="tx2"/>
                </a:solidFill>
              </a:rPr>
              <a:t>ZD</a:t>
            </a:r>
          </a:p>
        </p:txBody>
      </p:sp>
      <p:sp>
        <p:nvSpPr>
          <p:cNvPr id="24" name="TextBox 23">
            <a:extLst>
              <a:ext uri="{FF2B5EF4-FFF2-40B4-BE49-F238E27FC236}">
                <a16:creationId xmlns:a16="http://schemas.microsoft.com/office/drawing/2014/main" id="{FC33EB06-8F92-D46D-1F8E-32911466BFFC}"/>
              </a:ext>
            </a:extLst>
          </p:cNvPr>
          <p:cNvSpPr txBox="1"/>
          <p:nvPr/>
        </p:nvSpPr>
        <p:spPr>
          <a:xfrm>
            <a:off x="4018461" y="5874967"/>
            <a:ext cx="623887" cy="369332"/>
          </a:xfrm>
          <a:prstGeom prst="rect">
            <a:avLst/>
          </a:prstGeom>
          <a:noFill/>
        </p:spPr>
        <p:txBody>
          <a:bodyPr wrap="square">
            <a:spAutoFit/>
          </a:bodyPr>
          <a:lstStyle/>
          <a:p>
            <a:pPr algn="l">
              <a:spcAft>
                <a:spcPts val="1200"/>
              </a:spcAft>
            </a:pPr>
            <a:r>
              <a:rPr lang="en-US" dirty="0">
                <a:solidFill>
                  <a:schemeClr val="tx2"/>
                </a:solidFill>
              </a:rPr>
              <a:t>RD</a:t>
            </a:r>
          </a:p>
        </p:txBody>
      </p:sp>
      <p:sp>
        <p:nvSpPr>
          <p:cNvPr id="25" name="TextBox 24">
            <a:extLst>
              <a:ext uri="{FF2B5EF4-FFF2-40B4-BE49-F238E27FC236}">
                <a16:creationId xmlns:a16="http://schemas.microsoft.com/office/drawing/2014/main" id="{044B3925-999E-E6B2-68D6-E7A8D8C41E1A}"/>
              </a:ext>
            </a:extLst>
          </p:cNvPr>
          <p:cNvSpPr txBox="1"/>
          <p:nvPr/>
        </p:nvSpPr>
        <p:spPr>
          <a:xfrm>
            <a:off x="7611067" y="5890573"/>
            <a:ext cx="623887" cy="369332"/>
          </a:xfrm>
          <a:prstGeom prst="rect">
            <a:avLst/>
          </a:prstGeom>
          <a:noFill/>
        </p:spPr>
        <p:txBody>
          <a:bodyPr wrap="square">
            <a:spAutoFit/>
          </a:bodyPr>
          <a:lstStyle/>
          <a:p>
            <a:pPr algn="l">
              <a:spcAft>
                <a:spcPts val="1200"/>
              </a:spcAft>
            </a:pPr>
            <a:r>
              <a:rPr lang="en-US" dirty="0">
                <a:solidFill>
                  <a:schemeClr val="tx2"/>
                </a:solidFill>
              </a:rPr>
              <a:t>RD</a:t>
            </a:r>
          </a:p>
        </p:txBody>
      </p:sp>
      <p:pic>
        <p:nvPicPr>
          <p:cNvPr id="29" name="Picture 28" descr="A close-up of a logo&#10;&#10;Description automatically generated">
            <a:extLst>
              <a:ext uri="{FF2B5EF4-FFF2-40B4-BE49-F238E27FC236}">
                <a16:creationId xmlns:a16="http://schemas.microsoft.com/office/drawing/2014/main" id="{FF6A010D-2739-A158-D6F4-A2C7C2EC110B}"/>
              </a:ext>
            </a:extLst>
          </p:cNvPr>
          <p:cNvPicPr>
            <a:picLocks noChangeAspect="1"/>
          </p:cNvPicPr>
          <p:nvPr/>
        </p:nvPicPr>
        <p:blipFill rotWithShape="1">
          <a:blip r:embed="rId3">
            <a:extLst>
              <a:ext uri="{28A0092B-C50C-407E-A947-70E740481C1C}">
                <a14:useLocalDpi xmlns:a14="http://schemas.microsoft.com/office/drawing/2010/main" val="0"/>
              </a:ext>
            </a:extLst>
          </a:blip>
          <a:srcRect l="10407" r="7993" b="4279"/>
          <a:stretch/>
        </p:blipFill>
        <p:spPr>
          <a:xfrm>
            <a:off x="565149" y="3759425"/>
            <a:ext cx="10947056" cy="1802320"/>
          </a:xfrm>
          <a:prstGeom prst="rect">
            <a:avLst/>
          </a:prstGeom>
        </p:spPr>
      </p:pic>
      <p:pic>
        <p:nvPicPr>
          <p:cNvPr id="30" name="Picture 29" descr="A close-up of a logo&#10;&#10;Description automatically generated">
            <a:extLst>
              <a:ext uri="{FF2B5EF4-FFF2-40B4-BE49-F238E27FC236}">
                <a16:creationId xmlns:a16="http://schemas.microsoft.com/office/drawing/2014/main" id="{64388DB6-0509-FEB3-E08F-5C601270B370}"/>
              </a:ext>
            </a:extLst>
          </p:cNvPr>
          <p:cNvPicPr>
            <a:picLocks noChangeAspect="1"/>
          </p:cNvPicPr>
          <p:nvPr/>
        </p:nvPicPr>
        <p:blipFill rotWithShape="1">
          <a:blip r:embed="rId3">
            <a:extLst>
              <a:ext uri="{28A0092B-C50C-407E-A947-70E740481C1C}">
                <a14:useLocalDpi xmlns:a14="http://schemas.microsoft.com/office/drawing/2010/main" val="0"/>
              </a:ext>
            </a:extLst>
          </a:blip>
          <a:srcRect l="53722" t="90098" r="7993" b="4279"/>
          <a:stretch/>
        </p:blipFill>
        <p:spPr>
          <a:xfrm>
            <a:off x="6114134" y="5458755"/>
            <a:ext cx="5136214" cy="105884"/>
          </a:xfrm>
          <a:prstGeom prst="rect">
            <a:avLst/>
          </a:prstGeom>
        </p:spPr>
      </p:pic>
      <p:pic>
        <p:nvPicPr>
          <p:cNvPr id="31" name="Picture 30" descr="A close-up of a logo&#10;&#10;Description automatically generated">
            <a:extLst>
              <a:ext uri="{FF2B5EF4-FFF2-40B4-BE49-F238E27FC236}">
                <a16:creationId xmlns:a16="http://schemas.microsoft.com/office/drawing/2014/main" id="{26CE1D4B-D4DC-EC38-79D2-917E8E592349}"/>
              </a:ext>
            </a:extLst>
          </p:cNvPr>
          <p:cNvPicPr>
            <a:picLocks noChangeAspect="1"/>
          </p:cNvPicPr>
          <p:nvPr/>
        </p:nvPicPr>
        <p:blipFill rotWithShape="1">
          <a:blip r:embed="rId4">
            <a:extLst>
              <a:ext uri="{28A0092B-C50C-407E-A947-70E740481C1C}">
                <a14:useLocalDpi xmlns:a14="http://schemas.microsoft.com/office/drawing/2010/main" val="0"/>
              </a:ext>
            </a:extLst>
          </a:blip>
          <a:srcRect l="13249" t="88797" r="85984" b="4481"/>
          <a:stretch/>
        </p:blipFill>
        <p:spPr>
          <a:xfrm>
            <a:off x="11071832" y="5432268"/>
            <a:ext cx="102921" cy="126582"/>
          </a:xfrm>
          <a:prstGeom prst="rect">
            <a:avLst/>
          </a:prstGeom>
        </p:spPr>
      </p:pic>
      <p:sp>
        <p:nvSpPr>
          <p:cNvPr id="33" name="TextBox 32">
            <a:extLst>
              <a:ext uri="{FF2B5EF4-FFF2-40B4-BE49-F238E27FC236}">
                <a16:creationId xmlns:a16="http://schemas.microsoft.com/office/drawing/2014/main" id="{1FB11AEA-6D87-7BF0-236F-BA66C6ADA76B}"/>
              </a:ext>
            </a:extLst>
          </p:cNvPr>
          <p:cNvSpPr txBox="1"/>
          <p:nvPr/>
        </p:nvSpPr>
        <p:spPr>
          <a:xfrm>
            <a:off x="2985412" y="6281617"/>
            <a:ext cx="6616363" cy="369332"/>
          </a:xfrm>
          <a:prstGeom prst="rect">
            <a:avLst/>
          </a:prstGeom>
          <a:noFill/>
        </p:spPr>
        <p:txBody>
          <a:bodyPr wrap="square">
            <a:spAutoFit/>
          </a:bodyPr>
          <a:lstStyle/>
          <a:p>
            <a:r>
              <a:rPr lang="en-US" dirty="0">
                <a:solidFill>
                  <a:schemeClr val="tx2"/>
                </a:solidFill>
              </a:rPr>
              <a:t>Patrick Li, Nick Scarlott, Jessica Davis, Frieder Fauser, Nicola Schmidt</a:t>
            </a:r>
            <a:endParaRPr lang="en-US" dirty="0"/>
          </a:p>
        </p:txBody>
      </p:sp>
      <p:sp>
        <p:nvSpPr>
          <p:cNvPr id="21" name="Rectangle 20">
            <a:extLst>
              <a:ext uri="{FF2B5EF4-FFF2-40B4-BE49-F238E27FC236}">
                <a16:creationId xmlns:a16="http://schemas.microsoft.com/office/drawing/2014/main" id="{7E34777F-8260-33D5-D522-1D632BF08E94}"/>
              </a:ext>
            </a:extLst>
          </p:cNvPr>
          <p:cNvSpPr/>
          <p:nvPr/>
        </p:nvSpPr>
        <p:spPr>
          <a:xfrm>
            <a:off x="9113568" y="5561744"/>
            <a:ext cx="2141518" cy="33292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54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F4282E-5793-80B6-E233-9620EDEE35FE}"/>
              </a:ext>
            </a:extLst>
          </p:cNvPr>
          <p:cNvPicPr>
            <a:picLocks noChangeAspect="1"/>
          </p:cNvPicPr>
          <p:nvPr/>
        </p:nvPicPr>
        <p:blipFill>
          <a:blip r:embed="rId3"/>
          <a:stretch>
            <a:fillRect/>
          </a:stretch>
        </p:blipFill>
        <p:spPr>
          <a:xfrm>
            <a:off x="3269744" y="850142"/>
            <a:ext cx="5398408" cy="3036652"/>
          </a:xfrm>
          <a:prstGeom prst="rect">
            <a:avLst/>
          </a:prstGeom>
        </p:spPr>
      </p:pic>
      <p:sp>
        <p:nvSpPr>
          <p:cNvPr id="18" name="Title 1">
            <a:extLst>
              <a:ext uri="{FF2B5EF4-FFF2-40B4-BE49-F238E27FC236}">
                <a16:creationId xmlns:a16="http://schemas.microsoft.com/office/drawing/2014/main" id="{AFFE49B0-5200-20E6-B658-6BECDAD02013}"/>
              </a:ext>
            </a:extLst>
          </p:cNvPr>
          <p:cNvSpPr txBox="1">
            <a:spLocks noGrp="1"/>
          </p:cNvSpPr>
          <p:nvPr>
            <p:ph type="title"/>
          </p:nvPr>
        </p:nvSpPr>
        <p:spPr>
          <a:xfrm>
            <a:off x="546100" y="327025"/>
            <a:ext cx="11036300" cy="735157"/>
          </a:xfrm>
          <a:prstGeom prst="rect">
            <a:avLst/>
          </a:prstGeom>
        </p:spPr>
        <p:txBody>
          <a:bodyPr lIns="0" tIns="0" rIns="0" bIns="0"/>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dirty="0"/>
              <a:t>Structural Model and Mapped Interactions Suggest </a:t>
            </a:r>
            <a:r>
              <a:rPr lang="en-US" dirty="0" err="1"/>
              <a:t>Bxb1</a:t>
            </a:r>
            <a:r>
              <a:rPr lang="en-US" dirty="0"/>
              <a:t> Engineering Strategy</a:t>
            </a:r>
          </a:p>
        </p:txBody>
      </p:sp>
      <p:pic>
        <p:nvPicPr>
          <p:cNvPr id="22" name="Picture 21">
            <a:extLst>
              <a:ext uri="{FF2B5EF4-FFF2-40B4-BE49-F238E27FC236}">
                <a16:creationId xmlns:a16="http://schemas.microsoft.com/office/drawing/2014/main" id="{4BDF9DC9-7223-1C74-39F1-CE9F425372BD}"/>
              </a:ext>
            </a:extLst>
          </p:cNvPr>
          <p:cNvPicPr>
            <a:picLocks noChangeAspect="1"/>
          </p:cNvPicPr>
          <p:nvPr/>
        </p:nvPicPr>
        <p:blipFill rotWithShape="1">
          <a:blip r:embed="rId4"/>
          <a:srcRect b="12720"/>
          <a:stretch/>
        </p:blipFill>
        <p:spPr>
          <a:xfrm>
            <a:off x="806585" y="2072055"/>
            <a:ext cx="2509788" cy="2188389"/>
          </a:xfrm>
          <a:prstGeom prst="rect">
            <a:avLst/>
          </a:prstGeom>
          <a:ln w="28575">
            <a:solidFill>
              <a:schemeClr val="accent3">
                <a:lumMod val="75000"/>
              </a:schemeClr>
            </a:solidFill>
          </a:ln>
        </p:spPr>
      </p:pic>
      <p:pic>
        <p:nvPicPr>
          <p:cNvPr id="23" name="Picture 22">
            <a:extLst>
              <a:ext uri="{FF2B5EF4-FFF2-40B4-BE49-F238E27FC236}">
                <a16:creationId xmlns:a16="http://schemas.microsoft.com/office/drawing/2014/main" id="{A06AB1C5-B09A-B4C4-9E47-4CBA7B1ABC8A}"/>
              </a:ext>
            </a:extLst>
          </p:cNvPr>
          <p:cNvPicPr>
            <a:picLocks noChangeAspect="1"/>
          </p:cNvPicPr>
          <p:nvPr/>
        </p:nvPicPr>
        <p:blipFill rotWithShape="1">
          <a:blip r:embed="rId5"/>
          <a:srcRect r="5666"/>
          <a:stretch/>
        </p:blipFill>
        <p:spPr>
          <a:xfrm>
            <a:off x="4917205" y="4202062"/>
            <a:ext cx="2571343" cy="2139308"/>
          </a:xfrm>
          <a:prstGeom prst="rect">
            <a:avLst/>
          </a:prstGeom>
          <a:ln w="28575">
            <a:solidFill>
              <a:schemeClr val="accent3">
                <a:lumMod val="75000"/>
              </a:schemeClr>
            </a:solidFill>
          </a:ln>
        </p:spPr>
      </p:pic>
      <p:pic>
        <p:nvPicPr>
          <p:cNvPr id="24" name="Picture 23">
            <a:extLst>
              <a:ext uri="{FF2B5EF4-FFF2-40B4-BE49-F238E27FC236}">
                <a16:creationId xmlns:a16="http://schemas.microsoft.com/office/drawing/2014/main" id="{41F471D9-68B3-120B-6DAF-4339A8674535}"/>
              </a:ext>
            </a:extLst>
          </p:cNvPr>
          <p:cNvPicPr>
            <a:picLocks noChangeAspect="1"/>
          </p:cNvPicPr>
          <p:nvPr/>
        </p:nvPicPr>
        <p:blipFill rotWithShape="1">
          <a:blip r:embed="rId6"/>
          <a:srcRect l="12226" r="9172"/>
          <a:stretch/>
        </p:blipFill>
        <p:spPr>
          <a:xfrm>
            <a:off x="8808846" y="2115730"/>
            <a:ext cx="2692237" cy="2120964"/>
          </a:xfrm>
          <a:prstGeom prst="rect">
            <a:avLst/>
          </a:prstGeom>
          <a:ln w="28575">
            <a:solidFill>
              <a:schemeClr val="accent3">
                <a:lumMod val="75000"/>
              </a:schemeClr>
            </a:solidFill>
          </a:ln>
        </p:spPr>
      </p:pic>
      <p:sp>
        <p:nvSpPr>
          <p:cNvPr id="25" name="TextBox 24">
            <a:extLst>
              <a:ext uri="{FF2B5EF4-FFF2-40B4-BE49-F238E27FC236}">
                <a16:creationId xmlns:a16="http://schemas.microsoft.com/office/drawing/2014/main" id="{AFADA6B2-A20C-58F2-11F3-A8E26A344DD4}"/>
              </a:ext>
            </a:extLst>
          </p:cNvPr>
          <p:cNvSpPr txBox="1"/>
          <p:nvPr/>
        </p:nvSpPr>
        <p:spPr>
          <a:xfrm>
            <a:off x="1291659" y="1624607"/>
            <a:ext cx="1539639" cy="379216"/>
          </a:xfrm>
          <a:prstGeom prst="rect">
            <a:avLst/>
          </a:prstGeom>
          <a:noFill/>
        </p:spPr>
        <p:txBody>
          <a:bodyPr wrap="square" lIns="0" tIns="0" rIns="0" bIns="0" rtlCol="0">
            <a:noAutofit/>
          </a:bodyPr>
          <a:lstStyle/>
          <a:p>
            <a:pPr algn="ctr">
              <a:spcAft>
                <a:spcPts val="1200"/>
              </a:spcAft>
            </a:pPr>
            <a:r>
              <a:rPr lang="en-US" sz="2400" dirty="0">
                <a:solidFill>
                  <a:srgbClr val="FF0000"/>
                </a:solidFill>
              </a:rPr>
              <a:t>Hairpin</a:t>
            </a:r>
          </a:p>
        </p:txBody>
      </p:sp>
      <p:sp>
        <p:nvSpPr>
          <p:cNvPr id="26" name="TextBox 25">
            <a:extLst>
              <a:ext uri="{FF2B5EF4-FFF2-40B4-BE49-F238E27FC236}">
                <a16:creationId xmlns:a16="http://schemas.microsoft.com/office/drawing/2014/main" id="{6BE08085-5FAA-DCD0-16DC-DA54BD0D4FD3}"/>
              </a:ext>
            </a:extLst>
          </p:cNvPr>
          <p:cNvSpPr txBox="1"/>
          <p:nvPr/>
        </p:nvSpPr>
        <p:spPr>
          <a:xfrm>
            <a:off x="5433056" y="3737046"/>
            <a:ext cx="1539639" cy="379216"/>
          </a:xfrm>
          <a:prstGeom prst="rect">
            <a:avLst/>
          </a:prstGeom>
          <a:noFill/>
        </p:spPr>
        <p:txBody>
          <a:bodyPr wrap="square" lIns="0" tIns="0" rIns="0" bIns="0" rtlCol="0">
            <a:noAutofit/>
          </a:bodyPr>
          <a:lstStyle/>
          <a:p>
            <a:pPr algn="ctr">
              <a:spcAft>
                <a:spcPts val="1200"/>
              </a:spcAft>
            </a:pPr>
            <a:r>
              <a:rPr lang="en-US" sz="2400">
                <a:solidFill>
                  <a:srgbClr val="FF0000"/>
                </a:solidFill>
              </a:rPr>
              <a:t>Helix</a:t>
            </a:r>
          </a:p>
        </p:txBody>
      </p:sp>
      <p:sp>
        <p:nvSpPr>
          <p:cNvPr id="27" name="TextBox 26">
            <a:extLst>
              <a:ext uri="{FF2B5EF4-FFF2-40B4-BE49-F238E27FC236}">
                <a16:creationId xmlns:a16="http://schemas.microsoft.com/office/drawing/2014/main" id="{9F9D5727-7F94-AAB4-7623-3C4B59ED55BF}"/>
              </a:ext>
            </a:extLst>
          </p:cNvPr>
          <p:cNvSpPr txBox="1"/>
          <p:nvPr/>
        </p:nvSpPr>
        <p:spPr>
          <a:xfrm>
            <a:off x="9385144" y="1607039"/>
            <a:ext cx="1539639" cy="379216"/>
          </a:xfrm>
          <a:prstGeom prst="rect">
            <a:avLst/>
          </a:prstGeom>
          <a:noFill/>
        </p:spPr>
        <p:txBody>
          <a:bodyPr wrap="square" lIns="0" tIns="0" rIns="0" bIns="0" rtlCol="0">
            <a:noAutofit/>
          </a:bodyPr>
          <a:lstStyle/>
          <a:p>
            <a:pPr algn="ctr">
              <a:spcAft>
                <a:spcPts val="1200"/>
              </a:spcAft>
            </a:pPr>
            <a:r>
              <a:rPr lang="en-US" sz="2400">
                <a:solidFill>
                  <a:srgbClr val="FF0000"/>
                </a:solidFill>
              </a:rPr>
              <a:t>Loop</a:t>
            </a:r>
          </a:p>
        </p:txBody>
      </p:sp>
      <p:sp>
        <p:nvSpPr>
          <p:cNvPr id="33" name="TextBox 32">
            <a:extLst>
              <a:ext uri="{FF2B5EF4-FFF2-40B4-BE49-F238E27FC236}">
                <a16:creationId xmlns:a16="http://schemas.microsoft.com/office/drawing/2014/main" id="{01BCB85F-E7B8-EA29-4C3A-7F51A008CBF6}"/>
              </a:ext>
            </a:extLst>
          </p:cNvPr>
          <p:cNvSpPr txBox="1"/>
          <p:nvPr/>
        </p:nvSpPr>
        <p:spPr>
          <a:xfrm>
            <a:off x="806585" y="4346244"/>
            <a:ext cx="2509788" cy="379216"/>
          </a:xfrm>
          <a:prstGeom prst="rect">
            <a:avLst/>
          </a:prstGeom>
          <a:noFill/>
        </p:spPr>
        <p:txBody>
          <a:bodyPr wrap="square" lIns="0" tIns="0" rIns="0" bIns="0" rtlCol="0">
            <a:noAutofit/>
          </a:bodyPr>
          <a:lstStyle/>
          <a:p>
            <a:pPr algn="ctr">
              <a:spcAft>
                <a:spcPts val="1200"/>
              </a:spcAft>
            </a:pPr>
            <a:r>
              <a:rPr lang="en-US" sz="2400">
                <a:solidFill>
                  <a:srgbClr val="FF0000"/>
                </a:solidFill>
              </a:rPr>
              <a:t>F</a:t>
            </a:r>
            <a:r>
              <a:rPr lang="en-US" sz="2400">
                <a:solidFill>
                  <a:schemeClr val="tx2">
                    <a:lumMod val="50000"/>
                  </a:schemeClr>
                </a:solidFill>
              </a:rPr>
              <a:t>A</a:t>
            </a:r>
            <a:r>
              <a:rPr lang="en-US" sz="2400">
                <a:solidFill>
                  <a:srgbClr val="FF0000"/>
                </a:solidFill>
              </a:rPr>
              <a:t>G</a:t>
            </a:r>
            <a:r>
              <a:rPr lang="en-US" sz="2400">
                <a:solidFill>
                  <a:schemeClr val="tx2">
                    <a:lumMod val="50000"/>
                  </a:schemeClr>
                </a:solidFill>
              </a:rPr>
              <a:t>G</a:t>
            </a:r>
            <a:r>
              <a:rPr lang="en-US" sz="2400">
                <a:solidFill>
                  <a:srgbClr val="FF0000"/>
                </a:solidFill>
              </a:rPr>
              <a:t>G</a:t>
            </a:r>
            <a:r>
              <a:rPr lang="en-US" sz="2400">
                <a:solidFill>
                  <a:schemeClr val="tx2"/>
                </a:solidFill>
              </a:rPr>
              <a:t>RK</a:t>
            </a:r>
            <a:r>
              <a:rPr lang="en-US" sz="2400">
                <a:solidFill>
                  <a:srgbClr val="FF0000"/>
                </a:solidFill>
              </a:rPr>
              <a:t>HPR</a:t>
            </a:r>
            <a:r>
              <a:rPr lang="en-US" sz="2400">
                <a:solidFill>
                  <a:schemeClr val="tx2"/>
                </a:solidFill>
              </a:rPr>
              <a:t>Y</a:t>
            </a:r>
            <a:r>
              <a:rPr lang="en-US" sz="2400">
                <a:solidFill>
                  <a:srgbClr val="FF0000"/>
                </a:solidFill>
              </a:rPr>
              <a:t>R</a:t>
            </a:r>
          </a:p>
        </p:txBody>
      </p:sp>
      <p:sp>
        <p:nvSpPr>
          <p:cNvPr id="34" name="TextBox 33">
            <a:extLst>
              <a:ext uri="{FF2B5EF4-FFF2-40B4-BE49-F238E27FC236}">
                <a16:creationId xmlns:a16="http://schemas.microsoft.com/office/drawing/2014/main" id="{23328108-EFAE-7A1C-616D-A66D7D5F4ED6}"/>
              </a:ext>
            </a:extLst>
          </p:cNvPr>
          <p:cNvSpPr txBox="1"/>
          <p:nvPr/>
        </p:nvSpPr>
        <p:spPr>
          <a:xfrm>
            <a:off x="4947981" y="6427170"/>
            <a:ext cx="2509788" cy="379216"/>
          </a:xfrm>
          <a:prstGeom prst="rect">
            <a:avLst/>
          </a:prstGeom>
          <a:noFill/>
        </p:spPr>
        <p:txBody>
          <a:bodyPr wrap="square" lIns="0" tIns="0" rIns="0" bIns="0" rtlCol="0">
            <a:noAutofit/>
          </a:bodyPr>
          <a:lstStyle/>
          <a:p>
            <a:pPr algn="ctr">
              <a:spcAft>
                <a:spcPts val="1200"/>
              </a:spcAft>
            </a:pPr>
            <a:r>
              <a:rPr lang="en-US" sz="2400">
                <a:solidFill>
                  <a:srgbClr val="FF0000"/>
                </a:solidFill>
              </a:rPr>
              <a:t>SATA</a:t>
            </a:r>
            <a:r>
              <a:rPr lang="en-US" sz="2400">
                <a:solidFill>
                  <a:schemeClr val="tx2">
                    <a:lumMod val="50000"/>
                  </a:schemeClr>
                </a:solidFill>
              </a:rPr>
              <a:t>L</a:t>
            </a:r>
            <a:r>
              <a:rPr lang="en-US" sz="2400">
                <a:solidFill>
                  <a:srgbClr val="FF0000"/>
                </a:solidFill>
              </a:rPr>
              <a:t>KR</a:t>
            </a:r>
          </a:p>
        </p:txBody>
      </p:sp>
      <p:sp>
        <p:nvSpPr>
          <p:cNvPr id="35" name="TextBox 34">
            <a:extLst>
              <a:ext uri="{FF2B5EF4-FFF2-40B4-BE49-F238E27FC236}">
                <a16:creationId xmlns:a16="http://schemas.microsoft.com/office/drawing/2014/main" id="{1A7585F5-272F-CD57-85EE-40BBCE4A166D}"/>
              </a:ext>
            </a:extLst>
          </p:cNvPr>
          <p:cNvSpPr txBox="1"/>
          <p:nvPr/>
        </p:nvSpPr>
        <p:spPr>
          <a:xfrm>
            <a:off x="8900069" y="4366169"/>
            <a:ext cx="2509788" cy="379216"/>
          </a:xfrm>
          <a:prstGeom prst="rect">
            <a:avLst/>
          </a:prstGeom>
          <a:noFill/>
        </p:spPr>
        <p:txBody>
          <a:bodyPr wrap="square" lIns="0" tIns="0" rIns="0" bIns="0" rtlCol="0">
            <a:noAutofit/>
          </a:bodyPr>
          <a:lstStyle/>
          <a:p>
            <a:pPr algn="ctr">
              <a:spcAft>
                <a:spcPts val="1200"/>
              </a:spcAft>
            </a:pPr>
            <a:r>
              <a:rPr lang="en-US" sz="2400">
                <a:solidFill>
                  <a:srgbClr val="FF0000"/>
                </a:solidFill>
              </a:rPr>
              <a:t>YRGSLP</a:t>
            </a:r>
          </a:p>
        </p:txBody>
      </p:sp>
      <p:cxnSp>
        <p:nvCxnSpPr>
          <p:cNvPr id="2" name="Straight Connector 1">
            <a:extLst>
              <a:ext uri="{FF2B5EF4-FFF2-40B4-BE49-F238E27FC236}">
                <a16:creationId xmlns:a16="http://schemas.microsoft.com/office/drawing/2014/main" id="{2C8DB07F-89A1-DFF8-4975-EFBD1B5763F2}"/>
              </a:ext>
            </a:extLst>
          </p:cNvPr>
          <p:cNvCxnSpPr>
            <a:cxnSpLocks/>
          </p:cNvCxnSpPr>
          <p:nvPr/>
        </p:nvCxnSpPr>
        <p:spPr>
          <a:xfrm flipH="1">
            <a:off x="3315434" y="2060180"/>
            <a:ext cx="309572"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B490072-18EF-33DD-1573-2CCE214F4683}"/>
              </a:ext>
            </a:extLst>
          </p:cNvPr>
          <p:cNvCxnSpPr>
            <a:cxnSpLocks/>
          </p:cNvCxnSpPr>
          <p:nvPr/>
        </p:nvCxnSpPr>
        <p:spPr>
          <a:xfrm flipH="1">
            <a:off x="3315434" y="2575802"/>
            <a:ext cx="897099" cy="169651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874C764-2966-BA95-4B9C-7A58AE333207}"/>
              </a:ext>
            </a:extLst>
          </p:cNvPr>
          <p:cNvSpPr/>
          <p:nvPr/>
        </p:nvSpPr>
        <p:spPr>
          <a:xfrm>
            <a:off x="3625006" y="1765219"/>
            <a:ext cx="810583" cy="810583"/>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6A0E946-C37F-C1AF-55E8-465EC399A748}"/>
              </a:ext>
            </a:extLst>
          </p:cNvPr>
          <p:cNvCxnSpPr>
            <a:cxnSpLocks/>
            <a:endCxn id="12" idx="5"/>
          </p:cNvCxnSpPr>
          <p:nvPr/>
        </p:nvCxnSpPr>
        <p:spPr>
          <a:xfrm flipH="1" flipV="1">
            <a:off x="6489461" y="2773689"/>
            <a:ext cx="1027745" cy="1428373"/>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5E1FDD-6F86-71D0-6BA8-CDF08DE23172}"/>
              </a:ext>
            </a:extLst>
          </p:cNvPr>
          <p:cNvCxnSpPr>
            <a:cxnSpLocks/>
            <a:stCxn id="12" idx="3"/>
          </p:cNvCxnSpPr>
          <p:nvPr/>
        </p:nvCxnSpPr>
        <p:spPr>
          <a:xfrm flipH="1">
            <a:off x="4917205" y="2773689"/>
            <a:ext cx="999087" cy="1428373"/>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75CE589-2BA3-A5B5-7784-12AFC24C1E75}"/>
              </a:ext>
            </a:extLst>
          </p:cNvPr>
          <p:cNvSpPr/>
          <p:nvPr/>
        </p:nvSpPr>
        <p:spPr>
          <a:xfrm>
            <a:off x="5797585" y="2081813"/>
            <a:ext cx="810583" cy="810583"/>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68E089-97F0-17CF-1886-BE52E603A950}"/>
              </a:ext>
            </a:extLst>
          </p:cNvPr>
          <p:cNvSpPr/>
          <p:nvPr/>
        </p:nvSpPr>
        <p:spPr>
          <a:xfrm>
            <a:off x="6882327" y="1986255"/>
            <a:ext cx="810583" cy="810583"/>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C65F381-37A3-27E7-C2D8-82A6E02490EF}"/>
              </a:ext>
            </a:extLst>
          </p:cNvPr>
          <p:cNvCxnSpPr>
            <a:cxnSpLocks/>
            <a:endCxn id="19" idx="7"/>
          </p:cNvCxnSpPr>
          <p:nvPr/>
        </p:nvCxnSpPr>
        <p:spPr>
          <a:xfrm flipH="1">
            <a:off x="7574203" y="2104962"/>
            <a:ext cx="1237287"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E06202E-9988-FDE9-1F8A-2A41158ADDD8}"/>
              </a:ext>
            </a:extLst>
          </p:cNvPr>
          <p:cNvCxnSpPr>
            <a:cxnSpLocks/>
          </p:cNvCxnSpPr>
          <p:nvPr/>
        </p:nvCxnSpPr>
        <p:spPr>
          <a:xfrm flipH="1" flipV="1">
            <a:off x="7574203" y="2672998"/>
            <a:ext cx="1234643" cy="156369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512D51D-2469-5958-F357-35D47DAF2025}"/>
              </a:ext>
            </a:extLst>
          </p:cNvPr>
          <p:cNvSpPr txBox="1"/>
          <p:nvPr/>
        </p:nvSpPr>
        <p:spPr>
          <a:xfrm>
            <a:off x="546100" y="5348373"/>
            <a:ext cx="4825940" cy="735157"/>
          </a:xfrm>
          <a:prstGeom prst="rect">
            <a:avLst/>
          </a:prstGeom>
          <a:noFill/>
        </p:spPr>
        <p:txBody>
          <a:bodyPr wrap="square" lIns="0" tIns="0" rIns="0" bIns="0" rtlCol="0">
            <a:noAutofit/>
          </a:bodyPr>
          <a:lstStyle/>
          <a:p>
            <a:pPr>
              <a:spcAft>
                <a:spcPts val="1200"/>
              </a:spcAft>
            </a:pPr>
            <a:r>
              <a:rPr lang="en-US" b="1" dirty="0">
                <a:solidFill>
                  <a:srgbClr val="FF0000"/>
                </a:solidFill>
              </a:rPr>
              <a:t>Red: </a:t>
            </a:r>
            <a:r>
              <a:rPr lang="en-US" dirty="0">
                <a:solidFill>
                  <a:schemeClr val="tx2"/>
                </a:solidFill>
              </a:rPr>
              <a:t>amino acid residues to randomize</a:t>
            </a:r>
          </a:p>
          <a:p>
            <a:pPr>
              <a:spcAft>
                <a:spcPts val="1200"/>
              </a:spcAft>
            </a:pPr>
            <a:r>
              <a:rPr lang="en-US" b="1" dirty="0">
                <a:solidFill>
                  <a:schemeClr val="tx2"/>
                </a:solidFill>
              </a:rPr>
              <a:t>Black: </a:t>
            </a:r>
            <a:r>
              <a:rPr lang="en-US" dirty="0">
                <a:solidFill>
                  <a:schemeClr val="tx2"/>
                </a:solidFill>
              </a:rPr>
              <a:t>amino acids not randomized</a:t>
            </a:r>
          </a:p>
        </p:txBody>
      </p:sp>
      <p:sp>
        <p:nvSpPr>
          <p:cNvPr id="6" name="TextBox 5">
            <a:extLst>
              <a:ext uri="{FF2B5EF4-FFF2-40B4-BE49-F238E27FC236}">
                <a16:creationId xmlns:a16="http://schemas.microsoft.com/office/drawing/2014/main" id="{0599C4DB-6652-4CF0-99ED-8D397B21930F}"/>
              </a:ext>
            </a:extLst>
          </p:cNvPr>
          <p:cNvSpPr txBox="1"/>
          <p:nvPr/>
        </p:nvSpPr>
        <p:spPr>
          <a:xfrm>
            <a:off x="7517206" y="4828577"/>
            <a:ext cx="2377347" cy="923330"/>
          </a:xfrm>
          <a:prstGeom prst="rect">
            <a:avLst/>
          </a:prstGeom>
          <a:noFill/>
        </p:spPr>
        <p:txBody>
          <a:bodyPr wrap="square">
            <a:spAutoFit/>
          </a:bodyPr>
          <a:lstStyle/>
          <a:p>
            <a:pPr algn="ctr"/>
            <a:r>
              <a:rPr lang="en-US" dirty="0">
                <a:solidFill>
                  <a:srgbClr val="000000"/>
                </a:solidFill>
                <a:latin typeface="Calibri" panose="020F0502020204030204" pitchFamily="34" charset="0"/>
                <a:cs typeface="Calibri" panose="020F0502020204030204" pitchFamily="34" charset="0"/>
              </a:rPr>
              <a:t>DNA docking similar to </a:t>
            </a:r>
          </a:p>
          <a:p>
            <a:pPr algn="ctr"/>
            <a:r>
              <a:rPr lang="en-US" dirty="0">
                <a:solidFill>
                  <a:srgbClr val="000000"/>
                </a:solidFill>
                <a:latin typeface="Calibri" panose="020F0502020204030204" pitchFamily="34" charset="0"/>
                <a:cs typeface="Calibri" panose="020F0502020204030204" pitchFamily="34" charset="0"/>
              </a:rPr>
              <a:t>zinc finger recognition helix</a:t>
            </a:r>
            <a:endParaRPr lang="en-US" dirty="0"/>
          </a:p>
        </p:txBody>
      </p:sp>
      <p:pic>
        <p:nvPicPr>
          <p:cNvPr id="7" name="Picture 2">
            <a:extLst>
              <a:ext uri="{FF2B5EF4-FFF2-40B4-BE49-F238E27FC236}">
                <a16:creationId xmlns:a16="http://schemas.microsoft.com/office/drawing/2014/main" id="{3284EBCA-7E11-F139-C51E-642B9FEA7DE8}"/>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263593" y="5226444"/>
            <a:ext cx="685800" cy="685800"/>
          </a:xfrm>
          <a:prstGeom prst="ellipse">
            <a:avLst/>
          </a:prstGeom>
          <a:ln w="12700" cap="rnd">
            <a:solidFill>
              <a:schemeClr val="accent1"/>
            </a:solidFill>
          </a:ln>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9D4789-68C5-0A47-C042-D415C8E216F9}"/>
              </a:ext>
            </a:extLst>
          </p:cNvPr>
          <p:cNvSpPr txBox="1"/>
          <p:nvPr/>
        </p:nvSpPr>
        <p:spPr>
          <a:xfrm>
            <a:off x="9629625" y="5959867"/>
            <a:ext cx="2016275" cy="317395"/>
          </a:xfrm>
          <a:prstGeom prst="rect">
            <a:avLst/>
          </a:prstGeom>
          <a:noFill/>
        </p:spPr>
        <p:txBody>
          <a:bodyPr wrap="none" lIns="0" tIns="0" rIns="0" bIns="0" rtlCol="0">
            <a:noAutofit/>
          </a:bodyPr>
          <a:lstStyle/>
          <a:p>
            <a:pPr algn="l">
              <a:spcAft>
                <a:spcPts val="1200"/>
              </a:spcAft>
            </a:pPr>
            <a:r>
              <a:rPr lang="en-US" dirty="0">
                <a:solidFill>
                  <a:schemeClr val="tx2"/>
                </a:solidFill>
              </a:rPr>
              <a:t>Sebastian Arangundy</a:t>
            </a:r>
          </a:p>
        </p:txBody>
      </p:sp>
    </p:spTree>
    <p:extLst>
      <p:ext uri="{BB962C8B-B14F-4D97-AF65-F5344CB8AC3E}">
        <p14:creationId xmlns:p14="http://schemas.microsoft.com/office/powerpoint/2010/main" val="1410413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B031B-1F66-51C6-2EDA-28601EA1214A}"/>
              </a:ext>
            </a:extLst>
          </p:cNvPr>
          <p:cNvPicPr>
            <a:picLocks noChangeAspect="1"/>
          </p:cNvPicPr>
          <p:nvPr/>
        </p:nvPicPr>
        <p:blipFill rotWithShape="1">
          <a:blip r:embed="rId3"/>
          <a:srcRect r="48652"/>
          <a:stretch/>
        </p:blipFill>
        <p:spPr>
          <a:xfrm>
            <a:off x="4221111" y="3162538"/>
            <a:ext cx="1987120" cy="1159590"/>
          </a:xfrm>
          <a:prstGeom prst="rect">
            <a:avLst/>
          </a:prstGeom>
        </p:spPr>
      </p:pic>
      <p:sp>
        <p:nvSpPr>
          <p:cNvPr id="2" name="Title 1">
            <a:extLst>
              <a:ext uri="{FF2B5EF4-FFF2-40B4-BE49-F238E27FC236}">
                <a16:creationId xmlns:a16="http://schemas.microsoft.com/office/drawing/2014/main" id="{520C7E4F-A53F-30AC-B936-DDF46F58951E}"/>
              </a:ext>
            </a:extLst>
          </p:cNvPr>
          <p:cNvSpPr>
            <a:spLocks noGrp="1"/>
          </p:cNvSpPr>
          <p:nvPr>
            <p:ph type="title"/>
          </p:nvPr>
        </p:nvSpPr>
        <p:spPr/>
        <p:txBody>
          <a:bodyPr/>
          <a:lstStyle/>
          <a:p>
            <a:r>
              <a:rPr lang="en-US" dirty="0"/>
              <a:t>Bacterial Selections can Reprogram the </a:t>
            </a:r>
            <a:r>
              <a:rPr lang="en-US" dirty="0" err="1"/>
              <a:t>Bxb1</a:t>
            </a:r>
            <a:r>
              <a:rPr lang="en-US" dirty="0"/>
              <a:t> Helix</a:t>
            </a:r>
          </a:p>
        </p:txBody>
      </p:sp>
      <p:sp>
        <p:nvSpPr>
          <p:cNvPr id="13" name="TextBox 12">
            <a:extLst>
              <a:ext uri="{FF2B5EF4-FFF2-40B4-BE49-F238E27FC236}">
                <a16:creationId xmlns:a16="http://schemas.microsoft.com/office/drawing/2014/main" id="{1B62A1E6-E4BB-60E2-C6DA-1D9088146F72}"/>
              </a:ext>
            </a:extLst>
          </p:cNvPr>
          <p:cNvSpPr txBox="1"/>
          <p:nvPr/>
        </p:nvSpPr>
        <p:spPr>
          <a:xfrm>
            <a:off x="2768148" y="745071"/>
            <a:ext cx="1890898" cy="354012"/>
          </a:xfrm>
          <a:prstGeom prst="rect">
            <a:avLst/>
          </a:prstGeom>
          <a:noFill/>
        </p:spPr>
        <p:txBody>
          <a:bodyPr wrap="square" lIns="0" tIns="0" rIns="0" bIns="0" rtlCol="0">
            <a:noAutofit/>
          </a:bodyPr>
          <a:lstStyle/>
          <a:p>
            <a:pPr algn="ctr">
              <a:spcAft>
                <a:spcPts val="1200"/>
              </a:spcAft>
            </a:pPr>
            <a:r>
              <a:rPr lang="en-US" b="1" dirty="0">
                <a:solidFill>
                  <a:schemeClr val="tx2"/>
                </a:solidFill>
              </a:rPr>
              <a:t>~1 billion variants</a:t>
            </a:r>
          </a:p>
        </p:txBody>
      </p:sp>
      <p:sp>
        <p:nvSpPr>
          <p:cNvPr id="14" name="TextBox 13">
            <a:extLst>
              <a:ext uri="{FF2B5EF4-FFF2-40B4-BE49-F238E27FC236}">
                <a16:creationId xmlns:a16="http://schemas.microsoft.com/office/drawing/2014/main" id="{77FE60DE-FB94-BF9E-9F3E-3FC36CA817F5}"/>
              </a:ext>
            </a:extLst>
          </p:cNvPr>
          <p:cNvSpPr txBox="1"/>
          <p:nvPr/>
        </p:nvSpPr>
        <p:spPr>
          <a:xfrm>
            <a:off x="8598995" y="845653"/>
            <a:ext cx="2854042" cy="371867"/>
          </a:xfrm>
          <a:prstGeom prst="rect">
            <a:avLst/>
          </a:prstGeom>
          <a:noFill/>
        </p:spPr>
        <p:txBody>
          <a:bodyPr wrap="square" lIns="0" tIns="0" rIns="0" bIns="0" rtlCol="0">
            <a:noAutofit/>
          </a:bodyPr>
          <a:lstStyle/>
          <a:p>
            <a:pPr algn="ctr">
              <a:spcAft>
                <a:spcPts val="1200"/>
              </a:spcAft>
            </a:pPr>
            <a:r>
              <a:rPr lang="en-US" b="1">
                <a:solidFill>
                  <a:schemeClr val="tx2"/>
                </a:solidFill>
              </a:rPr>
              <a:t>~100 candidate integrases</a:t>
            </a:r>
          </a:p>
        </p:txBody>
      </p:sp>
      <p:sp>
        <p:nvSpPr>
          <p:cNvPr id="5" name="TextBox 4">
            <a:extLst>
              <a:ext uri="{FF2B5EF4-FFF2-40B4-BE49-F238E27FC236}">
                <a16:creationId xmlns:a16="http://schemas.microsoft.com/office/drawing/2014/main" id="{B557E275-5E8A-C153-AB53-AA1F4BE5EB49}"/>
              </a:ext>
            </a:extLst>
          </p:cNvPr>
          <p:cNvSpPr txBox="1"/>
          <p:nvPr/>
        </p:nvSpPr>
        <p:spPr>
          <a:xfrm>
            <a:off x="259272" y="3199160"/>
            <a:ext cx="2749819" cy="407258"/>
          </a:xfrm>
          <a:prstGeom prst="rect">
            <a:avLst/>
          </a:prstGeom>
          <a:noFill/>
        </p:spPr>
        <p:txBody>
          <a:bodyPr wrap="square">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800" b="0" i="0" strike="noStrike" kern="1200" cap="none" spc="0" normalizeH="0" baseline="0" noProof="0" dirty="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1800" b="0" i="0" strike="noStrike" kern="1200" cap="none" spc="0" normalizeH="0" baseline="0" noProof="0" dirty="0">
                <a:ln>
                  <a:noFill/>
                </a:ln>
                <a:solidFill>
                  <a:schemeClr val="tx1">
                    <a:lumMod val="60000"/>
                    <a:lumOff val="4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GCTTGT</a:t>
            </a:r>
            <a:r>
              <a:rPr kumimoji="0" lang="en-US" sz="1800" b="0" i="0" strike="noStrike" kern="1200" cap="none" spc="0" normalizeH="0" baseline="0" noProof="0" dirty="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t>
            </a:r>
            <a:r>
              <a:rPr kumimoji="0" lang="en-US" sz="1800" b="0" i="0" strike="noStrike" kern="1200" cap="none" spc="0" normalizeH="0" baseline="0" noProof="0" dirty="0">
                <a:ln>
                  <a:noFill/>
                </a:ln>
                <a:solidFill>
                  <a:schemeClr val="tx1">
                    <a:lumMod val="60000"/>
                    <a:lumOff val="4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GAC</a:t>
            </a:r>
            <a:r>
              <a:rPr kumimoji="0" lang="en-US" sz="1800" b="0" i="0" strike="noStrike" kern="1200" cap="none" spc="0" normalizeH="0" baseline="0" noProof="0" dirty="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1800" b="0" i="0" strike="noStrike" kern="1200" cap="none" spc="0" normalizeH="0" baseline="0" noProof="0" dirty="0">
                <a:ln>
                  <a:noFill/>
                </a:ln>
                <a:solidFill>
                  <a:schemeClr val="tx1">
                    <a:lumMod val="60000"/>
                    <a:lumOff val="4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AC</a:t>
            </a:r>
            <a:r>
              <a:rPr kumimoji="0" lang="en-US" sz="1800" b="0" i="0" u="none" strike="noStrike" kern="1200" cap="none" spc="0" normalizeH="0" baseline="0" noProof="0" dirty="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1800" b="0" i="0" u="none"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1800" b="0" i="0" u="none" strike="noStrike" kern="1200" cap="none" spc="0" normalizeH="0" baseline="0" noProof="0" dirty="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CG</a:t>
            </a:r>
            <a:endParaRPr kumimoji="0" lang="en-US" sz="1800" b="0" i="0" u="none" strike="noStrike" kern="1200" cap="none" spc="0" normalizeH="0" baseline="0" noProof="0" dirty="0">
              <a:ln>
                <a:noFill/>
              </a:ln>
              <a:solidFill>
                <a:schemeClr val="tx2">
                  <a:lumMod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084ECA8-5F53-5774-7429-F7CFD9FB748A}"/>
              </a:ext>
            </a:extLst>
          </p:cNvPr>
          <p:cNvSpPr txBox="1"/>
          <p:nvPr/>
        </p:nvSpPr>
        <p:spPr>
          <a:xfrm>
            <a:off x="259271" y="3606418"/>
            <a:ext cx="2723689" cy="407258"/>
          </a:xfrm>
          <a:prstGeom prst="rect">
            <a:avLst/>
          </a:prstGeom>
          <a:noFill/>
        </p:spPr>
        <p:txBody>
          <a:bodyPr wrap="square">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lang="en-US" sz="1800" b="0" i="0" u="none" strike="noStrike" dirty="0">
                <a:solidFill>
                  <a:srgbClr val="FF0000"/>
                </a:solidFill>
                <a:effectLst/>
                <a:latin typeface="Courier New" panose="02070309020205020404" pitchFamily="49" charset="0"/>
              </a:rPr>
              <a:t>ATGC</a:t>
            </a:r>
            <a:r>
              <a:rPr lang="en-US" sz="1800" b="0" i="0" u="none" strike="noStrike" dirty="0">
                <a:solidFill>
                  <a:srgbClr val="000000"/>
                </a:solidFill>
                <a:effectLst/>
                <a:latin typeface="Courier New" panose="02070309020205020404" pitchFamily="49" charset="0"/>
              </a:rPr>
              <a:t>T</a:t>
            </a:r>
            <a:r>
              <a:rPr lang="en-US" sz="1800" b="0" i="0" u="none" strike="noStrike" dirty="0">
                <a:solidFill>
                  <a:srgbClr val="FF0000"/>
                </a:solidFill>
                <a:effectLst/>
                <a:latin typeface="Courier New" panose="02070309020205020404" pitchFamily="49" charset="0"/>
              </a:rPr>
              <a:t>CCT</a:t>
            </a:r>
            <a:r>
              <a:rPr kumimoji="0" lang="en-US" sz="1800" b="0" i="0" strike="noStrike" kern="1200" cap="none" spc="0" normalizeH="0" baseline="0" noProof="0" dirty="0">
                <a:ln>
                  <a:noFill/>
                </a:ln>
                <a:solidFill>
                  <a:schemeClr val="tx1">
                    <a:lumMod val="60000"/>
                    <a:lumOff val="4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1800" b="0" i="0" strike="noStrike" kern="1200" cap="none" spc="0" normalizeH="0" baseline="0" noProof="0" dirty="0">
                <a:ln>
                  <a:noFill/>
                </a:ln>
                <a:solidFill>
                  <a:srgbClr val="FF0000"/>
                </a:solidFill>
                <a:effectLst/>
                <a:uLnTx/>
                <a:uFillTx/>
                <a:latin typeface="Courier New" panose="02070309020205020404" pitchFamily="49" charset="0"/>
                <a:ea typeface="Calibri" panose="020F0502020204030204" pitchFamily="34" charset="0"/>
                <a:cs typeface="Times New Roman" panose="02020603050405020304" pitchFamily="18" charset="0"/>
              </a:rPr>
              <a:t>T</a:t>
            </a:r>
            <a:r>
              <a:rPr kumimoji="0" lang="en-US" sz="1800" b="0" i="0" strike="noStrike" kern="1200" cap="none" spc="0" normalizeH="0" baseline="0" noProof="0" dirty="0">
                <a:ln>
                  <a:noFill/>
                </a:ln>
                <a:solidFill>
                  <a:schemeClr val="tx1">
                    <a:lumMod val="60000"/>
                    <a:lumOff val="4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t>
            </a:r>
            <a:r>
              <a:rPr kumimoji="0" lang="en-US" sz="1800" b="0" i="0" strike="noStrike" kern="1200" cap="none" spc="0" normalizeH="0" baseline="0" noProof="0" dirty="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1800" b="0" i="0" strike="noStrike" kern="1200" cap="none" spc="0" normalizeH="0" baseline="0" noProof="0" dirty="0">
                <a:ln>
                  <a:noFill/>
                </a:ln>
                <a:solidFill>
                  <a:srgbClr val="FF0000"/>
                </a:solidFill>
                <a:effectLst/>
                <a:uLnTx/>
                <a:uFillTx/>
                <a:latin typeface="Courier New" panose="02070309020205020404" pitchFamily="49" charset="0"/>
                <a:ea typeface="Calibri" panose="020F0502020204030204" pitchFamily="34" charset="0"/>
                <a:cs typeface="Times New Roman" panose="02020603050405020304" pitchFamily="18" charset="0"/>
              </a:rPr>
              <a:t>T</a:t>
            </a:r>
            <a:r>
              <a:rPr kumimoji="0" lang="en-US" sz="1800" b="0" i="0" strike="noStrike" kern="1200" cap="none" spc="0" normalizeH="0" baseline="0" noProof="0" dirty="0">
                <a:ln>
                  <a:noFill/>
                </a:ln>
                <a:solidFill>
                  <a:schemeClr val="accent1">
                    <a:lumMod val="60000"/>
                    <a:lumOff val="4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t>
            </a:r>
            <a:r>
              <a:rPr kumimoji="0" lang="en-US" sz="1800" b="0" i="0" u="none" strike="noStrike" kern="1200" cap="none" spc="0" normalizeH="0" baseline="0" noProof="0" dirty="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1800" b="0" i="0" u="none" strike="noStrike" kern="1200" cap="none" spc="0" normalizeH="0" baseline="0" noProof="0" dirty="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1800" b="0" i="0" u="none" strike="noStrike" kern="1200" cap="none" spc="0" normalizeH="0" baseline="0" noProof="0" dirty="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CG</a:t>
            </a:r>
            <a:endParaRPr kumimoji="0" lang="en-US" sz="1800" b="0" i="0" u="none" strike="noStrike" kern="1200" cap="none" spc="0" normalizeH="0" baseline="0" noProof="0" dirty="0">
              <a:ln>
                <a:noFill/>
              </a:ln>
              <a:solidFill>
                <a:schemeClr val="tx2">
                  <a:lumMod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D2F084EA-828E-A6D0-AEBC-7BE4185599F1}"/>
              </a:ext>
            </a:extLst>
          </p:cNvPr>
          <p:cNvSpPr txBox="1"/>
          <p:nvPr/>
        </p:nvSpPr>
        <p:spPr>
          <a:xfrm>
            <a:off x="544085" y="2692032"/>
            <a:ext cx="2345076" cy="367402"/>
          </a:xfrm>
          <a:prstGeom prst="rect">
            <a:avLst/>
          </a:prstGeom>
          <a:noFill/>
        </p:spPr>
        <p:txBody>
          <a:bodyPr wrap="square" lIns="0" tIns="0" rIns="0" bIns="0" rtlCol="0">
            <a:noAutofit/>
          </a:bodyPr>
          <a:lstStyle/>
          <a:p>
            <a:pPr algn="ctr">
              <a:spcAft>
                <a:spcPts val="1200"/>
              </a:spcAft>
            </a:pPr>
            <a:r>
              <a:rPr lang="en-US">
                <a:solidFill>
                  <a:schemeClr val="tx2"/>
                </a:solidFill>
              </a:rPr>
              <a:t>Bxb1 natural half-site</a:t>
            </a:r>
          </a:p>
        </p:txBody>
      </p:sp>
      <p:sp>
        <p:nvSpPr>
          <p:cNvPr id="22" name="TextBox 21">
            <a:extLst>
              <a:ext uri="{FF2B5EF4-FFF2-40B4-BE49-F238E27FC236}">
                <a16:creationId xmlns:a16="http://schemas.microsoft.com/office/drawing/2014/main" id="{288B2876-2F57-9D7F-F6AF-7D63CC0163B7}"/>
              </a:ext>
            </a:extLst>
          </p:cNvPr>
          <p:cNvSpPr txBox="1"/>
          <p:nvPr/>
        </p:nvSpPr>
        <p:spPr>
          <a:xfrm>
            <a:off x="246205" y="4130934"/>
            <a:ext cx="2749819" cy="1497504"/>
          </a:xfrm>
          <a:prstGeom prst="rect">
            <a:avLst/>
          </a:prstGeom>
          <a:noFill/>
        </p:spPr>
        <p:txBody>
          <a:bodyPr wrap="square" lIns="0" tIns="0" rIns="0" bIns="0" rtlCol="0">
            <a:noAutofit/>
          </a:bodyPr>
          <a:lstStyle/>
          <a:p>
            <a:pPr algn="ctr">
              <a:spcAft>
                <a:spcPts val="1200"/>
              </a:spcAft>
            </a:pPr>
            <a:r>
              <a:rPr lang="en-US" sz="1600" dirty="0">
                <a:solidFill>
                  <a:schemeClr val="tx2"/>
                </a:solidFill>
              </a:rPr>
              <a:t>Human DNA target half-site identified computationally</a:t>
            </a:r>
          </a:p>
        </p:txBody>
      </p:sp>
      <p:sp>
        <p:nvSpPr>
          <p:cNvPr id="23" name="Rectangle: Rounded Corners 22">
            <a:extLst>
              <a:ext uri="{FF2B5EF4-FFF2-40B4-BE49-F238E27FC236}">
                <a16:creationId xmlns:a16="http://schemas.microsoft.com/office/drawing/2014/main" id="{5C299AD6-2A68-1933-EC0F-07043DD249F2}"/>
              </a:ext>
            </a:extLst>
          </p:cNvPr>
          <p:cNvSpPr/>
          <p:nvPr/>
        </p:nvSpPr>
        <p:spPr>
          <a:xfrm>
            <a:off x="1494518" y="3215031"/>
            <a:ext cx="409576" cy="765539"/>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FE47C5F-69F8-D6F6-13F9-022BF37C788C}"/>
              </a:ext>
            </a:extLst>
          </p:cNvPr>
          <p:cNvSpPr txBox="1"/>
          <p:nvPr/>
        </p:nvSpPr>
        <p:spPr>
          <a:xfrm>
            <a:off x="2725777" y="6450701"/>
            <a:ext cx="1890898" cy="354012"/>
          </a:xfrm>
          <a:prstGeom prst="rect">
            <a:avLst/>
          </a:prstGeom>
          <a:noFill/>
        </p:spPr>
        <p:txBody>
          <a:bodyPr wrap="square" lIns="0" tIns="0" rIns="0" bIns="0" rtlCol="0">
            <a:noAutofit/>
          </a:bodyPr>
          <a:lstStyle/>
          <a:p>
            <a:pPr algn="ctr">
              <a:spcAft>
                <a:spcPts val="1200"/>
              </a:spcAft>
            </a:pPr>
            <a:r>
              <a:rPr lang="en-US" b="1" dirty="0">
                <a:solidFill>
                  <a:schemeClr val="tx2"/>
                </a:solidFill>
              </a:rPr>
              <a:t>Chaos</a:t>
            </a:r>
          </a:p>
        </p:txBody>
      </p:sp>
      <p:pic>
        <p:nvPicPr>
          <p:cNvPr id="9" name="Picture 8">
            <a:extLst>
              <a:ext uri="{FF2B5EF4-FFF2-40B4-BE49-F238E27FC236}">
                <a16:creationId xmlns:a16="http://schemas.microsoft.com/office/drawing/2014/main" id="{D2CBA5A6-F3F5-D859-6208-3C6617E63FBD}"/>
              </a:ext>
            </a:extLst>
          </p:cNvPr>
          <p:cNvPicPr>
            <a:picLocks noChangeAspect="1"/>
          </p:cNvPicPr>
          <p:nvPr/>
        </p:nvPicPr>
        <p:blipFill>
          <a:blip r:embed="rId4"/>
          <a:stretch>
            <a:fillRect/>
          </a:stretch>
        </p:blipFill>
        <p:spPr>
          <a:xfrm>
            <a:off x="6151651" y="3386348"/>
            <a:ext cx="1817736" cy="1159590"/>
          </a:xfrm>
          <a:prstGeom prst="rect">
            <a:avLst/>
          </a:prstGeom>
        </p:spPr>
      </p:pic>
      <p:pic>
        <p:nvPicPr>
          <p:cNvPr id="29" name="Picture 28">
            <a:extLst>
              <a:ext uri="{FF2B5EF4-FFF2-40B4-BE49-F238E27FC236}">
                <a16:creationId xmlns:a16="http://schemas.microsoft.com/office/drawing/2014/main" id="{01656B3D-2D51-BDCA-DBCC-81D5E9C0AC70}"/>
              </a:ext>
            </a:extLst>
          </p:cNvPr>
          <p:cNvPicPr>
            <a:picLocks noChangeAspect="1"/>
          </p:cNvPicPr>
          <p:nvPr/>
        </p:nvPicPr>
        <p:blipFill rotWithShape="1">
          <a:blip r:embed="rId5"/>
          <a:srcRect l="-10955" t="28970" r="-19639" b="7051"/>
          <a:stretch/>
        </p:blipFill>
        <p:spPr>
          <a:xfrm>
            <a:off x="3063092" y="1048280"/>
            <a:ext cx="1280881" cy="5405689"/>
          </a:xfrm>
          <a:prstGeom prst="rect">
            <a:avLst/>
          </a:prstGeom>
        </p:spPr>
      </p:pic>
      <p:pic>
        <p:nvPicPr>
          <p:cNvPr id="4" name="Picture 3">
            <a:extLst>
              <a:ext uri="{FF2B5EF4-FFF2-40B4-BE49-F238E27FC236}">
                <a16:creationId xmlns:a16="http://schemas.microsoft.com/office/drawing/2014/main" id="{31FD5BEB-8D47-4597-E791-5408F2BC42E8}"/>
              </a:ext>
            </a:extLst>
          </p:cNvPr>
          <p:cNvPicPr>
            <a:picLocks noChangeAspect="1"/>
          </p:cNvPicPr>
          <p:nvPr/>
        </p:nvPicPr>
        <p:blipFill rotWithShape="1">
          <a:blip r:embed="rId3"/>
          <a:srcRect l="61720" t="10502" r="-684" b="38091"/>
          <a:stretch/>
        </p:blipFill>
        <p:spPr>
          <a:xfrm>
            <a:off x="7969387" y="3605464"/>
            <a:ext cx="1660063" cy="656287"/>
          </a:xfrm>
          <a:prstGeom prst="rect">
            <a:avLst/>
          </a:prstGeom>
        </p:spPr>
      </p:pic>
      <p:pic>
        <p:nvPicPr>
          <p:cNvPr id="12" name="Picture 11">
            <a:extLst>
              <a:ext uri="{FF2B5EF4-FFF2-40B4-BE49-F238E27FC236}">
                <a16:creationId xmlns:a16="http://schemas.microsoft.com/office/drawing/2014/main" id="{1BF6F286-57AA-D93D-3CDF-C0548755276F}"/>
              </a:ext>
            </a:extLst>
          </p:cNvPr>
          <p:cNvPicPr>
            <a:picLocks noChangeAspect="1"/>
          </p:cNvPicPr>
          <p:nvPr/>
        </p:nvPicPr>
        <p:blipFill rotWithShape="1">
          <a:blip r:embed="rId6"/>
          <a:srcRect r="8856" b="35600"/>
          <a:stretch/>
        </p:blipFill>
        <p:spPr>
          <a:xfrm>
            <a:off x="9668156" y="1224401"/>
            <a:ext cx="957418" cy="5171290"/>
          </a:xfrm>
          <a:prstGeom prst="rect">
            <a:avLst/>
          </a:prstGeom>
        </p:spPr>
      </p:pic>
      <p:sp>
        <p:nvSpPr>
          <p:cNvPr id="15" name="TextBox 14">
            <a:extLst>
              <a:ext uri="{FF2B5EF4-FFF2-40B4-BE49-F238E27FC236}">
                <a16:creationId xmlns:a16="http://schemas.microsoft.com/office/drawing/2014/main" id="{BE46606F-FDE9-E471-D415-72750F05BCBF}"/>
              </a:ext>
            </a:extLst>
          </p:cNvPr>
          <p:cNvSpPr txBox="1"/>
          <p:nvPr/>
        </p:nvSpPr>
        <p:spPr>
          <a:xfrm>
            <a:off x="9263803" y="6450701"/>
            <a:ext cx="1890898" cy="354012"/>
          </a:xfrm>
          <a:prstGeom prst="rect">
            <a:avLst/>
          </a:prstGeom>
          <a:noFill/>
        </p:spPr>
        <p:txBody>
          <a:bodyPr wrap="square" lIns="0" tIns="0" rIns="0" bIns="0" rtlCol="0">
            <a:noAutofit/>
          </a:bodyPr>
          <a:lstStyle/>
          <a:p>
            <a:pPr algn="ctr">
              <a:spcAft>
                <a:spcPts val="1200"/>
              </a:spcAft>
            </a:pPr>
            <a:r>
              <a:rPr lang="en-US" b="1">
                <a:solidFill>
                  <a:schemeClr val="tx2"/>
                </a:solidFill>
              </a:rPr>
              <a:t>Order</a:t>
            </a:r>
          </a:p>
        </p:txBody>
      </p:sp>
      <p:sp>
        <p:nvSpPr>
          <p:cNvPr id="11" name="TextBox 10">
            <a:extLst>
              <a:ext uri="{FF2B5EF4-FFF2-40B4-BE49-F238E27FC236}">
                <a16:creationId xmlns:a16="http://schemas.microsoft.com/office/drawing/2014/main" id="{DF837A03-CDC5-97E7-4A79-732CF9BBCC41}"/>
              </a:ext>
            </a:extLst>
          </p:cNvPr>
          <p:cNvSpPr txBox="1"/>
          <p:nvPr/>
        </p:nvSpPr>
        <p:spPr>
          <a:xfrm>
            <a:off x="6042742" y="2477200"/>
            <a:ext cx="1890898" cy="354012"/>
          </a:xfrm>
          <a:prstGeom prst="rect">
            <a:avLst/>
          </a:prstGeom>
          <a:noFill/>
        </p:spPr>
        <p:txBody>
          <a:bodyPr wrap="square" lIns="0" tIns="0" rIns="0" bIns="0" rtlCol="0">
            <a:noAutofit/>
          </a:bodyPr>
          <a:lstStyle/>
          <a:p>
            <a:pPr algn="ctr"/>
            <a:r>
              <a:rPr lang="en-US" b="1" dirty="0">
                <a:solidFill>
                  <a:schemeClr val="tx2"/>
                </a:solidFill>
              </a:rPr>
              <a:t>antibiotic selection</a:t>
            </a:r>
          </a:p>
          <a:p>
            <a:pPr algn="ctr"/>
            <a:r>
              <a:rPr lang="en-US" dirty="0">
                <a:solidFill>
                  <a:schemeClr val="tx2"/>
                </a:solidFill>
              </a:rPr>
              <a:t>(single round)</a:t>
            </a:r>
          </a:p>
        </p:txBody>
      </p:sp>
      <p:pic>
        <p:nvPicPr>
          <p:cNvPr id="8" name="Picture 7">
            <a:extLst>
              <a:ext uri="{FF2B5EF4-FFF2-40B4-BE49-F238E27FC236}">
                <a16:creationId xmlns:a16="http://schemas.microsoft.com/office/drawing/2014/main" id="{831CE552-908D-091A-DF84-9D402CAD46AC}"/>
              </a:ext>
            </a:extLst>
          </p:cNvPr>
          <p:cNvPicPr>
            <a:picLocks noChangeAspect="1"/>
          </p:cNvPicPr>
          <p:nvPr/>
        </p:nvPicPr>
        <p:blipFill>
          <a:blip r:embed="rId7"/>
          <a:stretch>
            <a:fillRect/>
          </a:stretch>
        </p:blipFill>
        <p:spPr>
          <a:xfrm>
            <a:off x="4790857" y="5338793"/>
            <a:ext cx="4477375" cy="876422"/>
          </a:xfrm>
          <a:prstGeom prst="rect">
            <a:avLst/>
          </a:prstGeom>
        </p:spPr>
      </p:pic>
      <p:pic>
        <p:nvPicPr>
          <p:cNvPr id="16" name="Picture 15">
            <a:extLst>
              <a:ext uri="{FF2B5EF4-FFF2-40B4-BE49-F238E27FC236}">
                <a16:creationId xmlns:a16="http://schemas.microsoft.com/office/drawing/2014/main" id="{05D086AF-FAC1-E9EA-54A2-12D8994B015E}"/>
              </a:ext>
            </a:extLst>
          </p:cNvPr>
          <p:cNvPicPr>
            <a:picLocks noChangeAspect="1"/>
          </p:cNvPicPr>
          <p:nvPr/>
        </p:nvPicPr>
        <p:blipFill>
          <a:blip r:embed="rId8"/>
          <a:stretch>
            <a:fillRect/>
          </a:stretch>
        </p:blipFill>
        <p:spPr>
          <a:xfrm>
            <a:off x="5308398" y="1433868"/>
            <a:ext cx="3238952" cy="790685"/>
          </a:xfrm>
          <a:prstGeom prst="rect">
            <a:avLst/>
          </a:prstGeom>
          <a:solidFill>
            <a:srgbClr val="13A89E"/>
          </a:solidFill>
        </p:spPr>
      </p:pic>
      <p:sp>
        <p:nvSpPr>
          <p:cNvPr id="17" name="Rectangle 16">
            <a:extLst>
              <a:ext uri="{FF2B5EF4-FFF2-40B4-BE49-F238E27FC236}">
                <a16:creationId xmlns:a16="http://schemas.microsoft.com/office/drawing/2014/main" id="{DC8984E5-B163-49CC-58B4-0A638FB719F4}"/>
              </a:ext>
            </a:extLst>
          </p:cNvPr>
          <p:cNvSpPr/>
          <p:nvPr/>
        </p:nvSpPr>
        <p:spPr>
          <a:xfrm>
            <a:off x="5970393" y="5522563"/>
            <a:ext cx="334154" cy="192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E7F31F7-ACB6-8F13-322B-3E867545DBCB}"/>
              </a:ext>
            </a:extLst>
          </p:cNvPr>
          <p:cNvSpPr txBox="1"/>
          <p:nvPr/>
        </p:nvSpPr>
        <p:spPr>
          <a:xfrm>
            <a:off x="5847347" y="5571433"/>
            <a:ext cx="580246" cy="351229"/>
          </a:xfrm>
          <a:prstGeom prst="rect">
            <a:avLst/>
          </a:prstGeom>
          <a:noFill/>
        </p:spPr>
        <p:txBody>
          <a:bodyPr wrap="none" lIns="0" tIns="0" rIns="0" bIns="0" rtlCol="0">
            <a:noAutofit/>
          </a:bodyPr>
          <a:lstStyle/>
          <a:p>
            <a:pPr algn="l">
              <a:spcAft>
                <a:spcPts val="1200"/>
              </a:spcAft>
            </a:pPr>
            <a:r>
              <a:rPr lang="en-US" sz="1200" b="1" dirty="0">
                <a:solidFill>
                  <a:schemeClr val="tx2"/>
                </a:solidFill>
                <a:latin typeface="Calibri" panose="020F0502020204030204" pitchFamily="34" charset="0"/>
                <a:cs typeface="Calibri" panose="020F0502020204030204" pitchFamily="34" charset="0"/>
              </a:rPr>
              <a:t>5’-</a:t>
            </a:r>
            <a:r>
              <a:rPr lang="en-US" sz="1200" b="1" dirty="0" err="1">
                <a:solidFill>
                  <a:schemeClr val="tx2"/>
                </a:solidFill>
                <a:latin typeface="Calibri" panose="020F0502020204030204" pitchFamily="34" charset="0"/>
                <a:cs typeface="Calibri" panose="020F0502020204030204" pitchFamily="34" charset="0"/>
              </a:rPr>
              <a:t>GTC</a:t>
            </a:r>
            <a:endParaRPr lang="en-US" sz="1200" b="1" dirty="0">
              <a:solidFill>
                <a:schemeClr val="tx2"/>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4AAD0BB1-D125-9C77-3A24-DBEC437F303A}"/>
              </a:ext>
            </a:extLst>
          </p:cNvPr>
          <p:cNvSpPr/>
          <p:nvPr/>
        </p:nvSpPr>
        <p:spPr>
          <a:xfrm>
            <a:off x="7855345" y="5506519"/>
            <a:ext cx="334154" cy="192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D3FD49E-03A6-EAB4-10AD-12F05C752E48}"/>
              </a:ext>
            </a:extLst>
          </p:cNvPr>
          <p:cNvSpPr/>
          <p:nvPr/>
        </p:nvSpPr>
        <p:spPr>
          <a:xfrm>
            <a:off x="7737432" y="5506519"/>
            <a:ext cx="334154" cy="192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F2339C6-BD53-2D81-DEB1-E6FC7311E314}"/>
              </a:ext>
            </a:extLst>
          </p:cNvPr>
          <p:cNvSpPr/>
          <p:nvPr/>
        </p:nvSpPr>
        <p:spPr>
          <a:xfrm>
            <a:off x="8174257" y="5962433"/>
            <a:ext cx="334154" cy="192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55964F0-5597-3275-4AFA-BCFB01C0CFCB}"/>
              </a:ext>
            </a:extLst>
          </p:cNvPr>
          <p:cNvSpPr/>
          <p:nvPr/>
        </p:nvSpPr>
        <p:spPr>
          <a:xfrm>
            <a:off x="6411595" y="5961490"/>
            <a:ext cx="334154" cy="192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6BB4CD9-9782-7673-EF60-7C01412D273B}"/>
              </a:ext>
            </a:extLst>
          </p:cNvPr>
          <p:cNvSpPr txBox="1"/>
          <p:nvPr/>
        </p:nvSpPr>
        <p:spPr>
          <a:xfrm>
            <a:off x="7606996" y="5581717"/>
            <a:ext cx="580246" cy="351229"/>
          </a:xfrm>
          <a:prstGeom prst="rect">
            <a:avLst/>
          </a:prstGeom>
          <a:noFill/>
        </p:spPr>
        <p:txBody>
          <a:bodyPr wrap="none" lIns="0" tIns="0" rIns="0" bIns="0" rtlCol="0">
            <a:noAutofit/>
          </a:bodyPr>
          <a:lstStyle/>
          <a:p>
            <a:pPr algn="l">
              <a:spcAft>
                <a:spcPts val="1200"/>
              </a:spcAft>
            </a:pPr>
            <a:r>
              <a:rPr lang="en-US" sz="1200" b="1" dirty="0">
                <a:solidFill>
                  <a:schemeClr val="tx2"/>
                </a:solidFill>
                <a:latin typeface="Calibri" panose="020F0502020204030204" pitchFamily="34" charset="0"/>
                <a:cs typeface="Calibri" panose="020F0502020204030204" pitchFamily="34" charset="0"/>
              </a:rPr>
              <a:t>5’-</a:t>
            </a:r>
            <a:r>
              <a:rPr lang="en-US" sz="1200" b="1" dirty="0" err="1">
                <a:solidFill>
                  <a:schemeClr val="tx2"/>
                </a:solidFill>
                <a:latin typeface="Calibri" panose="020F0502020204030204" pitchFamily="34" charset="0"/>
                <a:cs typeface="Calibri" panose="020F0502020204030204" pitchFamily="34" charset="0"/>
              </a:rPr>
              <a:t>GTC</a:t>
            </a:r>
            <a:endParaRPr lang="en-US" sz="1200" b="1" dirty="0">
              <a:solidFill>
                <a:schemeClr val="tx2"/>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349A97D-7586-7BF5-8807-D829B4DD22DB}"/>
              </a:ext>
            </a:extLst>
          </p:cNvPr>
          <p:cNvSpPr txBox="1"/>
          <p:nvPr/>
        </p:nvSpPr>
        <p:spPr>
          <a:xfrm>
            <a:off x="6425818" y="5925941"/>
            <a:ext cx="580246" cy="351229"/>
          </a:xfrm>
          <a:prstGeom prst="rect">
            <a:avLst/>
          </a:prstGeom>
          <a:noFill/>
        </p:spPr>
        <p:txBody>
          <a:bodyPr wrap="none" lIns="0" tIns="0" rIns="0" bIns="0" rtlCol="0">
            <a:noAutofit/>
          </a:bodyPr>
          <a:lstStyle/>
          <a:p>
            <a:pPr algn="l">
              <a:spcAft>
                <a:spcPts val="1200"/>
              </a:spcAft>
            </a:pPr>
            <a:r>
              <a:rPr lang="en-US" sz="1200" b="1" dirty="0" err="1">
                <a:solidFill>
                  <a:schemeClr val="tx2"/>
                </a:solidFill>
                <a:latin typeface="Calibri" panose="020F0502020204030204" pitchFamily="34" charset="0"/>
                <a:cs typeface="Calibri" panose="020F0502020204030204" pitchFamily="34" charset="0"/>
              </a:rPr>
              <a:t>CTG</a:t>
            </a:r>
            <a:r>
              <a:rPr lang="en-US" sz="1200" b="1" dirty="0">
                <a:solidFill>
                  <a:schemeClr val="tx2"/>
                </a:solidFill>
                <a:latin typeface="Calibri" panose="020F0502020204030204" pitchFamily="34" charset="0"/>
                <a:cs typeface="Calibri" panose="020F0502020204030204" pitchFamily="34" charset="0"/>
              </a:rPr>
              <a:t>-5’</a:t>
            </a:r>
          </a:p>
        </p:txBody>
      </p:sp>
      <p:sp>
        <p:nvSpPr>
          <p:cNvPr id="32" name="Rectangle 31">
            <a:extLst>
              <a:ext uri="{FF2B5EF4-FFF2-40B4-BE49-F238E27FC236}">
                <a16:creationId xmlns:a16="http://schemas.microsoft.com/office/drawing/2014/main" id="{0E2644AA-AB22-0F80-9191-323CD2C418F5}"/>
              </a:ext>
            </a:extLst>
          </p:cNvPr>
          <p:cNvSpPr/>
          <p:nvPr/>
        </p:nvSpPr>
        <p:spPr>
          <a:xfrm>
            <a:off x="6011012" y="1201412"/>
            <a:ext cx="2037063" cy="28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solidFill>
                  <a:schemeClr val="tx2"/>
                </a:solidFill>
                <a:latin typeface="Gill Sans MT"/>
                <a:cs typeface="Arial"/>
              </a:rPr>
              <a:t>Bxb1</a:t>
            </a:r>
            <a:r>
              <a:rPr lang="en-US" sz="1600" dirty="0">
                <a:solidFill>
                  <a:schemeClr val="tx2"/>
                </a:solidFill>
                <a:latin typeface="Gill Sans MT"/>
                <a:cs typeface="Arial"/>
              </a:rPr>
              <a:t> Variant L</a:t>
            </a:r>
            <a:r>
              <a:rPr kumimoji="0" lang="en-US" sz="1600" i="0" strike="noStrike" kern="1200" cap="none" spc="0" normalizeH="0" baseline="0" dirty="0">
                <a:ln>
                  <a:noFill/>
                </a:ln>
                <a:solidFill>
                  <a:schemeClr val="tx2"/>
                </a:solidFill>
                <a:effectLst/>
                <a:uLnTx/>
                <a:uFillTx/>
                <a:latin typeface="Gill Sans MT"/>
                <a:ea typeface="+mn-ea"/>
                <a:cs typeface="Arial"/>
              </a:rPr>
              <a:t>ibrary</a:t>
            </a:r>
          </a:p>
        </p:txBody>
      </p:sp>
      <p:sp>
        <p:nvSpPr>
          <p:cNvPr id="33" name="Rectangle 32">
            <a:extLst>
              <a:ext uri="{FF2B5EF4-FFF2-40B4-BE49-F238E27FC236}">
                <a16:creationId xmlns:a16="http://schemas.microsoft.com/office/drawing/2014/main" id="{46C180CA-C97D-239D-9416-8431F4B2727D}"/>
              </a:ext>
            </a:extLst>
          </p:cNvPr>
          <p:cNvSpPr/>
          <p:nvPr/>
        </p:nvSpPr>
        <p:spPr>
          <a:xfrm>
            <a:off x="6064250" y="5061817"/>
            <a:ext cx="2037063" cy="28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Gill Sans MT"/>
                <a:cs typeface="Arial"/>
              </a:rPr>
              <a:t>Target Construct </a:t>
            </a:r>
            <a:endParaRPr kumimoji="0" lang="en-US" sz="1600" i="0" strike="noStrike" kern="1200" cap="none" spc="0" normalizeH="0" baseline="0" dirty="0">
              <a:ln>
                <a:noFill/>
              </a:ln>
              <a:solidFill>
                <a:schemeClr val="tx2"/>
              </a:solidFill>
              <a:effectLst/>
              <a:uLnTx/>
              <a:uFillTx/>
              <a:latin typeface="Gill Sans MT"/>
              <a:ea typeface="+mn-ea"/>
              <a:cs typeface="Arial"/>
            </a:endParaRPr>
          </a:p>
        </p:txBody>
      </p:sp>
      <p:sp>
        <p:nvSpPr>
          <p:cNvPr id="34" name="Rectangle 33">
            <a:extLst>
              <a:ext uri="{FF2B5EF4-FFF2-40B4-BE49-F238E27FC236}">
                <a16:creationId xmlns:a16="http://schemas.microsoft.com/office/drawing/2014/main" id="{5C03A5BE-DA39-5E6F-B731-53803A7832E6}"/>
              </a:ext>
            </a:extLst>
          </p:cNvPr>
          <p:cNvSpPr/>
          <p:nvPr/>
        </p:nvSpPr>
        <p:spPr>
          <a:xfrm>
            <a:off x="4333108" y="6130327"/>
            <a:ext cx="2037063" cy="28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Gill Sans MT"/>
                <a:cs typeface="Arial"/>
              </a:rPr>
              <a:t>interrupted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strike="noStrike" kern="1200" cap="none" spc="0" normalizeH="0" baseline="0" dirty="0">
                <a:ln>
                  <a:noFill/>
                </a:ln>
                <a:solidFill>
                  <a:schemeClr val="tx2"/>
                </a:solidFill>
                <a:effectLst/>
                <a:uLnTx/>
                <a:uFillTx/>
                <a:latin typeface="Gill Sans MT"/>
                <a:ea typeface="+mn-ea"/>
                <a:cs typeface="Arial"/>
              </a:rPr>
              <a:t>resistance gene</a:t>
            </a:r>
          </a:p>
        </p:txBody>
      </p:sp>
      <p:sp>
        <p:nvSpPr>
          <p:cNvPr id="36" name="Rectangle 35">
            <a:extLst>
              <a:ext uri="{FF2B5EF4-FFF2-40B4-BE49-F238E27FC236}">
                <a16:creationId xmlns:a16="http://schemas.microsoft.com/office/drawing/2014/main" id="{6D5A4A72-62EB-7EB4-946B-23B65E23F10E}"/>
              </a:ext>
            </a:extLst>
          </p:cNvPr>
          <p:cNvSpPr/>
          <p:nvPr/>
        </p:nvSpPr>
        <p:spPr>
          <a:xfrm>
            <a:off x="5349577" y="6221420"/>
            <a:ext cx="2037063" cy="28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solidFill>
                  <a:schemeClr val="tx2"/>
                </a:solidFill>
                <a:latin typeface="Gill Sans MT"/>
                <a:cs typeface="Arial"/>
              </a:rPr>
              <a:t>attB</a:t>
            </a:r>
            <a:endParaRPr kumimoji="0" lang="en-US" sz="1600" i="0" strike="noStrike" kern="1200" cap="none" spc="0" normalizeH="0" baseline="0" dirty="0">
              <a:ln>
                <a:noFill/>
              </a:ln>
              <a:solidFill>
                <a:schemeClr val="tx2"/>
              </a:solidFill>
              <a:effectLst/>
              <a:uLnTx/>
              <a:uFillTx/>
              <a:latin typeface="Gill Sans MT"/>
              <a:ea typeface="+mn-ea"/>
              <a:cs typeface="Arial"/>
            </a:endParaRPr>
          </a:p>
        </p:txBody>
      </p:sp>
      <p:sp>
        <p:nvSpPr>
          <p:cNvPr id="37" name="Rectangle 36">
            <a:extLst>
              <a:ext uri="{FF2B5EF4-FFF2-40B4-BE49-F238E27FC236}">
                <a16:creationId xmlns:a16="http://schemas.microsoft.com/office/drawing/2014/main" id="{509CF1E7-5895-976F-9A0C-9D958C6EAE55}"/>
              </a:ext>
            </a:extLst>
          </p:cNvPr>
          <p:cNvSpPr/>
          <p:nvPr/>
        </p:nvSpPr>
        <p:spPr>
          <a:xfrm>
            <a:off x="7155725" y="6235981"/>
            <a:ext cx="2037063" cy="28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solidFill>
                  <a:schemeClr val="tx2"/>
                </a:solidFill>
                <a:latin typeface="Gill Sans MT"/>
                <a:cs typeface="Arial"/>
              </a:rPr>
              <a:t>attP</a:t>
            </a:r>
            <a:endParaRPr kumimoji="0" lang="en-US" sz="1600" i="0" strike="noStrike" kern="1200" cap="none" spc="0" normalizeH="0" baseline="0" dirty="0">
              <a:ln>
                <a:noFill/>
              </a:ln>
              <a:solidFill>
                <a:schemeClr val="tx2"/>
              </a:solidFill>
              <a:effectLst/>
              <a:uLnTx/>
              <a:uFillTx/>
              <a:latin typeface="Gill Sans MT"/>
              <a:ea typeface="+mn-ea"/>
              <a:cs typeface="Arial"/>
            </a:endParaRPr>
          </a:p>
        </p:txBody>
      </p:sp>
      <p:sp>
        <p:nvSpPr>
          <p:cNvPr id="38" name="Rectangle 37">
            <a:extLst>
              <a:ext uri="{FF2B5EF4-FFF2-40B4-BE49-F238E27FC236}">
                <a16:creationId xmlns:a16="http://schemas.microsoft.com/office/drawing/2014/main" id="{A9C7D31A-A4AB-9CC1-CF22-59C8DDAA8604}"/>
              </a:ext>
            </a:extLst>
          </p:cNvPr>
          <p:cNvSpPr/>
          <p:nvPr/>
        </p:nvSpPr>
        <p:spPr>
          <a:xfrm>
            <a:off x="6236756" y="6258763"/>
            <a:ext cx="2037063" cy="28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Gill Sans MT"/>
                <a:cs typeface="Arial"/>
              </a:rPr>
              <a:t>stuffer</a:t>
            </a:r>
            <a:endParaRPr kumimoji="0" lang="en-US" sz="1600" i="0" strike="noStrike" kern="1200" cap="none" spc="0" normalizeH="0" baseline="0" dirty="0">
              <a:ln>
                <a:noFill/>
              </a:ln>
              <a:solidFill>
                <a:schemeClr val="tx2"/>
              </a:solidFill>
              <a:effectLst/>
              <a:uLnTx/>
              <a:uFillTx/>
              <a:latin typeface="Gill Sans MT"/>
              <a:ea typeface="+mn-ea"/>
              <a:cs typeface="Arial"/>
            </a:endParaRPr>
          </a:p>
        </p:txBody>
      </p:sp>
      <p:pic>
        <p:nvPicPr>
          <p:cNvPr id="39" name="Picture 2">
            <a:extLst>
              <a:ext uri="{FF2B5EF4-FFF2-40B4-BE49-F238E27FC236}">
                <a16:creationId xmlns:a16="http://schemas.microsoft.com/office/drawing/2014/main" id="{3D0AFDC5-9DE1-6CCC-1F7D-00882D1EB569}"/>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1038920" y="3280343"/>
            <a:ext cx="685800" cy="685800"/>
          </a:xfrm>
          <a:prstGeom prst="ellipse">
            <a:avLst/>
          </a:prstGeom>
          <a:ln w="12700" cap="rnd">
            <a:solidFill>
              <a:schemeClr val="accent1"/>
            </a:solidFill>
          </a:ln>
          <a:effectLst/>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36F8453-E711-F680-1A13-7A1AD56D04AF}"/>
              </a:ext>
            </a:extLst>
          </p:cNvPr>
          <p:cNvSpPr txBox="1"/>
          <p:nvPr/>
        </p:nvSpPr>
        <p:spPr>
          <a:xfrm>
            <a:off x="10391481" y="4042931"/>
            <a:ext cx="2016275" cy="317395"/>
          </a:xfrm>
          <a:prstGeom prst="rect">
            <a:avLst/>
          </a:prstGeom>
          <a:noFill/>
        </p:spPr>
        <p:txBody>
          <a:bodyPr wrap="none" lIns="0" tIns="0" rIns="0" bIns="0" rtlCol="0">
            <a:noAutofit/>
          </a:bodyPr>
          <a:lstStyle/>
          <a:p>
            <a:pPr algn="ctr"/>
            <a:r>
              <a:rPr lang="en-US" dirty="0">
                <a:solidFill>
                  <a:schemeClr val="tx2"/>
                </a:solidFill>
              </a:rPr>
              <a:t>Sebastian</a:t>
            </a:r>
          </a:p>
          <a:p>
            <a:pPr algn="ctr"/>
            <a:r>
              <a:rPr lang="en-US" dirty="0">
                <a:solidFill>
                  <a:schemeClr val="tx2"/>
                </a:solidFill>
              </a:rPr>
              <a:t>Arangundy</a:t>
            </a:r>
          </a:p>
        </p:txBody>
      </p:sp>
      <p:sp>
        <p:nvSpPr>
          <p:cNvPr id="41" name="TextBox 40">
            <a:extLst>
              <a:ext uri="{FF2B5EF4-FFF2-40B4-BE49-F238E27FC236}">
                <a16:creationId xmlns:a16="http://schemas.microsoft.com/office/drawing/2014/main" id="{423284AA-2099-92C9-F4D4-14EF37763EEC}"/>
              </a:ext>
            </a:extLst>
          </p:cNvPr>
          <p:cNvSpPr txBox="1"/>
          <p:nvPr/>
        </p:nvSpPr>
        <p:spPr>
          <a:xfrm>
            <a:off x="10395483" y="5676061"/>
            <a:ext cx="2016275" cy="317395"/>
          </a:xfrm>
          <a:prstGeom prst="rect">
            <a:avLst/>
          </a:prstGeom>
          <a:noFill/>
        </p:spPr>
        <p:txBody>
          <a:bodyPr wrap="none" lIns="0" tIns="0" rIns="0" bIns="0" rtlCol="0">
            <a:noAutofit/>
          </a:bodyPr>
          <a:lstStyle/>
          <a:p>
            <a:pPr algn="ctr"/>
            <a:r>
              <a:rPr lang="en-US" dirty="0">
                <a:solidFill>
                  <a:schemeClr val="tx2"/>
                </a:solidFill>
              </a:rPr>
              <a:t>Luis </a:t>
            </a:r>
          </a:p>
          <a:p>
            <a:pPr algn="ctr"/>
            <a:r>
              <a:rPr lang="en-US" dirty="0">
                <a:solidFill>
                  <a:schemeClr val="tx2"/>
                </a:solidFill>
              </a:rPr>
              <a:t>Rodriguez</a:t>
            </a:r>
          </a:p>
        </p:txBody>
      </p:sp>
      <p:pic>
        <p:nvPicPr>
          <p:cNvPr id="42" name="Picture 41" descr="A person with a mustache wearing glasses and a blue shirt&#10;&#10;Description automatically generated">
            <a:extLst>
              <a:ext uri="{FF2B5EF4-FFF2-40B4-BE49-F238E27FC236}">
                <a16:creationId xmlns:a16="http://schemas.microsoft.com/office/drawing/2014/main" id="{D9AE37B9-361E-031A-C513-48474478D06A}"/>
              </a:ext>
            </a:extLst>
          </p:cNvPr>
          <p:cNvPicPr>
            <a:picLocks noChangeAspect="1"/>
          </p:cNvPicPr>
          <p:nvPr/>
        </p:nvPicPr>
        <p:blipFill>
          <a:blip r:embed="rId10"/>
          <a:stretch>
            <a:fillRect/>
          </a:stretch>
        </p:blipFill>
        <p:spPr>
          <a:xfrm>
            <a:off x="10990922" y="4879014"/>
            <a:ext cx="757141" cy="757141"/>
          </a:xfrm>
          <a:prstGeom prst="rect">
            <a:avLst/>
          </a:prstGeom>
        </p:spPr>
      </p:pic>
      <p:sp>
        <p:nvSpPr>
          <p:cNvPr id="7" name="Rectangle 6">
            <a:extLst>
              <a:ext uri="{FF2B5EF4-FFF2-40B4-BE49-F238E27FC236}">
                <a16:creationId xmlns:a16="http://schemas.microsoft.com/office/drawing/2014/main" id="{A1A3F67C-8441-352C-743D-5E2E5AD243AF}"/>
              </a:ext>
            </a:extLst>
          </p:cNvPr>
          <p:cNvSpPr/>
          <p:nvPr/>
        </p:nvSpPr>
        <p:spPr>
          <a:xfrm>
            <a:off x="6745749" y="5506238"/>
            <a:ext cx="424043" cy="25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9078B03-5C32-3358-D0A2-192C6BBF119D}"/>
              </a:ext>
            </a:extLst>
          </p:cNvPr>
          <p:cNvSpPr/>
          <p:nvPr/>
        </p:nvSpPr>
        <p:spPr>
          <a:xfrm>
            <a:off x="6582076" y="1779978"/>
            <a:ext cx="791892" cy="144327"/>
          </a:xfrm>
          <a:prstGeom prst="rect">
            <a:avLst/>
          </a:prstGeom>
          <a:solidFill>
            <a:srgbClr val="13A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47F0E68-4B69-81BE-4E37-45CC8D946559}"/>
              </a:ext>
            </a:extLst>
          </p:cNvPr>
          <p:cNvSpPr txBox="1"/>
          <p:nvPr/>
        </p:nvSpPr>
        <p:spPr>
          <a:xfrm>
            <a:off x="6633532" y="1777736"/>
            <a:ext cx="914400" cy="258572"/>
          </a:xfrm>
          <a:prstGeom prst="rect">
            <a:avLst/>
          </a:prstGeom>
          <a:noFill/>
        </p:spPr>
        <p:txBody>
          <a:bodyPr wrap="none" lIns="0" tIns="0" rIns="0" bIns="0" rtlCol="0">
            <a:noAutofit/>
          </a:bodyPr>
          <a:lstStyle/>
          <a:p>
            <a:pPr algn="l">
              <a:spcAft>
                <a:spcPts val="1200"/>
              </a:spcAft>
            </a:pPr>
            <a:r>
              <a:rPr lang="en-US" sz="1200" dirty="0" err="1">
                <a:solidFill>
                  <a:schemeClr val="tx2"/>
                </a:solidFill>
              </a:rPr>
              <a:t>XXXXLXX</a:t>
            </a:r>
            <a:endParaRPr lang="en-US" sz="1200" dirty="0">
              <a:solidFill>
                <a:schemeClr val="tx2"/>
              </a:solidFill>
            </a:endParaRPr>
          </a:p>
        </p:txBody>
      </p:sp>
      <p:sp>
        <p:nvSpPr>
          <p:cNvPr id="35" name="TextBox 34">
            <a:extLst>
              <a:ext uri="{FF2B5EF4-FFF2-40B4-BE49-F238E27FC236}">
                <a16:creationId xmlns:a16="http://schemas.microsoft.com/office/drawing/2014/main" id="{B52E357C-7F52-A093-5800-58F27DD949AE}"/>
              </a:ext>
            </a:extLst>
          </p:cNvPr>
          <p:cNvSpPr txBox="1"/>
          <p:nvPr/>
        </p:nvSpPr>
        <p:spPr>
          <a:xfrm>
            <a:off x="8133357" y="5916409"/>
            <a:ext cx="580246" cy="351229"/>
          </a:xfrm>
          <a:prstGeom prst="rect">
            <a:avLst/>
          </a:prstGeom>
          <a:noFill/>
        </p:spPr>
        <p:txBody>
          <a:bodyPr wrap="none" lIns="0" tIns="0" rIns="0" bIns="0" rtlCol="0">
            <a:noAutofit/>
          </a:bodyPr>
          <a:lstStyle/>
          <a:p>
            <a:pPr algn="l">
              <a:spcAft>
                <a:spcPts val="1200"/>
              </a:spcAft>
            </a:pPr>
            <a:r>
              <a:rPr lang="en-US" sz="1200" b="1" dirty="0" err="1">
                <a:solidFill>
                  <a:schemeClr val="tx2"/>
                </a:solidFill>
                <a:latin typeface="Calibri" panose="020F0502020204030204" pitchFamily="34" charset="0"/>
                <a:cs typeface="Calibri" panose="020F0502020204030204" pitchFamily="34" charset="0"/>
              </a:rPr>
              <a:t>CTG</a:t>
            </a:r>
            <a:r>
              <a:rPr lang="en-US" sz="1200" b="1" dirty="0">
                <a:solidFill>
                  <a:schemeClr val="tx2"/>
                </a:solidFill>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127968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751A0C-1E80-1D6A-A0C0-B9BB20079267}"/>
              </a:ext>
            </a:extLst>
          </p:cNvPr>
          <p:cNvPicPr>
            <a:picLocks noChangeAspect="1"/>
          </p:cNvPicPr>
          <p:nvPr/>
        </p:nvPicPr>
        <p:blipFill>
          <a:blip r:embed="rId3"/>
          <a:stretch>
            <a:fillRect/>
          </a:stretch>
        </p:blipFill>
        <p:spPr>
          <a:xfrm>
            <a:off x="6838724" y="1229686"/>
            <a:ext cx="3820486" cy="4402206"/>
          </a:xfrm>
          <a:prstGeom prst="rect">
            <a:avLst/>
          </a:prstGeom>
        </p:spPr>
      </p:pic>
      <p:sp>
        <p:nvSpPr>
          <p:cNvPr id="2" name="Title 1">
            <a:extLst>
              <a:ext uri="{FF2B5EF4-FFF2-40B4-BE49-F238E27FC236}">
                <a16:creationId xmlns:a16="http://schemas.microsoft.com/office/drawing/2014/main" id="{21569EEE-B023-EDFB-D470-B4B9AC8960F7}"/>
              </a:ext>
            </a:extLst>
          </p:cNvPr>
          <p:cNvSpPr>
            <a:spLocks noGrp="1"/>
          </p:cNvSpPr>
          <p:nvPr>
            <p:ph type="title"/>
          </p:nvPr>
        </p:nvSpPr>
        <p:spPr>
          <a:xfrm>
            <a:off x="546100" y="327025"/>
            <a:ext cx="11036300" cy="739643"/>
          </a:xfrm>
        </p:spPr>
        <p:txBody>
          <a:bodyPr lIns="0" tIns="0" rIns="0" bIns="0" anchor="t"/>
          <a:lstStyle/>
          <a:p>
            <a:r>
              <a:rPr lang="en-US" dirty="0"/>
              <a:t>Selected </a:t>
            </a:r>
            <a:r>
              <a:rPr lang="en-US" dirty="0" err="1"/>
              <a:t>Bxb1</a:t>
            </a:r>
            <a:r>
              <a:rPr lang="en-US" dirty="0"/>
              <a:t> Helices Enable Integration into the Genome of Human Cells </a:t>
            </a:r>
          </a:p>
        </p:txBody>
      </p:sp>
      <p:cxnSp>
        <p:nvCxnSpPr>
          <p:cNvPr id="10" name="Straight Arrow Connector 9">
            <a:extLst>
              <a:ext uri="{FF2B5EF4-FFF2-40B4-BE49-F238E27FC236}">
                <a16:creationId xmlns:a16="http://schemas.microsoft.com/office/drawing/2014/main" id="{15EB7F97-69CD-9D96-FEE5-301E02B64C4F}"/>
              </a:ext>
            </a:extLst>
          </p:cNvPr>
          <p:cNvCxnSpPr>
            <a:cxnSpLocks/>
          </p:cNvCxnSpPr>
          <p:nvPr/>
        </p:nvCxnSpPr>
        <p:spPr>
          <a:xfrm flipH="1">
            <a:off x="8510385" y="1946324"/>
            <a:ext cx="90990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80AA3E4-B6DC-2FBD-E8A0-1C16D10526EA}"/>
              </a:ext>
            </a:extLst>
          </p:cNvPr>
          <p:cNvSpPr txBox="1"/>
          <p:nvPr/>
        </p:nvSpPr>
        <p:spPr>
          <a:xfrm>
            <a:off x="9718794" y="1681420"/>
            <a:ext cx="771295" cy="645071"/>
          </a:xfrm>
          <a:prstGeom prst="rect">
            <a:avLst/>
          </a:prstGeom>
          <a:noFill/>
        </p:spPr>
        <p:txBody>
          <a:bodyPr wrap="square" lIns="0" tIns="0" rIns="0" bIns="0" rtlCol="0">
            <a:noAutofit/>
          </a:bodyPr>
          <a:lstStyle/>
          <a:p>
            <a:pPr algn="ctr">
              <a:spcAft>
                <a:spcPts val="1200"/>
              </a:spcAft>
            </a:pPr>
            <a:r>
              <a:rPr lang="en-US" dirty="0">
                <a:solidFill>
                  <a:schemeClr val="tx2"/>
                </a:solidFill>
              </a:rPr>
              <a:t>WT Bxb1</a:t>
            </a:r>
          </a:p>
        </p:txBody>
      </p:sp>
      <p:pic>
        <p:nvPicPr>
          <p:cNvPr id="6" name="Picture 5" descr="Nicola S.">
            <a:extLst>
              <a:ext uri="{FF2B5EF4-FFF2-40B4-BE49-F238E27FC236}">
                <a16:creationId xmlns:a16="http://schemas.microsoft.com/office/drawing/2014/main" id="{A1CE08BF-E569-B842-8D66-B0A593654635}"/>
              </a:ext>
            </a:extLst>
          </p:cNvPr>
          <p:cNvPicPr>
            <a:picLocks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533945" y="5705460"/>
            <a:ext cx="685800" cy="685800"/>
          </a:xfrm>
          <a:prstGeom prst="ellipse">
            <a:avLst/>
          </a:prstGeom>
          <a:ln w="12700" cap="rnd">
            <a:solidFill>
              <a:schemeClr val="accent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A64E1E-348D-ADDC-8EBA-34030A0E9638}"/>
              </a:ext>
            </a:extLst>
          </p:cNvPr>
          <p:cNvSpPr txBox="1"/>
          <p:nvPr/>
        </p:nvSpPr>
        <p:spPr>
          <a:xfrm>
            <a:off x="7159950" y="6390065"/>
            <a:ext cx="1450883" cy="317395"/>
          </a:xfrm>
          <a:prstGeom prst="rect">
            <a:avLst/>
          </a:prstGeom>
          <a:noFill/>
        </p:spPr>
        <p:txBody>
          <a:bodyPr wrap="none" lIns="0" tIns="0" rIns="0" bIns="0" rtlCol="0">
            <a:noAutofit/>
          </a:bodyPr>
          <a:lstStyle/>
          <a:p>
            <a:pPr algn="ctr">
              <a:spcAft>
                <a:spcPts val="1200"/>
              </a:spcAft>
            </a:pPr>
            <a:r>
              <a:rPr lang="en-US" dirty="0">
                <a:solidFill>
                  <a:schemeClr val="tx2"/>
                </a:solidFill>
              </a:rPr>
              <a:t>Nicola Schmidt</a:t>
            </a:r>
            <a:endParaRPr lang="en-US" sz="1400" dirty="0">
              <a:solidFill>
                <a:schemeClr val="tx2"/>
              </a:solidFill>
            </a:endParaRPr>
          </a:p>
        </p:txBody>
      </p:sp>
      <p:pic>
        <p:nvPicPr>
          <p:cNvPr id="9" name="Picture 8" descr="A person wearing glasses&#10;&#10;Description automatically generated with low confidence">
            <a:extLst>
              <a:ext uri="{FF2B5EF4-FFF2-40B4-BE49-F238E27FC236}">
                <a16:creationId xmlns:a16="http://schemas.microsoft.com/office/drawing/2014/main" id="{D9A03C25-F69D-4AA8-F9F1-BD614DE6026E}"/>
              </a:ext>
            </a:extLst>
          </p:cNvPr>
          <p:cNvPicPr>
            <a:picLocks noChangeAspect="1"/>
          </p:cNvPicPr>
          <p:nvPr/>
        </p:nvPicPr>
        <p:blipFill>
          <a:blip r:embed="rId5"/>
          <a:stretch>
            <a:fillRect/>
          </a:stretch>
        </p:blipFill>
        <p:spPr>
          <a:xfrm>
            <a:off x="5273240" y="5690342"/>
            <a:ext cx="710576" cy="710923"/>
          </a:xfrm>
          <a:prstGeom prst="ellipse">
            <a:avLst/>
          </a:prstGeom>
          <a:ln w="127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29F85549-EAB0-1380-E729-451E60505FE5}"/>
              </a:ext>
            </a:extLst>
          </p:cNvPr>
          <p:cNvSpPr txBox="1"/>
          <p:nvPr/>
        </p:nvSpPr>
        <p:spPr>
          <a:xfrm>
            <a:off x="5007089" y="6384040"/>
            <a:ext cx="1287482" cy="317395"/>
          </a:xfrm>
          <a:prstGeom prst="rect">
            <a:avLst/>
          </a:prstGeom>
          <a:noFill/>
        </p:spPr>
        <p:txBody>
          <a:bodyPr wrap="none" lIns="0" tIns="0" rIns="0" bIns="0" rtlCol="0">
            <a:noAutofit/>
          </a:bodyPr>
          <a:lstStyle/>
          <a:p>
            <a:pPr algn="l">
              <a:spcAft>
                <a:spcPts val="1200"/>
              </a:spcAft>
            </a:pPr>
            <a:r>
              <a:rPr lang="en-US">
                <a:solidFill>
                  <a:schemeClr val="tx2"/>
                </a:solidFill>
              </a:rPr>
              <a:t>Frieder Fauser</a:t>
            </a:r>
          </a:p>
        </p:txBody>
      </p:sp>
      <p:sp>
        <p:nvSpPr>
          <p:cNvPr id="21" name="Rectangle 20">
            <a:extLst>
              <a:ext uri="{FF2B5EF4-FFF2-40B4-BE49-F238E27FC236}">
                <a16:creationId xmlns:a16="http://schemas.microsoft.com/office/drawing/2014/main" id="{E8974131-13C0-53A0-682E-F07493C8716C}"/>
              </a:ext>
            </a:extLst>
          </p:cNvPr>
          <p:cNvSpPr/>
          <p:nvPr/>
        </p:nvSpPr>
        <p:spPr>
          <a:xfrm>
            <a:off x="8037355" y="2151603"/>
            <a:ext cx="1832475" cy="264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4394C1-3672-2230-B149-ABF6BE5AA619}"/>
              </a:ext>
            </a:extLst>
          </p:cNvPr>
          <p:cNvSpPr/>
          <p:nvPr/>
        </p:nvSpPr>
        <p:spPr>
          <a:xfrm>
            <a:off x="7138105" y="2195426"/>
            <a:ext cx="858416" cy="2621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75BCC86-4C4B-9355-A93F-10EFB29CA980}"/>
              </a:ext>
            </a:extLst>
          </p:cNvPr>
          <p:cNvPicPr>
            <a:picLocks noChangeAspect="1"/>
          </p:cNvPicPr>
          <p:nvPr/>
        </p:nvPicPr>
        <p:blipFill>
          <a:blip r:embed="rId6"/>
          <a:stretch>
            <a:fillRect/>
          </a:stretch>
        </p:blipFill>
        <p:spPr>
          <a:xfrm>
            <a:off x="9143" y="1847088"/>
            <a:ext cx="6742560" cy="3712464"/>
          </a:xfrm>
          <a:prstGeom prst="rect">
            <a:avLst/>
          </a:prstGeom>
        </p:spPr>
      </p:pic>
      <p:sp>
        <p:nvSpPr>
          <p:cNvPr id="24" name="TextBox 23">
            <a:extLst>
              <a:ext uri="{FF2B5EF4-FFF2-40B4-BE49-F238E27FC236}">
                <a16:creationId xmlns:a16="http://schemas.microsoft.com/office/drawing/2014/main" id="{15055337-0A28-1677-3153-056BCC42524B}"/>
              </a:ext>
            </a:extLst>
          </p:cNvPr>
          <p:cNvSpPr txBox="1"/>
          <p:nvPr/>
        </p:nvSpPr>
        <p:spPr>
          <a:xfrm>
            <a:off x="3386964" y="3636906"/>
            <a:ext cx="340620" cy="248938"/>
          </a:xfrm>
          <a:prstGeom prst="rect">
            <a:avLst/>
          </a:prstGeom>
          <a:noFill/>
        </p:spPr>
        <p:txBody>
          <a:bodyPr wrap="square" lIns="0" tIns="0" rIns="0" bIns="0" rtlCol="0">
            <a:noAutofit/>
          </a:bodyPr>
          <a:lstStyle/>
          <a:p>
            <a:pPr algn="l">
              <a:spcAft>
                <a:spcPts val="1200"/>
              </a:spcAft>
            </a:pPr>
            <a:r>
              <a:rPr lang="en-US" sz="1200" dirty="0" err="1">
                <a:solidFill>
                  <a:schemeClr val="tx2"/>
                </a:solidFill>
              </a:rPr>
              <a:t>ZD</a:t>
            </a:r>
            <a:endParaRPr lang="en-US" sz="1200" dirty="0">
              <a:solidFill>
                <a:schemeClr val="tx2"/>
              </a:solidFill>
            </a:endParaRPr>
          </a:p>
        </p:txBody>
      </p:sp>
      <p:sp>
        <p:nvSpPr>
          <p:cNvPr id="25" name="TextBox 24">
            <a:extLst>
              <a:ext uri="{FF2B5EF4-FFF2-40B4-BE49-F238E27FC236}">
                <a16:creationId xmlns:a16="http://schemas.microsoft.com/office/drawing/2014/main" id="{4648C702-986F-E271-BA77-FEADF72752AB}"/>
              </a:ext>
            </a:extLst>
          </p:cNvPr>
          <p:cNvSpPr txBox="1"/>
          <p:nvPr/>
        </p:nvSpPr>
        <p:spPr>
          <a:xfrm>
            <a:off x="4566432" y="3637397"/>
            <a:ext cx="340620" cy="248938"/>
          </a:xfrm>
          <a:prstGeom prst="rect">
            <a:avLst/>
          </a:prstGeom>
          <a:noFill/>
        </p:spPr>
        <p:txBody>
          <a:bodyPr wrap="square" lIns="0" tIns="0" rIns="0" bIns="0" rtlCol="0">
            <a:noAutofit/>
          </a:bodyPr>
          <a:lstStyle/>
          <a:p>
            <a:pPr algn="l">
              <a:spcAft>
                <a:spcPts val="1200"/>
              </a:spcAft>
            </a:pPr>
            <a:r>
              <a:rPr lang="en-US" sz="1200" dirty="0" err="1">
                <a:solidFill>
                  <a:schemeClr val="tx2"/>
                </a:solidFill>
              </a:rPr>
              <a:t>ZD</a:t>
            </a:r>
            <a:endParaRPr lang="en-US" sz="1200" dirty="0">
              <a:solidFill>
                <a:schemeClr val="tx2"/>
              </a:solidFill>
            </a:endParaRPr>
          </a:p>
        </p:txBody>
      </p:sp>
      <p:sp>
        <p:nvSpPr>
          <p:cNvPr id="26" name="TextBox 25">
            <a:extLst>
              <a:ext uri="{FF2B5EF4-FFF2-40B4-BE49-F238E27FC236}">
                <a16:creationId xmlns:a16="http://schemas.microsoft.com/office/drawing/2014/main" id="{6160CDBA-09D7-D407-731F-5B07E2F840B9}"/>
              </a:ext>
            </a:extLst>
          </p:cNvPr>
          <p:cNvSpPr txBox="1"/>
          <p:nvPr/>
        </p:nvSpPr>
        <p:spPr>
          <a:xfrm>
            <a:off x="3371792" y="3108460"/>
            <a:ext cx="340620" cy="248938"/>
          </a:xfrm>
          <a:prstGeom prst="rect">
            <a:avLst/>
          </a:prstGeom>
          <a:noFill/>
        </p:spPr>
        <p:txBody>
          <a:bodyPr wrap="square" lIns="0" tIns="0" rIns="0" bIns="0" rtlCol="0">
            <a:noAutofit/>
          </a:bodyPr>
          <a:lstStyle/>
          <a:p>
            <a:pPr algn="l">
              <a:spcAft>
                <a:spcPts val="1200"/>
              </a:spcAft>
            </a:pPr>
            <a:r>
              <a:rPr lang="en-US" sz="1200" dirty="0" err="1">
                <a:solidFill>
                  <a:schemeClr val="tx2"/>
                </a:solidFill>
              </a:rPr>
              <a:t>ZD</a:t>
            </a:r>
            <a:endParaRPr lang="en-US" sz="1200" dirty="0">
              <a:solidFill>
                <a:schemeClr val="tx2"/>
              </a:solidFill>
            </a:endParaRPr>
          </a:p>
        </p:txBody>
      </p:sp>
      <p:sp>
        <p:nvSpPr>
          <p:cNvPr id="27" name="TextBox 26">
            <a:extLst>
              <a:ext uri="{FF2B5EF4-FFF2-40B4-BE49-F238E27FC236}">
                <a16:creationId xmlns:a16="http://schemas.microsoft.com/office/drawing/2014/main" id="{89AA2B90-C7D3-0E02-50DD-6F7B4941FF8B}"/>
              </a:ext>
            </a:extLst>
          </p:cNvPr>
          <p:cNvSpPr txBox="1"/>
          <p:nvPr/>
        </p:nvSpPr>
        <p:spPr>
          <a:xfrm>
            <a:off x="4584720" y="3096134"/>
            <a:ext cx="340620" cy="248938"/>
          </a:xfrm>
          <a:prstGeom prst="rect">
            <a:avLst/>
          </a:prstGeom>
          <a:noFill/>
        </p:spPr>
        <p:txBody>
          <a:bodyPr wrap="square" lIns="0" tIns="0" rIns="0" bIns="0" rtlCol="0">
            <a:noAutofit/>
          </a:bodyPr>
          <a:lstStyle/>
          <a:p>
            <a:pPr algn="l">
              <a:spcAft>
                <a:spcPts val="1200"/>
              </a:spcAft>
            </a:pPr>
            <a:r>
              <a:rPr lang="en-US" sz="1200" dirty="0" err="1">
                <a:solidFill>
                  <a:schemeClr val="tx2"/>
                </a:solidFill>
              </a:rPr>
              <a:t>ZD</a:t>
            </a:r>
            <a:endParaRPr lang="en-US" sz="1200" dirty="0">
              <a:solidFill>
                <a:schemeClr val="tx2"/>
              </a:solidFill>
            </a:endParaRPr>
          </a:p>
        </p:txBody>
      </p:sp>
      <p:sp>
        <p:nvSpPr>
          <p:cNvPr id="28" name="TextBox 27">
            <a:extLst>
              <a:ext uri="{FF2B5EF4-FFF2-40B4-BE49-F238E27FC236}">
                <a16:creationId xmlns:a16="http://schemas.microsoft.com/office/drawing/2014/main" id="{C4FBF21C-AC53-1D2D-FC84-3442E06F3645}"/>
              </a:ext>
            </a:extLst>
          </p:cNvPr>
          <p:cNvSpPr txBox="1"/>
          <p:nvPr/>
        </p:nvSpPr>
        <p:spPr>
          <a:xfrm>
            <a:off x="3557751" y="4035062"/>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RD</a:t>
            </a:r>
          </a:p>
        </p:txBody>
      </p:sp>
      <p:sp>
        <p:nvSpPr>
          <p:cNvPr id="29" name="TextBox 28">
            <a:extLst>
              <a:ext uri="{FF2B5EF4-FFF2-40B4-BE49-F238E27FC236}">
                <a16:creationId xmlns:a16="http://schemas.microsoft.com/office/drawing/2014/main" id="{45F15E2E-3862-B95E-C0CF-6B8CAFC407AD}"/>
              </a:ext>
            </a:extLst>
          </p:cNvPr>
          <p:cNvSpPr txBox="1"/>
          <p:nvPr/>
        </p:nvSpPr>
        <p:spPr>
          <a:xfrm>
            <a:off x="4386978" y="4023577"/>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RD</a:t>
            </a:r>
          </a:p>
        </p:txBody>
      </p:sp>
      <p:sp>
        <p:nvSpPr>
          <p:cNvPr id="30" name="TextBox 29">
            <a:extLst>
              <a:ext uri="{FF2B5EF4-FFF2-40B4-BE49-F238E27FC236}">
                <a16:creationId xmlns:a16="http://schemas.microsoft.com/office/drawing/2014/main" id="{44479EED-9CA1-E321-BC8D-259A6ABA075A}"/>
              </a:ext>
            </a:extLst>
          </p:cNvPr>
          <p:cNvSpPr txBox="1"/>
          <p:nvPr/>
        </p:nvSpPr>
        <p:spPr>
          <a:xfrm>
            <a:off x="3581846" y="2774675"/>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RD</a:t>
            </a:r>
          </a:p>
        </p:txBody>
      </p:sp>
      <p:sp>
        <p:nvSpPr>
          <p:cNvPr id="31" name="TextBox 30">
            <a:extLst>
              <a:ext uri="{FF2B5EF4-FFF2-40B4-BE49-F238E27FC236}">
                <a16:creationId xmlns:a16="http://schemas.microsoft.com/office/drawing/2014/main" id="{9DE6C06C-8F23-F166-455D-B59D4ACF18AD}"/>
              </a:ext>
            </a:extLst>
          </p:cNvPr>
          <p:cNvSpPr txBox="1"/>
          <p:nvPr/>
        </p:nvSpPr>
        <p:spPr>
          <a:xfrm>
            <a:off x="4386978" y="2774675"/>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RD</a:t>
            </a:r>
          </a:p>
        </p:txBody>
      </p:sp>
      <p:sp>
        <p:nvSpPr>
          <p:cNvPr id="32" name="Rectangle 31">
            <a:extLst>
              <a:ext uri="{FF2B5EF4-FFF2-40B4-BE49-F238E27FC236}">
                <a16:creationId xmlns:a16="http://schemas.microsoft.com/office/drawing/2014/main" id="{BCC88E19-A13F-DCFD-413A-9660B9AE4A71}"/>
              </a:ext>
            </a:extLst>
          </p:cNvPr>
          <p:cNvSpPr/>
          <p:nvPr/>
        </p:nvSpPr>
        <p:spPr>
          <a:xfrm>
            <a:off x="8029576" y="1844754"/>
            <a:ext cx="45719" cy="17930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0A68A3-764D-F9DB-728B-36BF0379972C}"/>
              </a:ext>
            </a:extLst>
          </p:cNvPr>
          <p:cNvSpPr txBox="1"/>
          <p:nvPr/>
        </p:nvSpPr>
        <p:spPr>
          <a:xfrm>
            <a:off x="8317982" y="1123822"/>
            <a:ext cx="1935520" cy="323741"/>
          </a:xfrm>
          <a:prstGeom prst="rect">
            <a:avLst/>
          </a:prstGeom>
          <a:noFill/>
        </p:spPr>
        <p:txBody>
          <a:bodyPr wrap="square" lIns="0" tIns="0" rIns="0" bIns="0" rtlCol="0">
            <a:noAutofit/>
          </a:bodyPr>
          <a:lstStyle/>
          <a:p>
            <a:pPr algn="ctr">
              <a:spcAft>
                <a:spcPts val="1200"/>
              </a:spcAft>
            </a:pPr>
            <a:r>
              <a:rPr lang="en-US" sz="1400" dirty="0">
                <a:solidFill>
                  <a:schemeClr val="tx2"/>
                </a:solidFill>
              </a:rPr>
              <a:t>NGS integration assay</a:t>
            </a:r>
          </a:p>
        </p:txBody>
      </p:sp>
    </p:spTree>
    <p:extLst>
      <p:ext uri="{BB962C8B-B14F-4D97-AF65-F5344CB8AC3E}">
        <p14:creationId xmlns:p14="http://schemas.microsoft.com/office/powerpoint/2010/main" val="214607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751A0C-1E80-1D6A-A0C0-B9BB20079267}"/>
              </a:ext>
            </a:extLst>
          </p:cNvPr>
          <p:cNvPicPr>
            <a:picLocks noChangeAspect="1"/>
          </p:cNvPicPr>
          <p:nvPr/>
        </p:nvPicPr>
        <p:blipFill>
          <a:blip r:embed="rId3"/>
          <a:stretch>
            <a:fillRect/>
          </a:stretch>
        </p:blipFill>
        <p:spPr>
          <a:xfrm>
            <a:off x="6838724" y="1229686"/>
            <a:ext cx="3820486" cy="4402206"/>
          </a:xfrm>
          <a:prstGeom prst="rect">
            <a:avLst/>
          </a:prstGeom>
        </p:spPr>
      </p:pic>
      <p:sp>
        <p:nvSpPr>
          <p:cNvPr id="2" name="Title 1">
            <a:extLst>
              <a:ext uri="{FF2B5EF4-FFF2-40B4-BE49-F238E27FC236}">
                <a16:creationId xmlns:a16="http://schemas.microsoft.com/office/drawing/2014/main" id="{21569EEE-B023-EDFB-D470-B4B9AC8960F7}"/>
              </a:ext>
            </a:extLst>
          </p:cNvPr>
          <p:cNvSpPr>
            <a:spLocks noGrp="1"/>
          </p:cNvSpPr>
          <p:nvPr>
            <p:ph type="title"/>
          </p:nvPr>
        </p:nvSpPr>
        <p:spPr>
          <a:xfrm>
            <a:off x="546100" y="327025"/>
            <a:ext cx="11036300" cy="739643"/>
          </a:xfrm>
        </p:spPr>
        <p:txBody>
          <a:bodyPr lIns="0" tIns="0" rIns="0" bIns="0" anchor="t"/>
          <a:lstStyle/>
          <a:p>
            <a:r>
              <a:rPr lang="en-US" dirty="0"/>
              <a:t>Selected </a:t>
            </a:r>
            <a:r>
              <a:rPr lang="en-US" dirty="0" err="1"/>
              <a:t>Bxb1</a:t>
            </a:r>
            <a:r>
              <a:rPr lang="en-US" dirty="0"/>
              <a:t> Helices Enable Integration into the Genome of Human Cells </a:t>
            </a:r>
          </a:p>
        </p:txBody>
      </p:sp>
      <p:cxnSp>
        <p:nvCxnSpPr>
          <p:cNvPr id="10" name="Straight Arrow Connector 9">
            <a:extLst>
              <a:ext uri="{FF2B5EF4-FFF2-40B4-BE49-F238E27FC236}">
                <a16:creationId xmlns:a16="http://schemas.microsoft.com/office/drawing/2014/main" id="{15EB7F97-69CD-9D96-FEE5-301E02B64C4F}"/>
              </a:ext>
            </a:extLst>
          </p:cNvPr>
          <p:cNvCxnSpPr>
            <a:cxnSpLocks/>
          </p:cNvCxnSpPr>
          <p:nvPr/>
        </p:nvCxnSpPr>
        <p:spPr>
          <a:xfrm flipH="1">
            <a:off x="8510385" y="1946324"/>
            <a:ext cx="90990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80AA3E4-B6DC-2FBD-E8A0-1C16D10526EA}"/>
              </a:ext>
            </a:extLst>
          </p:cNvPr>
          <p:cNvSpPr txBox="1"/>
          <p:nvPr/>
        </p:nvSpPr>
        <p:spPr>
          <a:xfrm>
            <a:off x="9718794" y="1681420"/>
            <a:ext cx="771295" cy="645071"/>
          </a:xfrm>
          <a:prstGeom prst="rect">
            <a:avLst/>
          </a:prstGeom>
          <a:noFill/>
        </p:spPr>
        <p:txBody>
          <a:bodyPr wrap="square" lIns="0" tIns="0" rIns="0" bIns="0" rtlCol="0">
            <a:noAutofit/>
          </a:bodyPr>
          <a:lstStyle/>
          <a:p>
            <a:pPr algn="ctr">
              <a:spcAft>
                <a:spcPts val="1200"/>
              </a:spcAft>
            </a:pPr>
            <a:r>
              <a:rPr lang="en-US" dirty="0">
                <a:solidFill>
                  <a:schemeClr val="tx2"/>
                </a:solidFill>
              </a:rPr>
              <a:t>WT Bxb1</a:t>
            </a:r>
          </a:p>
        </p:txBody>
      </p:sp>
      <p:pic>
        <p:nvPicPr>
          <p:cNvPr id="8" name="Picture 7">
            <a:extLst>
              <a:ext uri="{FF2B5EF4-FFF2-40B4-BE49-F238E27FC236}">
                <a16:creationId xmlns:a16="http://schemas.microsoft.com/office/drawing/2014/main" id="{75AFBC7A-0D82-79AD-4366-425D10D06C6F}"/>
              </a:ext>
            </a:extLst>
          </p:cNvPr>
          <p:cNvPicPr>
            <a:picLocks/>
          </p:cNvPicPr>
          <p:nvPr/>
        </p:nvPicPr>
        <p:blipFill>
          <a:blip r:embed="rId4"/>
          <a:stretch>
            <a:fillRect/>
          </a:stretch>
        </p:blipFill>
        <p:spPr>
          <a:xfrm>
            <a:off x="4567" y="1844754"/>
            <a:ext cx="6742560" cy="3712464"/>
          </a:xfrm>
          <a:prstGeom prst="rect">
            <a:avLst/>
          </a:prstGeom>
        </p:spPr>
      </p:pic>
      <p:sp>
        <p:nvSpPr>
          <p:cNvPr id="4" name="TextBox 3">
            <a:extLst>
              <a:ext uri="{FF2B5EF4-FFF2-40B4-BE49-F238E27FC236}">
                <a16:creationId xmlns:a16="http://schemas.microsoft.com/office/drawing/2014/main" id="{8D1D6177-C918-72E9-87C5-77CD010001E8}"/>
              </a:ext>
            </a:extLst>
          </p:cNvPr>
          <p:cNvSpPr txBox="1"/>
          <p:nvPr/>
        </p:nvSpPr>
        <p:spPr>
          <a:xfrm>
            <a:off x="4841708" y="4159531"/>
            <a:ext cx="1084521" cy="248938"/>
          </a:xfrm>
          <a:prstGeom prst="rect">
            <a:avLst/>
          </a:prstGeom>
          <a:solidFill>
            <a:schemeClr val="bg1"/>
          </a:solidFill>
        </p:spPr>
        <p:txBody>
          <a:bodyPr wrap="square" lIns="0" tIns="0" rIns="0" bIns="0" rtlCol="0">
            <a:noAutofit/>
          </a:bodyPr>
          <a:lstStyle/>
          <a:p>
            <a:pPr algn="l">
              <a:spcAft>
                <a:spcPts val="1200"/>
              </a:spcAft>
            </a:pPr>
            <a:r>
              <a:rPr lang="en-US" sz="1200" dirty="0">
                <a:solidFill>
                  <a:schemeClr val="tx2"/>
                </a:solidFill>
              </a:rPr>
              <a:t>Helix variant</a:t>
            </a:r>
          </a:p>
        </p:txBody>
      </p:sp>
      <p:sp>
        <p:nvSpPr>
          <p:cNvPr id="3" name="TextBox 2">
            <a:extLst>
              <a:ext uri="{FF2B5EF4-FFF2-40B4-BE49-F238E27FC236}">
                <a16:creationId xmlns:a16="http://schemas.microsoft.com/office/drawing/2014/main" id="{E67FB081-4FDD-6146-77A5-56158BD2CA2C}"/>
              </a:ext>
            </a:extLst>
          </p:cNvPr>
          <p:cNvSpPr txBox="1"/>
          <p:nvPr/>
        </p:nvSpPr>
        <p:spPr>
          <a:xfrm>
            <a:off x="3386964" y="3636906"/>
            <a:ext cx="340620" cy="248938"/>
          </a:xfrm>
          <a:prstGeom prst="rect">
            <a:avLst/>
          </a:prstGeom>
          <a:noFill/>
        </p:spPr>
        <p:txBody>
          <a:bodyPr wrap="square" lIns="0" tIns="0" rIns="0" bIns="0" rtlCol="0">
            <a:noAutofit/>
          </a:bodyPr>
          <a:lstStyle/>
          <a:p>
            <a:pPr algn="l">
              <a:spcAft>
                <a:spcPts val="1200"/>
              </a:spcAft>
            </a:pPr>
            <a:r>
              <a:rPr lang="en-US" sz="1200" dirty="0" err="1">
                <a:solidFill>
                  <a:schemeClr val="tx2"/>
                </a:solidFill>
              </a:rPr>
              <a:t>ZD</a:t>
            </a:r>
            <a:endParaRPr lang="en-US" sz="1200" dirty="0">
              <a:solidFill>
                <a:schemeClr val="tx2"/>
              </a:solidFill>
            </a:endParaRPr>
          </a:p>
        </p:txBody>
      </p:sp>
      <p:sp>
        <p:nvSpPr>
          <p:cNvPr id="14" name="TextBox 13">
            <a:extLst>
              <a:ext uri="{FF2B5EF4-FFF2-40B4-BE49-F238E27FC236}">
                <a16:creationId xmlns:a16="http://schemas.microsoft.com/office/drawing/2014/main" id="{CA675E3E-7F80-0EC2-1EA3-1CD93B85D52E}"/>
              </a:ext>
            </a:extLst>
          </p:cNvPr>
          <p:cNvSpPr txBox="1"/>
          <p:nvPr/>
        </p:nvSpPr>
        <p:spPr>
          <a:xfrm>
            <a:off x="4566432" y="3637397"/>
            <a:ext cx="340620" cy="248938"/>
          </a:xfrm>
          <a:prstGeom prst="rect">
            <a:avLst/>
          </a:prstGeom>
          <a:noFill/>
        </p:spPr>
        <p:txBody>
          <a:bodyPr wrap="square" lIns="0" tIns="0" rIns="0" bIns="0" rtlCol="0">
            <a:noAutofit/>
          </a:bodyPr>
          <a:lstStyle/>
          <a:p>
            <a:pPr algn="l">
              <a:spcAft>
                <a:spcPts val="1200"/>
              </a:spcAft>
            </a:pPr>
            <a:r>
              <a:rPr lang="en-US" sz="1200" dirty="0" err="1">
                <a:solidFill>
                  <a:schemeClr val="tx2"/>
                </a:solidFill>
              </a:rPr>
              <a:t>ZD</a:t>
            </a:r>
            <a:endParaRPr lang="en-US" sz="1200" dirty="0">
              <a:solidFill>
                <a:schemeClr val="tx2"/>
              </a:solidFill>
            </a:endParaRPr>
          </a:p>
        </p:txBody>
      </p:sp>
      <p:sp>
        <p:nvSpPr>
          <p:cNvPr id="15" name="TextBox 14">
            <a:extLst>
              <a:ext uri="{FF2B5EF4-FFF2-40B4-BE49-F238E27FC236}">
                <a16:creationId xmlns:a16="http://schemas.microsoft.com/office/drawing/2014/main" id="{68D93738-8ECB-0BE6-2643-3B874B6ABA53}"/>
              </a:ext>
            </a:extLst>
          </p:cNvPr>
          <p:cNvSpPr txBox="1"/>
          <p:nvPr/>
        </p:nvSpPr>
        <p:spPr>
          <a:xfrm>
            <a:off x="3371792" y="3108460"/>
            <a:ext cx="340620" cy="248938"/>
          </a:xfrm>
          <a:prstGeom prst="rect">
            <a:avLst/>
          </a:prstGeom>
          <a:noFill/>
        </p:spPr>
        <p:txBody>
          <a:bodyPr wrap="square" lIns="0" tIns="0" rIns="0" bIns="0" rtlCol="0">
            <a:noAutofit/>
          </a:bodyPr>
          <a:lstStyle/>
          <a:p>
            <a:pPr algn="l">
              <a:spcAft>
                <a:spcPts val="1200"/>
              </a:spcAft>
            </a:pPr>
            <a:r>
              <a:rPr lang="en-US" sz="1200" dirty="0" err="1">
                <a:solidFill>
                  <a:schemeClr val="tx2"/>
                </a:solidFill>
              </a:rPr>
              <a:t>ZD</a:t>
            </a:r>
            <a:endParaRPr lang="en-US" sz="1200" dirty="0">
              <a:solidFill>
                <a:schemeClr val="tx2"/>
              </a:solidFill>
            </a:endParaRPr>
          </a:p>
        </p:txBody>
      </p:sp>
      <p:sp>
        <p:nvSpPr>
          <p:cNvPr id="16" name="TextBox 15">
            <a:extLst>
              <a:ext uri="{FF2B5EF4-FFF2-40B4-BE49-F238E27FC236}">
                <a16:creationId xmlns:a16="http://schemas.microsoft.com/office/drawing/2014/main" id="{6A578FA7-B987-B23F-6486-48AE812D0EB6}"/>
              </a:ext>
            </a:extLst>
          </p:cNvPr>
          <p:cNvSpPr txBox="1"/>
          <p:nvPr/>
        </p:nvSpPr>
        <p:spPr>
          <a:xfrm>
            <a:off x="4584720" y="3096134"/>
            <a:ext cx="340620" cy="248938"/>
          </a:xfrm>
          <a:prstGeom prst="rect">
            <a:avLst/>
          </a:prstGeom>
          <a:noFill/>
        </p:spPr>
        <p:txBody>
          <a:bodyPr wrap="square" lIns="0" tIns="0" rIns="0" bIns="0" rtlCol="0">
            <a:noAutofit/>
          </a:bodyPr>
          <a:lstStyle/>
          <a:p>
            <a:pPr algn="l">
              <a:spcAft>
                <a:spcPts val="1200"/>
              </a:spcAft>
            </a:pPr>
            <a:r>
              <a:rPr lang="en-US" sz="1200" dirty="0" err="1">
                <a:solidFill>
                  <a:schemeClr val="tx2"/>
                </a:solidFill>
              </a:rPr>
              <a:t>ZD</a:t>
            </a:r>
            <a:endParaRPr lang="en-US" sz="1200" dirty="0">
              <a:solidFill>
                <a:schemeClr val="tx2"/>
              </a:solidFill>
            </a:endParaRPr>
          </a:p>
        </p:txBody>
      </p:sp>
      <p:sp>
        <p:nvSpPr>
          <p:cNvPr id="17" name="TextBox 16">
            <a:extLst>
              <a:ext uri="{FF2B5EF4-FFF2-40B4-BE49-F238E27FC236}">
                <a16:creationId xmlns:a16="http://schemas.microsoft.com/office/drawing/2014/main" id="{DC66E5D4-1421-0350-8C5F-6282CD817E22}"/>
              </a:ext>
            </a:extLst>
          </p:cNvPr>
          <p:cNvSpPr txBox="1"/>
          <p:nvPr/>
        </p:nvSpPr>
        <p:spPr>
          <a:xfrm>
            <a:off x="3557751" y="4035062"/>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RD</a:t>
            </a:r>
          </a:p>
        </p:txBody>
      </p:sp>
      <p:sp>
        <p:nvSpPr>
          <p:cNvPr id="18" name="TextBox 17">
            <a:extLst>
              <a:ext uri="{FF2B5EF4-FFF2-40B4-BE49-F238E27FC236}">
                <a16:creationId xmlns:a16="http://schemas.microsoft.com/office/drawing/2014/main" id="{6B3C8472-44E0-7116-4EBA-41181A368381}"/>
              </a:ext>
            </a:extLst>
          </p:cNvPr>
          <p:cNvSpPr txBox="1"/>
          <p:nvPr/>
        </p:nvSpPr>
        <p:spPr>
          <a:xfrm>
            <a:off x="4386978" y="4023577"/>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RD</a:t>
            </a:r>
          </a:p>
        </p:txBody>
      </p:sp>
      <p:sp>
        <p:nvSpPr>
          <p:cNvPr id="19" name="TextBox 18">
            <a:extLst>
              <a:ext uri="{FF2B5EF4-FFF2-40B4-BE49-F238E27FC236}">
                <a16:creationId xmlns:a16="http://schemas.microsoft.com/office/drawing/2014/main" id="{79905441-228C-4CF8-0E30-3421D1F41B39}"/>
              </a:ext>
            </a:extLst>
          </p:cNvPr>
          <p:cNvSpPr txBox="1"/>
          <p:nvPr/>
        </p:nvSpPr>
        <p:spPr>
          <a:xfrm>
            <a:off x="3581846" y="2774675"/>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RD</a:t>
            </a:r>
          </a:p>
        </p:txBody>
      </p:sp>
      <p:sp>
        <p:nvSpPr>
          <p:cNvPr id="20" name="TextBox 19">
            <a:extLst>
              <a:ext uri="{FF2B5EF4-FFF2-40B4-BE49-F238E27FC236}">
                <a16:creationId xmlns:a16="http://schemas.microsoft.com/office/drawing/2014/main" id="{7864F6E1-B763-C4D0-BA35-420B2E0B750A}"/>
              </a:ext>
            </a:extLst>
          </p:cNvPr>
          <p:cNvSpPr txBox="1"/>
          <p:nvPr/>
        </p:nvSpPr>
        <p:spPr>
          <a:xfrm>
            <a:off x="4386978" y="2774675"/>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RD</a:t>
            </a:r>
          </a:p>
        </p:txBody>
      </p:sp>
      <p:sp>
        <p:nvSpPr>
          <p:cNvPr id="23" name="Rectangle 22">
            <a:extLst>
              <a:ext uri="{FF2B5EF4-FFF2-40B4-BE49-F238E27FC236}">
                <a16:creationId xmlns:a16="http://schemas.microsoft.com/office/drawing/2014/main" id="{6B0D44EE-FCFA-00F7-1F65-F209CB928E94}"/>
              </a:ext>
            </a:extLst>
          </p:cNvPr>
          <p:cNvSpPr/>
          <p:nvPr/>
        </p:nvSpPr>
        <p:spPr>
          <a:xfrm>
            <a:off x="8029576" y="1844754"/>
            <a:ext cx="45719" cy="17930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3A70E17-0D0F-0CA7-86B0-E057E259F515}"/>
              </a:ext>
            </a:extLst>
          </p:cNvPr>
          <p:cNvSpPr txBox="1"/>
          <p:nvPr/>
        </p:nvSpPr>
        <p:spPr>
          <a:xfrm>
            <a:off x="8317982" y="1123822"/>
            <a:ext cx="1935520" cy="323741"/>
          </a:xfrm>
          <a:prstGeom prst="rect">
            <a:avLst/>
          </a:prstGeom>
          <a:noFill/>
        </p:spPr>
        <p:txBody>
          <a:bodyPr wrap="square" lIns="0" tIns="0" rIns="0" bIns="0" rtlCol="0">
            <a:noAutofit/>
          </a:bodyPr>
          <a:lstStyle/>
          <a:p>
            <a:pPr algn="ctr">
              <a:spcAft>
                <a:spcPts val="1200"/>
              </a:spcAft>
            </a:pPr>
            <a:r>
              <a:rPr lang="en-US" sz="1400" dirty="0">
                <a:solidFill>
                  <a:schemeClr val="tx2"/>
                </a:solidFill>
              </a:rPr>
              <a:t>NGS integration assay</a:t>
            </a:r>
          </a:p>
        </p:txBody>
      </p:sp>
      <p:pic>
        <p:nvPicPr>
          <p:cNvPr id="5" name="Picture 4" descr="Nicola S.">
            <a:extLst>
              <a:ext uri="{FF2B5EF4-FFF2-40B4-BE49-F238E27FC236}">
                <a16:creationId xmlns:a16="http://schemas.microsoft.com/office/drawing/2014/main" id="{8B552B6F-C7B0-6A42-6AFB-6254DFAE91D6}"/>
              </a:ext>
            </a:extLst>
          </p:cNvPr>
          <p:cNvPicPr>
            <a:picLocks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533945" y="5705460"/>
            <a:ext cx="685800" cy="685800"/>
          </a:xfrm>
          <a:prstGeom prst="ellipse">
            <a:avLst/>
          </a:prstGeom>
          <a:ln w="12700" cap="rnd">
            <a:solidFill>
              <a:schemeClr val="accent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D5AF39D-C0E2-D82A-E80C-024F1661A693}"/>
              </a:ext>
            </a:extLst>
          </p:cNvPr>
          <p:cNvSpPr txBox="1"/>
          <p:nvPr/>
        </p:nvSpPr>
        <p:spPr>
          <a:xfrm>
            <a:off x="7159950" y="6390065"/>
            <a:ext cx="1450883" cy="317395"/>
          </a:xfrm>
          <a:prstGeom prst="rect">
            <a:avLst/>
          </a:prstGeom>
          <a:noFill/>
        </p:spPr>
        <p:txBody>
          <a:bodyPr wrap="none" lIns="0" tIns="0" rIns="0" bIns="0" rtlCol="0">
            <a:noAutofit/>
          </a:bodyPr>
          <a:lstStyle/>
          <a:p>
            <a:pPr algn="ctr">
              <a:spcAft>
                <a:spcPts val="1200"/>
              </a:spcAft>
            </a:pPr>
            <a:r>
              <a:rPr lang="en-US" dirty="0">
                <a:solidFill>
                  <a:schemeClr val="tx2"/>
                </a:solidFill>
              </a:rPr>
              <a:t>Nicola Schmidt</a:t>
            </a:r>
            <a:endParaRPr lang="en-US" sz="1400" dirty="0">
              <a:solidFill>
                <a:schemeClr val="tx2"/>
              </a:solidFill>
            </a:endParaRPr>
          </a:p>
        </p:txBody>
      </p:sp>
      <p:pic>
        <p:nvPicPr>
          <p:cNvPr id="24" name="Picture 23" descr="A person wearing glasses&#10;&#10;Description automatically generated with low confidence">
            <a:extLst>
              <a:ext uri="{FF2B5EF4-FFF2-40B4-BE49-F238E27FC236}">
                <a16:creationId xmlns:a16="http://schemas.microsoft.com/office/drawing/2014/main" id="{CDFFF364-CFE6-8687-6CC8-882281FE5CED}"/>
              </a:ext>
            </a:extLst>
          </p:cNvPr>
          <p:cNvPicPr>
            <a:picLocks noChangeAspect="1"/>
          </p:cNvPicPr>
          <p:nvPr/>
        </p:nvPicPr>
        <p:blipFill>
          <a:blip r:embed="rId6"/>
          <a:stretch>
            <a:fillRect/>
          </a:stretch>
        </p:blipFill>
        <p:spPr>
          <a:xfrm>
            <a:off x="5273240" y="5690342"/>
            <a:ext cx="710576" cy="710923"/>
          </a:xfrm>
          <a:prstGeom prst="ellipse">
            <a:avLst/>
          </a:prstGeom>
          <a:ln w="127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25" name="TextBox 24">
            <a:extLst>
              <a:ext uri="{FF2B5EF4-FFF2-40B4-BE49-F238E27FC236}">
                <a16:creationId xmlns:a16="http://schemas.microsoft.com/office/drawing/2014/main" id="{0CBAE107-4A15-0E7D-E03F-CEF1254A294C}"/>
              </a:ext>
            </a:extLst>
          </p:cNvPr>
          <p:cNvSpPr txBox="1"/>
          <p:nvPr/>
        </p:nvSpPr>
        <p:spPr>
          <a:xfrm>
            <a:off x="5007089" y="6384040"/>
            <a:ext cx="1287482" cy="317395"/>
          </a:xfrm>
          <a:prstGeom prst="rect">
            <a:avLst/>
          </a:prstGeom>
          <a:noFill/>
        </p:spPr>
        <p:txBody>
          <a:bodyPr wrap="none" lIns="0" tIns="0" rIns="0" bIns="0" rtlCol="0">
            <a:noAutofit/>
          </a:bodyPr>
          <a:lstStyle/>
          <a:p>
            <a:pPr algn="l">
              <a:spcAft>
                <a:spcPts val="1200"/>
              </a:spcAft>
            </a:pPr>
            <a:r>
              <a:rPr lang="en-US">
                <a:solidFill>
                  <a:schemeClr val="tx2"/>
                </a:solidFill>
              </a:rPr>
              <a:t>Frieder Fauser</a:t>
            </a:r>
          </a:p>
        </p:txBody>
      </p:sp>
    </p:spTree>
    <p:extLst>
      <p:ext uri="{BB962C8B-B14F-4D97-AF65-F5344CB8AC3E}">
        <p14:creationId xmlns:p14="http://schemas.microsoft.com/office/powerpoint/2010/main" val="1693104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B5D52A5-5B02-D220-1A04-C04F20D984F6}"/>
              </a:ext>
            </a:extLst>
          </p:cNvPr>
          <p:cNvPicPr>
            <a:picLocks noChangeAspect="1"/>
          </p:cNvPicPr>
          <p:nvPr/>
        </p:nvPicPr>
        <p:blipFill>
          <a:blip r:embed="rId3"/>
          <a:stretch>
            <a:fillRect/>
          </a:stretch>
        </p:blipFill>
        <p:spPr>
          <a:xfrm>
            <a:off x="1762196" y="3548511"/>
            <a:ext cx="6001496" cy="3309489"/>
          </a:xfrm>
          <a:prstGeom prst="rect">
            <a:avLst/>
          </a:prstGeom>
        </p:spPr>
      </p:pic>
      <p:sp>
        <p:nvSpPr>
          <p:cNvPr id="11" name="TextBox 10">
            <a:extLst>
              <a:ext uri="{FF2B5EF4-FFF2-40B4-BE49-F238E27FC236}">
                <a16:creationId xmlns:a16="http://schemas.microsoft.com/office/drawing/2014/main" id="{D3A06A31-AFD6-8F84-B5C8-8E4A948C186F}"/>
              </a:ext>
            </a:extLst>
          </p:cNvPr>
          <p:cNvSpPr txBox="1"/>
          <p:nvPr/>
        </p:nvSpPr>
        <p:spPr>
          <a:xfrm>
            <a:off x="416662" y="2995293"/>
            <a:ext cx="8838668" cy="4770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a:rPr>
              <a:t>5’-</a:t>
            </a:r>
            <a:r>
              <a:rPr lang="en-US" sz="4000" dirty="0">
                <a:solidFill>
                  <a:schemeClr val="tx1">
                    <a:lumMod val="50000"/>
                  </a:schemeClr>
                </a:solidFill>
                <a:latin typeface="Courier New"/>
                <a:ea typeface="Calibri" panose="020F0502020204030204" pitchFamily="34" charset="0"/>
                <a:cs typeface="Times New Roman"/>
              </a:rPr>
              <a:t>G</a:t>
            </a:r>
            <a:r>
              <a:rPr lang="en-US" sz="4000" dirty="0">
                <a:solidFill>
                  <a:schemeClr val="tx1">
                    <a:lumMod val="60000"/>
                    <a:lumOff val="40000"/>
                  </a:schemeClr>
                </a:solidFill>
                <a:latin typeface="Courier New"/>
                <a:ea typeface="Calibri" panose="020F0502020204030204" pitchFamily="34" charset="0"/>
                <a:cs typeface="Times New Roman"/>
              </a:rPr>
              <a:t>GTTTGT</a:t>
            </a:r>
            <a:r>
              <a:rPr lang="en-US" sz="4000" dirty="0">
                <a:solidFill>
                  <a:schemeClr val="tx2"/>
                </a:solidFill>
                <a:latin typeface="Courier New"/>
                <a:ea typeface="Calibri" panose="020F0502020204030204" pitchFamily="34" charset="0"/>
                <a:cs typeface="Times New Roman"/>
              </a:rPr>
              <a:t>TGTT</a:t>
            </a:r>
            <a:r>
              <a:rPr lang="en-US" sz="4000" dirty="0">
                <a:solidFill>
                  <a:schemeClr val="tx1">
                    <a:lumMod val="50000"/>
                  </a:schemeClr>
                </a:solidFill>
                <a:latin typeface="Courier New"/>
                <a:ea typeface="Calibri" panose="020F0502020204030204" pitchFamily="34" charset="0"/>
                <a:cs typeface="Times New Roman"/>
              </a:rPr>
              <a:t>C</a:t>
            </a:r>
            <a:r>
              <a:rPr lang="en-US" sz="4000" dirty="0">
                <a:solidFill>
                  <a:schemeClr val="tx1">
                    <a:lumMod val="60000"/>
                    <a:lumOff val="40000"/>
                  </a:schemeClr>
                </a:solidFill>
                <a:latin typeface="Courier New"/>
                <a:ea typeface="Calibri" panose="020F0502020204030204" pitchFamily="34" charset="0"/>
                <a:cs typeface="Times New Roman"/>
              </a:rPr>
              <a:t>GAC</a:t>
            </a:r>
            <a:r>
              <a:rPr lang="en-US" sz="4000" dirty="0">
                <a:solidFill>
                  <a:schemeClr val="tx1">
                    <a:lumMod val="50000"/>
                  </a:schemeClr>
                </a:solidFill>
                <a:latin typeface="Courier New"/>
                <a:ea typeface="Calibri" panose="020F0502020204030204" pitchFamily="34" charset="0"/>
                <a:cs typeface="Times New Roman"/>
              </a:rPr>
              <a:t>G</a:t>
            </a:r>
            <a:r>
              <a:rPr lang="en-US" sz="4000" dirty="0">
                <a:solidFill>
                  <a:schemeClr val="tx1">
                    <a:lumMod val="60000"/>
                    <a:lumOff val="40000"/>
                  </a:schemeClr>
                </a:solidFill>
                <a:latin typeface="Courier New"/>
                <a:ea typeface="Calibri" panose="020F0502020204030204" pitchFamily="34" charset="0"/>
                <a:cs typeface="Times New Roman"/>
              </a:rPr>
              <a:t>AC</a:t>
            </a:r>
            <a:r>
              <a:rPr lang="en-US" sz="4000" dirty="0">
                <a:solidFill>
                  <a:schemeClr val="tx1">
                    <a:lumMod val="50000"/>
                  </a:schemeClr>
                </a:solidFill>
                <a:latin typeface="Courier New"/>
                <a:ea typeface="Calibri" panose="020F0502020204030204" pitchFamily="34" charset="0"/>
                <a:cs typeface="Times New Roman"/>
              </a:rPr>
              <a:t>G</a:t>
            </a:r>
            <a:r>
              <a:rPr lang="en-US" sz="4000" dirty="0">
                <a:solidFill>
                  <a:schemeClr val="tx2"/>
                </a:solidFill>
                <a:latin typeface="Courier New"/>
                <a:ea typeface="Calibri" panose="020F0502020204030204" pitchFamily="34" charset="0"/>
                <a:cs typeface="Times New Roman"/>
              </a:rPr>
              <a:t>G</a:t>
            </a:r>
            <a:r>
              <a:rPr lang="en-US" sz="4000" dirty="0">
                <a:solidFill>
                  <a:schemeClr val="tx1">
                    <a:lumMod val="50000"/>
                  </a:schemeClr>
                </a:solidFill>
                <a:latin typeface="Courier New"/>
                <a:ea typeface="Calibri" panose="020F0502020204030204" pitchFamily="34" charset="0"/>
                <a:cs typeface="Times New Roman"/>
              </a:rPr>
              <a:t>CG</a:t>
            </a:r>
            <a:r>
              <a:rPr lang="en-US" sz="4000" dirty="0">
                <a:solidFill>
                  <a:schemeClr val="tx2"/>
                </a:solidFill>
                <a:latin typeface="Aptos" panose="020B0004020202020204" pitchFamily="34" charset="0"/>
                <a:ea typeface="Calibri" panose="020F0502020204030204" pitchFamily="34" charset="0"/>
                <a:cs typeface="Times New Roman"/>
              </a:rPr>
              <a:t>-3</a:t>
            </a:r>
            <a:r>
              <a:rPr kumimoji="0" lang="en-US" sz="4000" b="0" i="0" u="none" strike="noStrike" kern="1200" cap="none" spc="0" normalizeH="0" baseline="0" noProof="0" dirty="0">
                <a:ln>
                  <a:noFill/>
                </a:ln>
                <a:solidFill>
                  <a:schemeClr val="tx2"/>
                </a:solidFill>
                <a:effectLst/>
                <a:uLnTx/>
                <a:uFillTx/>
                <a:latin typeface="Aptos" panose="020B0004020202020204" pitchFamily="34" charset="0"/>
                <a:ea typeface="Calibri" panose="020F0502020204030204" pitchFamily="34" charset="0"/>
                <a:cs typeface="Times New Roman"/>
              </a:rPr>
              <a:t>’</a:t>
            </a:r>
          </a:p>
        </p:txBody>
      </p:sp>
      <p:sp>
        <p:nvSpPr>
          <p:cNvPr id="17" name="Rectangle: Rounded Corners 16">
            <a:extLst>
              <a:ext uri="{FF2B5EF4-FFF2-40B4-BE49-F238E27FC236}">
                <a16:creationId xmlns:a16="http://schemas.microsoft.com/office/drawing/2014/main" id="{D14E0F70-84F1-BBA9-258D-330E1E2DDFCD}"/>
              </a:ext>
            </a:extLst>
          </p:cNvPr>
          <p:cNvSpPr/>
          <p:nvPr/>
        </p:nvSpPr>
        <p:spPr>
          <a:xfrm>
            <a:off x="4768748" y="2874346"/>
            <a:ext cx="914400" cy="51191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A9897E7-57C6-2A09-ACBD-EEA89F475B9E}"/>
              </a:ext>
            </a:extLst>
          </p:cNvPr>
          <p:cNvSpPr/>
          <p:nvPr/>
        </p:nvSpPr>
        <p:spPr>
          <a:xfrm>
            <a:off x="1377314" y="2874346"/>
            <a:ext cx="1865003" cy="51191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07EBCC95-1833-0A6B-1B08-CF7DF4C2B330}"/>
              </a:ext>
            </a:extLst>
          </p:cNvPr>
          <p:cNvSpPr/>
          <p:nvPr/>
        </p:nvSpPr>
        <p:spPr>
          <a:xfrm>
            <a:off x="5951221" y="2874346"/>
            <a:ext cx="656004" cy="51191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F93D19D-F6F3-8183-DFCA-2BDD9BA3838E}"/>
              </a:ext>
            </a:extLst>
          </p:cNvPr>
          <p:cNvSpPr txBox="1"/>
          <p:nvPr/>
        </p:nvSpPr>
        <p:spPr>
          <a:xfrm>
            <a:off x="1793840" y="3466665"/>
            <a:ext cx="1394234" cy="336648"/>
          </a:xfrm>
          <a:prstGeom prst="rect">
            <a:avLst/>
          </a:prstGeom>
          <a:noFill/>
        </p:spPr>
        <p:txBody>
          <a:bodyPr wrap="square" lIns="0" tIns="0" rIns="0" bIns="0" rtlCol="0">
            <a:noAutofit/>
          </a:bodyPr>
          <a:lstStyle/>
          <a:p>
            <a:pPr algn="ctr">
              <a:spcAft>
                <a:spcPts val="1200"/>
              </a:spcAft>
            </a:pPr>
            <a:r>
              <a:rPr lang="en-US" dirty="0">
                <a:solidFill>
                  <a:schemeClr val="accent5">
                    <a:lumMod val="75000"/>
                  </a:schemeClr>
                </a:solidFill>
              </a:rPr>
              <a:t>Hairpin</a:t>
            </a:r>
          </a:p>
        </p:txBody>
      </p:sp>
      <p:sp>
        <p:nvSpPr>
          <p:cNvPr id="21" name="TextBox 20">
            <a:extLst>
              <a:ext uri="{FF2B5EF4-FFF2-40B4-BE49-F238E27FC236}">
                <a16:creationId xmlns:a16="http://schemas.microsoft.com/office/drawing/2014/main" id="{96128405-03DB-C583-E060-1FBBDD095950}"/>
              </a:ext>
            </a:extLst>
          </p:cNvPr>
          <p:cNvSpPr txBox="1"/>
          <p:nvPr/>
        </p:nvSpPr>
        <p:spPr>
          <a:xfrm>
            <a:off x="4505292" y="3466665"/>
            <a:ext cx="1394234" cy="336648"/>
          </a:xfrm>
          <a:prstGeom prst="rect">
            <a:avLst/>
          </a:prstGeom>
          <a:noFill/>
        </p:spPr>
        <p:txBody>
          <a:bodyPr wrap="square" lIns="0" tIns="0" rIns="0" bIns="0" rtlCol="0">
            <a:noAutofit/>
          </a:bodyPr>
          <a:lstStyle/>
          <a:p>
            <a:pPr algn="ctr">
              <a:spcAft>
                <a:spcPts val="1200"/>
              </a:spcAft>
            </a:pPr>
            <a:r>
              <a:rPr lang="en-US" dirty="0">
                <a:solidFill>
                  <a:schemeClr val="accent5">
                    <a:lumMod val="75000"/>
                  </a:schemeClr>
                </a:solidFill>
              </a:rPr>
              <a:t>Helix</a:t>
            </a:r>
          </a:p>
        </p:txBody>
      </p:sp>
      <p:sp>
        <p:nvSpPr>
          <p:cNvPr id="22" name="TextBox 21">
            <a:extLst>
              <a:ext uri="{FF2B5EF4-FFF2-40B4-BE49-F238E27FC236}">
                <a16:creationId xmlns:a16="http://schemas.microsoft.com/office/drawing/2014/main" id="{C122CC69-7E5E-6B07-53D9-E33DAF8F073D}"/>
              </a:ext>
            </a:extLst>
          </p:cNvPr>
          <p:cNvSpPr txBox="1"/>
          <p:nvPr/>
        </p:nvSpPr>
        <p:spPr>
          <a:xfrm>
            <a:off x="5553367" y="3466665"/>
            <a:ext cx="1394234" cy="336648"/>
          </a:xfrm>
          <a:prstGeom prst="rect">
            <a:avLst/>
          </a:prstGeom>
          <a:noFill/>
        </p:spPr>
        <p:txBody>
          <a:bodyPr wrap="square" lIns="0" tIns="0" rIns="0" bIns="0" rtlCol="0">
            <a:noAutofit/>
          </a:bodyPr>
          <a:lstStyle/>
          <a:p>
            <a:pPr algn="ctr">
              <a:spcAft>
                <a:spcPts val="1200"/>
              </a:spcAft>
            </a:pPr>
            <a:r>
              <a:rPr lang="en-US">
                <a:solidFill>
                  <a:schemeClr val="accent5">
                    <a:lumMod val="75000"/>
                  </a:schemeClr>
                </a:solidFill>
              </a:rPr>
              <a:t>Loop</a:t>
            </a:r>
          </a:p>
        </p:txBody>
      </p:sp>
      <p:sp>
        <p:nvSpPr>
          <p:cNvPr id="23" name="Rectangle: Rounded Corners 22">
            <a:extLst>
              <a:ext uri="{FF2B5EF4-FFF2-40B4-BE49-F238E27FC236}">
                <a16:creationId xmlns:a16="http://schemas.microsoft.com/office/drawing/2014/main" id="{71787761-DD44-49E0-1687-EA005AEE218C}"/>
              </a:ext>
            </a:extLst>
          </p:cNvPr>
          <p:cNvSpPr/>
          <p:nvPr/>
        </p:nvSpPr>
        <p:spPr>
          <a:xfrm>
            <a:off x="4762944" y="3847097"/>
            <a:ext cx="878930" cy="209374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3104E0E4-58FE-61CA-DC2D-B4E137E78529}"/>
              </a:ext>
            </a:extLst>
          </p:cNvPr>
          <p:cNvSpPr/>
          <p:nvPr/>
        </p:nvSpPr>
        <p:spPr>
          <a:xfrm>
            <a:off x="1886521" y="3778991"/>
            <a:ext cx="1620867" cy="209374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3352346-DF2D-2276-2494-67F2CFFBC8C7}"/>
              </a:ext>
            </a:extLst>
          </p:cNvPr>
          <p:cNvSpPr/>
          <p:nvPr/>
        </p:nvSpPr>
        <p:spPr>
          <a:xfrm>
            <a:off x="5838820" y="3869061"/>
            <a:ext cx="723385" cy="209374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A751FFE-2C15-FC83-D450-5DBCCF8C7109}"/>
              </a:ext>
            </a:extLst>
          </p:cNvPr>
          <p:cNvSpPr txBox="1">
            <a:spLocks/>
          </p:cNvSpPr>
          <p:nvPr/>
        </p:nvSpPr>
        <p:spPr>
          <a:xfrm>
            <a:off x="527189" y="304369"/>
            <a:ext cx="11036300" cy="354012"/>
          </a:xfrm>
          <a:prstGeom prst="rect">
            <a:avLst/>
          </a:prstGeom>
        </p:spPr>
        <p:txBody>
          <a:bodyPr lIns="0" tIns="0" rIns="0" bIns="0"/>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dirty="0"/>
              <a:t>Specificity Characterization Using Random DNA Libraries in Bacteria</a:t>
            </a:r>
          </a:p>
        </p:txBody>
      </p:sp>
      <p:pic>
        <p:nvPicPr>
          <p:cNvPr id="3" name="Picture 2" descr="A graph with letters and numbers&#10;&#10;Description automatically generated">
            <a:extLst>
              <a:ext uri="{FF2B5EF4-FFF2-40B4-BE49-F238E27FC236}">
                <a16:creationId xmlns:a16="http://schemas.microsoft.com/office/drawing/2014/main" id="{D7CF1781-4CC5-3323-D82C-3888FBA11EC9}"/>
              </a:ext>
            </a:extLst>
          </p:cNvPr>
          <p:cNvPicPr>
            <a:picLocks noChangeAspect="1"/>
          </p:cNvPicPr>
          <p:nvPr/>
        </p:nvPicPr>
        <p:blipFill>
          <a:blip r:embed="rId4"/>
          <a:stretch>
            <a:fillRect/>
          </a:stretch>
        </p:blipFill>
        <p:spPr>
          <a:xfrm>
            <a:off x="4443470" y="1320158"/>
            <a:ext cx="1478023" cy="1478023"/>
          </a:xfrm>
          <a:prstGeom prst="rect">
            <a:avLst/>
          </a:prstGeom>
        </p:spPr>
      </p:pic>
      <p:sp>
        <p:nvSpPr>
          <p:cNvPr id="8" name="Rectangle 7">
            <a:extLst>
              <a:ext uri="{FF2B5EF4-FFF2-40B4-BE49-F238E27FC236}">
                <a16:creationId xmlns:a16="http://schemas.microsoft.com/office/drawing/2014/main" id="{5686E151-734D-A146-E21F-56AC3BD4E756}"/>
              </a:ext>
            </a:extLst>
          </p:cNvPr>
          <p:cNvSpPr/>
          <p:nvPr/>
        </p:nvSpPr>
        <p:spPr>
          <a:xfrm>
            <a:off x="4371541" y="997587"/>
            <a:ext cx="1634582" cy="2210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dirty="0">
                <a:ln>
                  <a:noFill/>
                </a:ln>
                <a:solidFill>
                  <a:schemeClr val="tx2"/>
                </a:solidFill>
                <a:effectLst/>
                <a:uLnTx/>
                <a:uFillTx/>
                <a:ea typeface="+mn-ea"/>
                <a:cs typeface="Arial"/>
              </a:rPr>
              <a:t>Wild-type Helix</a:t>
            </a:r>
          </a:p>
        </p:txBody>
      </p:sp>
      <p:sp>
        <p:nvSpPr>
          <p:cNvPr id="31" name="Rectangle 30">
            <a:extLst>
              <a:ext uri="{FF2B5EF4-FFF2-40B4-BE49-F238E27FC236}">
                <a16:creationId xmlns:a16="http://schemas.microsoft.com/office/drawing/2014/main" id="{F7147F4A-C1D4-1025-5050-43CEA3629B74}"/>
              </a:ext>
            </a:extLst>
          </p:cNvPr>
          <p:cNvSpPr/>
          <p:nvPr/>
        </p:nvSpPr>
        <p:spPr>
          <a:xfrm>
            <a:off x="1326566" y="995846"/>
            <a:ext cx="1948848" cy="22451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dirty="0">
                <a:ln>
                  <a:noFill/>
                </a:ln>
                <a:solidFill>
                  <a:schemeClr val="tx2"/>
                </a:solidFill>
                <a:effectLst/>
                <a:uLnTx/>
                <a:uFillTx/>
                <a:cs typeface="Arial"/>
              </a:rPr>
              <a:t>Wild-type Hairpin</a:t>
            </a:r>
          </a:p>
        </p:txBody>
      </p:sp>
      <p:pic>
        <p:nvPicPr>
          <p:cNvPr id="36" name="Picture 35" descr="A graph with colorful letters and numbers&#10;&#10;Description automatically generated">
            <a:extLst>
              <a:ext uri="{FF2B5EF4-FFF2-40B4-BE49-F238E27FC236}">
                <a16:creationId xmlns:a16="http://schemas.microsoft.com/office/drawing/2014/main" id="{7FAB9739-B080-ADB1-C393-07F56DC014FF}"/>
              </a:ext>
            </a:extLst>
          </p:cNvPr>
          <p:cNvPicPr>
            <a:picLocks noChangeAspect="1"/>
          </p:cNvPicPr>
          <p:nvPr/>
        </p:nvPicPr>
        <p:blipFill rotWithShape="1">
          <a:blip r:embed="rId5">
            <a:extLst>
              <a:ext uri="{28A0092B-C50C-407E-A947-70E740481C1C}">
                <a14:useLocalDpi xmlns:a14="http://schemas.microsoft.com/office/drawing/2010/main" val="0"/>
              </a:ext>
            </a:extLst>
          </a:blip>
          <a:srcRect l="3669" t="8604" r="5795" b="8484"/>
          <a:stretch/>
        </p:blipFill>
        <p:spPr>
          <a:xfrm>
            <a:off x="6459869" y="1446394"/>
            <a:ext cx="1253817" cy="1227486"/>
          </a:xfrm>
          <a:prstGeom prst="rect">
            <a:avLst/>
          </a:prstGeom>
        </p:spPr>
      </p:pic>
      <p:sp>
        <p:nvSpPr>
          <p:cNvPr id="38" name="Rectangle 37">
            <a:extLst>
              <a:ext uri="{FF2B5EF4-FFF2-40B4-BE49-F238E27FC236}">
                <a16:creationId xmlns:a16="http://schemas.microsoft.com/office/drawing/2014/main" id="{9A38386C-B24D-1E8D-9396-5A2317FD2EFA}"/>
              </a:ext>
            </a:extLst>
          </p:cNvPr>
          <p:cNvSpPr/>
          <p:nvPr/>
        </p:nvSpPr>
        <p:spPr>
          <a:xfrm>
            <a:off x="6317776" y="981646"/>
            <a:ext cx="1655068" cy="22451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dirty="0">
                <a:ln>
                  <a:noFill/>
                </a:ln>
                <a:solidFill>
                  <a:schemeClr val="tx2"/>
                </a:solidFill>
                <a:effectLst/>
                <a:uLnTx/>
                <a:uFillTx/>
                <a:ea typeface="+mn-ea"/>
                <a:cs typeface="Arial"/>
              </a:rPr>
              <a:t>Wild-type Loop</a:t>
            </a:r>
          </a:p>
        </p:txBody>
      </p:sp>
      <p:cxnSp>
        <p:nvCxnSpPr>
          <p:cNvPr id="6" name="Straight Connector 5">
            <a:extLst>
              <a:ext uri="{FF2B5EF4-FFF2-40B4-BE49-F238E27FC236}">
                <a16:creationId xmlns:a16="http://schemas.microsoft.com/office/drawing/2014/main" id="{62308C0D-894E-208D-7076-62D588B26767}"/>
              </a:ext>
            </a:extLst>
          </p:cNvPr>
          <p:cNvCxnSpPr>
            <a:cxnSpLocks/>
          </p:cNvCxnSpPr>
          <p:nvPr/>
        </p:nvCxnSpPr>
        <p:spPr>
          <a:xfrm flipH="1">
            <a:off x="6562205" y="2627763"/>
            <a:ext cx="1069524" cy="27480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2F543D-1FB0-2526-D8B2-CD634E9F0F87}"/>
              </a:ext>
            </a:extLst>
          </p:cNvPr>
          <p:cNvCxnSpPr>
            <a:cxnSpLocks/>
          </p:cNvCxnSpPr>
          <p:nvPr/>
        </p:nvCxnSpPr>
        <p:spPr>
          <a:xfrm>
            <a:off x="4641654" y="2635147"/>
            <a:ext cx="157324" cy="25716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069E92-0477-0984-310B-E7E1AD91175D}"/>
              </a:ext>
            </a:extLst>
          </p:cNvPr>
          <p:cNvCxnSpPr>
            <a:cxnSpLocks/>
          </p:cNvCxnSpPr>
          <p:nvPr/>
        </p:nvCxnSpPr>
        <p:spPr>
          <a:xfrm flipH="1">
            <a:off x="5615735" y="2627716"/>
            <a:ext cx="159418" cy="236385"/>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9" name="Picture 8" descr="A graph with colorful letters&#10;&#10;Description automatically generated">
            <a:extLst>
              <a:ext uri="{FF2B5EF4-FFF2-40B4-BE49-F238E27FC236}">
                <a16:creationId xmlns:a16="http://schemas.microsoft.com/office/drawing/2014/main" id="{ACDB20A3-69A0-FE1A-8D18-20B3D7BEC685}"/>
              </a:ext>
            </a:extLst>
          </p:cNvPr>
          <p:cNvPicPr>
            <a:picLocks noChangeAspect="1"/>
          </p:cNvPicPr>
          <p:nvPr/>
        </p:nvPicPr>
        <p:blipFill rotWithShape="1">
          <a:blip r:embed="rId6">
            <a:extLst>
              <a:ext uri="{28A0092B-C50C-407E-A947-70E740481C1C}">
                <a14:useLocalDpi xmlns:a14="http://schemas.microsoft.com/office/drawing/2010/main" val="0"/>
              </a:ext>
            </a:extLst>
          </a:blip>
          <a:srcRect l="3578" t="9600" r="7639" b="6666"/>
          <a:stretch/>
        </p:blipFill>
        <p:spPr>
          <a:xfrm>
            <a:off x="1585175" y="1444949"/>
            <a:ext cx="1338081" cy="1261959"/>
          </a:xfrm>
          <a:prstGeom prst="rect">
            <a:avLst/>
          </a:prstGeom>
        </p:spPr>
      </p:pic>
      <p:cxnSp>
        <p:nvCxnSpPr>
          <p:cNvPr id="33" name="Straight Connector 32">
            <a:extLst>
              <a:ext uri="{FF2B5EF4-FFF2-40B4-BE49-F238E27FC236}">
                <a16:creationId xmlns:a16="http://schemas.microsoft.com/office/drawing/2014/main" id="{7D91F59F-D15E-881A-241A-12A1B5F212F4}"/>
              </a:ext>
            </a:extLst>
          </p:cNvPr>
          <p:cNvCxnSpPr>
            <a:cxnSpLocks/>
          </p:cNvCxnSpPr>
          <p:nvPr/>
        </p:nvCxnSpPr>
        <p:spPr>
          <a:xfrm>
            <a:off x="2892461" y="2635147"/>
            <a:ext cx="305969" cy="24815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D66943E-6DA6-2DAC-496D-7A37AC356273}"/>
              </a:ext>
            </a:extLst>
          </p:cNvPr>
          <p:cNvPicPr>
            <a:picLocks noChangeAspect="1"/>
          </p:cNvPicPr>
          <p:nvPr/>
        </p:nvPicPr>
        <p:blipFill>
          <a:blip r:embed="rId7"/>
          <a:stretch>
            <a:fillRect/>
          </a:stretch>
        </p:blipFill>
        <p:spPr>
          <a:xfrm>
            <a:off x="8227826" y="1622475"/>
            <a:ext cx="3589521" cy="906906"/>
          </a:xfrm>
          <a:prstGeom prst="rect">
            <a:avLst/>
          </a:prstGeom>
        </p:spPr>
      </p:pic>
      <p:pic>
        <p:nvPicPr>
          <p:cNvPr id="29" name="Picture 28">
            <a:extLst>
              <a:ext uri="{FF2B5EF4-FFF2-40B4-BE49-F238E27FC236}">
                <a16:creationId xmlns:a16="http://schemas.microsoft.com/office/drawing/2014/main" id="{B5F22B88-4B17-218F-19F4-03ED57FD006A}"/>
              </a:ext>
            </a:extLst>
          </p:cNvPr>
          <p:cNvPicPr>
            <a:picLocks noChangeAspect="1"/>
          </p:cNvPicPr>
          <p:nvPr/>
        </p:nvPicPr>
        <p:blipFill>
          <a:blip r:embed="rId8"/>
          <a:stretch>
            <a:fillRect/>
          </a:stretch>
        </p:blipFill>
        <p:spPr>
          <a:xfrm>
            <a:off x="8227826" y="3380696"/>
            <a:ext cx="3490447" cy="845938"/>
          </a:xfrm>
          <a:prstGeom prst="rect">
            <a:avLst/>
          </a:prstGeom>
        </p:spPr>
      </p:pic>
      <p:pic>
        <p:nvPicPr>
          <p:cNvPr id="35" name="Picture 34">
            <a:extLst>
              <a:ext uri="{FF2B5EF4-FFF2-40B4-BE49-F238E27FC236}">
                <a16:creationId xmlns:a16="http://schemas.microsoft.com/office/drawing/2014/main" id="{1B0E41A2-AD1D-567D-16D4-C8EDFEC313E8}"/>
              </a:ext>
            </a:extLst>
          </p:cNvPr>
          <p:cNvPicPr>
            <a:picLocks noChangeAspect="1"/>
          </p:cNvPicPr>
          <p:nvPr/>
        </p:nvPicPr>
        <p:blipFill>
          <a:blip r:embed="rId9"/>
          <a:stretch>
            <a:fillRect/>
          </a:stretch>
        </p:blipFill>
        <p:spPr>
          <a:xfrm>
            <a:off x="8214130" y="4832261"/>
            <a:ext cx="3566658" cy="754486"/>
          </a:xfrm>
          <a:prstGeom prst="rect">
            <a:avLst/>
          </a:prstGeom>
        </p:spPr>
      </p:pic>
      <p:sp>
        <p:nvSpPr>
          <p:cNvPr id="37" name="Rectangle 36">
            <a:extLst>
              <a:ext uri="{FF2B5EF4-FFF2-40B4-BE49-F238E27FC236}">
                <a16:creationId xmlns:a16="http://schemas.microsoft.com/office/drawing/2014/main" id="{C8C31FEE-8E35-5EEF-CBE2-8073FE96F47D}"/>
              </a:ext>
            </a:extLst>
          </p:cNvPr>
          <p:cNvSpPr/>
          <p:nvPr/>
        </p:nvSpPr>
        <p:spPr>
          <a:xfrm>
            <a:off x="8989660" y="1336558"/>
            <a:ext cx="2037063" cy="28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Gill Sans MT"/>
                <a:cs typeface="Arial"/>
              </a:rPr>
              <a:t>L</a:t>
            </a:r>
            <a:r>
              <a:rPr kumimoji="0" lang="en-US" sz="1600" i="0" strike="noStrike" kern="1200" cap="none" spc="0" normalizeH="0" baseline="0" dirty="0">
                <a:ln>
                  <a:noFill/>
                </a:ln>
                <a:solidFill>
                  <a:schemeClr val="tx2"/>
                </a:solidFill>
                <a:effectLst/>
                <a:uLnTx/>
                <a:uFillTx/>
                <a:latin typeface="Gill Sans MT"/>
                <a:ea typeface="+mn-ea"/>
                <a:cs typeface="Arial"/>
              </a:rPr>
              <a:t>oop target library</a:t>
            </a:r>
          </a:p>
        </p:txBody>
      </p:sp>
      <p:sp>
        <p:nvSpPr>
          <p:cNvPr id="40" name="Rectangle 39">
            <a:extLst>
              <a:ext uri="{FF2B5EF4-FFF2-40B4-BE49-F238E27FC236}">
                <a16:creationId xmlns:a16="http://schemas.microsoft.com/office/drawing/2014/main" id="{322886AE-6CBA-C7C3-70C7-B95D9D1D6E5C}"/>
              </a:ext>
            </a:extLst>
          </p:cNvPr>
          <p:cNvSpPr/>
          <p:nvPr/>
        </p:nvSpPr>
        <p:spPr>
          <a:xfrm>
            <a:off x="9080910" y="3136176"/>
            <a:ext cx="2037063" cy="28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Gill Sans MT"/>
                <a:cs typeface="Arial"/>
              </a:rPr>
              <a:t>Helix</a:t>
            </a:r>
            <a:r>
              <a:rPr kumimoji="0" lang="en-US" sz="1600" i="0" strike="noStrike" kern="1200" cap="none" spc="0" normalizeH="0" baseline="0" dirty="0">
                <a:ln>
                  <a:noFill/>
                </a:ln>
                <a:solidFill>
                  <a:schemeClr val="tx2"/>
                </a:solidFill>
                <a:effectLst/>
                <a:uLnTx/>
                <a:uFillTx/>
                <a:latin typeface="Gill Sans MT"/>
                <a:ea typeface="+mn-ea"/>
                <a:cs typeface="Arial"/>
              </a:rPr>
              <a:t> target library</a:t>
            </a:r>
          </a:p>
        </p:txBody>
      </p:sp>
      <p:sp>
        <p:nvSpPr>
          <p:cNvPr id="41" name="Rectangle 40">
            <a:extLst>
              <a:ext uri="{FF2B5EF4-FFF2-40B4-BE49-F238E27FC236}">
                <a16:creationId xmlns:a16="http://schemas.microsoft.com/office/drawing/2014/main" id="{05704B65-47B8-706D-1F1A-A449283BA04B}"/>
              </a:ext>
            </a:extLst>
          </p:cNvPr>
          <p:cNvSpPr/>
          <p:nvPr/>
        </p:nvSpPr>
        <p:spPr>
          <a:xfrm>
            <a:off x="9080910" y="4629901"/>
            <a:ext cx="2037063" cy="28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Gill Sans MT"/>
                <a:cs typeface="Arial"/>
              </a:rPr>
              <a:t>Hairpin</a:t>
            </a:r>
            <a:r>
              <a:rPr kumimoji="0" lang="en-US" sz="1600" i="0" strike="noStrike" kern="1200" cap="none" spc="0" normalizeH="0" baseline="0" dirty="0">
                <a:ln>
                  <a:noFill/>
                </a:ln>
                <a:solidFill>
                  <a:schemeClr val="tx2"/>
                </a:solidFill>
                <a:effectLst/>
                <a:uLnTx/>
                <a:uFillTx/>
                <a:latin typeface="Gill Sans MT"/>
                <a:ea typeface="+mn-ea"/>
                <a:cs typeface="Arial"/>
              </a:rPr>
              <a:t> target library</a:t>
            </a:r>
          </a:p>
        </p:txBody>
      </p:sp>
      <p:sp>
        <p:nvSpPr>
          <p:cNvPr id="42" name="Rectangle 41">
            <a:extLst>
              <a:ext uri="{FF2B5EF4-FFF2-40B4-BE49-F238E27FC236}">
                <a16:creationId xmlns:a16="http://schemas.microsoft.com/office/drawing/2014/main" id="{B4A3259C-5A03-8A3B-D140-173ECB9246C3}"/>
              </a:ext>
            </a:extLst>
          </p:cNvPr>
          <p:cNvSpPr/>
          <p:nvPr/>
        </p:nvSpPr>
        <p:spPr>
          <a:xfrm>
            <a:off x="9085856" y="5962807"/>
            <a:ext cx="2037063" cy="28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Gill Sans MT"/>
                <a:cs typeface="Arial"/>
              </a:rPr>
              <a:t>Recombined targets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strike="noStrike" kern="1200" cap="none" spc="0" normalizeH="0" baseline="0" dirty="0">
                <a:ln>
                  <a:noFill/>
                </a:ln>
                <a:solidFill>
                  <a:schemeClr val="tx2"/>
                </a:solidFill>
                <a:effectLst/>
                <a:uLnTx/>
                <a:uFillTx/>
                <a:latin typeface="Gill Sans MT"/>
                <a:ea typeface="+mn-ea"/>
                <a:cs typeface="Arial"/>
              </a:rPr>
              <a:t>sequenced by NGS</a:t>
            </a:r>
          </a:p>
        </p:txBody>
      </p:sp>
      <p:sp>
        <p:nvSpPr>
          <p:cNvPr id="44" name="TextBox 43">
            <a:extLst>
              <a:ext uri="{FF2B5EF4-FFF2-40B4-BE49-F238E27FC236}">
                <a16:creationId xmlns:a16="http://schemas.microsoft.com/office/drawing/2014/main" id="{D067FD07-DFA2-386F-F3D5-BC67B5A42363}"/>
              </a:ext>
            </a:extLst>
          </p:cNvPr>
          <p:cNvSpPr txBox="1"/>
          <p:nvPr/>
        </p:nvSpPr>
        <p:spPr>
          <a:xfrm>
            <a:off x="6997761" y="6508650"/>
            <a:ext cx="2016275" cy="317395"/>
          </a:xfrm>
          <a:prstGeom prst="rect">
            <a:avLst/>
          </a:prstGeom>
          <a:noFill/>
        </p:spPr>
        <p:txBody>
          <a:bodyPr wrap="none" lIns="0" tIns="0" rIns="0" bIns="0" rtlCol="0">
            <a:noAutofit/>
          </a:bodyPr>
          <a:lstStyle/>
          <a:p>
            <a:pPr algn="l">
              <a:spcAft>
                <a:spcPts val="1200"/>
              </a:spcAft>
            </a:pPr>
            <a:r>
              <a:rPr lang="en-US" dirty="0">
                <a:solidFill>
                  <a:schemeClr val="tx2"/>
                </a:solidFill>
              </a:rPr>
              <a:t>Sebastian Arangundy</a:t>
            </a:r>
          </a:p>
        </p:txBody>
      </p:sp>
      <p:sp>
        <p:nvSpPr>
          <p:cNvPr id="10" name="Rectangle 9">
            <a:extLst>
              <a:ext uri="{FF2B5EF4-FFF2-40B4-BE49-F238E27FC236}">
                <a16:creationId xmlns:a16="http://schemas.microsoft.com/office/drawing/2014/main" id="{C6AE3BDD-CE7E-7EC9-A44F-5482EB1E3359}"/>
              </a:ext>
            </a:extLst>
          </p:cNvPr>
          <p:cNvSpPr/>
          <p:nvPr/>
        </p:nvSpPr>
        <p:spPr>
          <a:xfrm>
            <a:off x="9387839" y="2146433"/>
            <a:ext cx="262393" cy="137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EAA06C9-0BBE-0E58-84D0-B91C37F5B6B0}"/>
              </a:ext>
            </a:extLst>
          </p:cNvPr>
          <p:cNvSpPr txBox="1"/>
          <p:nvPr/>
        </p:nvSpPr>
        <p:spPr>
          <a:xfrm>
            <a:off x="9364571" y="2142425"/>
            <a:ext cx="319410" cy="191833"/>
          </a:xfrm>
          <a:prstGeom prst="rect">
            <a:avLst/>
          </a:prstGeom>
          <a:noFill/>
        </p:spPr>
        <p:txBody>
          <a:bodyPr wrap="none" lIns="0" tIns="0" rIns="0" bIns="0" rtlCol="0">
            <a:noAutofit/>
          </a:bodyPr>
          <a:lstStyle/>
          <a:p>
            <a:pPr algn="l">
              <a:spcAft>
                <a:spcPts val="1200"/>
              </a:spcAft>
            </a:pPr>
            <a:r>
              <a:rPr lang="en-US" sz="900" dirty="0">
                <a:solidFill>
                  <a:schemeClr val="tx2"/>
                </a:solidFill>
              </a:rPr>
              <a:t>NN</a:t>
            </a:r>
          </a:p>
        </p:txBody>
      </p:sp>
      <p:sp>
        <p:nvSpPr>
          <p:cNvPr id="43" name="Rectangle 42">
            <a:extLst>
              <a:ext uri="{FF2B5EF4-FFF2-40B4-BE49-F238E27FC236}">
                <a16:creationId xmlns:a16="http://schemas.microsoft.com/office/drawing/2014/main" id="{4AFF01EC-A4E6-AE2D-6714-BE42F64375F8}"/>
              </a:ext>
            </a:extLst>
          </p:cNvPr>
          <p:cNvSpPr/>
          <p:nvPr/>
        </p:nvSpPr>
        <p:spPr>
          <a:xfrm>
            <a:off x="10895526" y="2153480"/>
            <a:ext cx="262393" cy="137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5ADCFBF-CEA0-1E65-45B7-25E7DEE90458}"/>
              </a:ext>
            </a:extLst>
          </p:cNvPr>
          <p:cNvSpPr/>
          <p:nvPr/>
        </p:nvSpPr>
        <p:spPr>
          <a:xfrm>
            <a:off x="9414344" y="3910358"/>
            <a:ext cx="262393" cy="137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35AE7F-DA64-EC4F-E32E-851675C41274}"/>
              </a:ext>
            </a:extLst>
          </p:cNvPr>
          <p:cNvSpPr/>
          <p:nvPr/>
        </p:nvSpPr>
        <p:spPr>
          <a:xfrm>
            <a:off x="10986776" y="3889295"/>
            <a:ext cx="262393" cy="137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58B083C-35DE-23A9-15CF-58D6A790D94E}"/>
              </a:ext>
            </a:extLst>
          </p:cNvPr>
          <p:cNvSpPr/>
          <p:nvPr/>
        </p:nvSpPr>
        <p:spPr>
          <a:xfrm>
            <a:off x="8971048" y="5012898"/>
            <a:ext cx="2471652" cy="191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DB26662-E07A-8DD5-004D-5439B4F3E4CD}"/>
              </a:ext>
            </a:extLst>
          </p:cNvPr>
          <p:cNvSpPr/>
          <p:nvPr/>
        </p:nvSpPr>
        <p:spPr>
          <a:xfrm>
            <a:off x="8958348" y="3552280"/>
            <a:ext cx="2486337" cy="191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DC819AF-F538-7A87-94F0-0A2398AD1137}"/>
              </a:ext>
            </a:extLst>
          </p:cNvPr>
          <p:cNvSpPr/>
          <p:nvPr/>
        </p:nvSpPr>
        <p:spPr>
          <a:xfrm>
            <a:off x="8965690" y="1806485"/>
            <a:ext cx="2471652" cy="191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2C634AAA-1785-0169-2553-1419ECD36FC8}"/>
              </a:ext>
            </a:extLst>
          </p:cNvPr>
          <p:cNvSpPr txBox="1"/>
          <p:nvPr/>
        </p:nvSpPr>
        <p:spPr>
          <a:xfrm>
            <a:off x="10743378" y="1874005"/>
            <a:ext cx="319410" cy="191833"/>
          </a:xfrm>
          <a:prstGeom prst="rect">
            <a:avLst/>
          </a:prstGeom>
          <a:noFill/>
        </p:spPr>
        <p:txBody>
          <a:bodyPr wrap="none" lIns="0" tIns="0" rIns="0" bIns="0" rtlCol="0">
            <a:noAutofit/>
          </a:bodyPr>
          <a:lstStyle/>
          <a:p>
            <a:pPr algn="l">
              <a:spcAft>
                <a:spcPts val="1200"/>
              </a:spcAft>
            </a:pPr>
            <a:r>
              <a:rPr lang="en-US" sz="900" dirty="0">
                <a:solidFill>
                  <a:schemeClr val="tx2"/>
                </a:solidFill>
              </a:rPr>
              <a:t>NN</a:t>
            </a:r>
          </a:p>
        </p:txBody>
      </p:sp>
      <p:sp>
        <p:nvSpPr>
          <p:cNvPr id="55" name="TextBox 54">
            <a:extLst>
              <a:ext uri="{FF2B5EF4-FFF2-40B4-BE49-F238E27FC236}">
                <a16:creationId xmlns:a16="http://schemas.microsoft.com/office/drawing/2014/main" id="{F96143A4-C13D-FDCB-A0F6-66D42C00276B}"/>
              </a:ext>
            </a:extLst>
          </p:cNvPr>
          <p:cNvSpPr txBox="1"/>
          <p:nvPr/>
        </p:nvSpPr>
        <p:spPr>
          <a:xfrm>
            <a:off x="10930378" y="2139242"/>
            <a:ext cx="319410" cy="191833"/>
          </a:xfrm>
          <a:prstGeom prst="rect">
            <a:avLst/>
          </a:prstGeom>
          <a:noFill/>
        </p:spPr>
        <p:txBody>
          <a:bodyPr wrap="none" lIns="0" tIns="0" rIns="0" bIns="0" rtlCol="0">
            <a:noAutofit/>
          </a:bodyPr>
          <a:lstStyle/>
          <a:p>
            <a:pPr algn="l">
              <a:spcAft>
                <a:spcPts val="1200"/>
              </a:spcAft>
            </a:pPr>
            <a:r>
              <a:rPr lang="en-US" sz="900" dirty="0">
                <a:solidFill>
                  <a:schemeClr val="tx2"/>
                </a:solidFill>
              </a:rPr>
              <a:t>NN</a:t>
            </a:r>
          </a:p>
        </p:txBody>
      </p:sp>
      <p:sp>
        <p:nvSpPr>
          <p:cNvPr id="56" name="TextBox 55">
            <a:extLst>
              <a:ext uri="{FF2B5EF4-FFF2-40B4-BE49-F238E27FC236}">
                <a16:creationId xmlns:a16="http://schemas.microsoft.com/office/drawing/2014/main" id="{B0A5FFA3-1607-DFC4-66C2-5FEED0DA8CFB}"/>
              </a:ext>
            </a:extLst>
          </p:cNvPr>
          <p:cNvSpPr txBox="1"/>
          <p:nvPr/>
        </p:nvSpPr>
        <p:spPr>
          <a:xfrm>
            <a:off x="9158138" y="1867373"/>
            <a:ext cx="319410" cy="191833"/>
          </a:xfrm>
          <a:prstGeom prst="rect">
            <a:avLst/>
          </a:prstGeom>
          <a:noFill/>
        </p:spPr>
        <p:txBody>
          <a:bodyPr wrap="none" lIns="0" tIns="0" rIns="0" bIns="0" rtlCol="0">
            <a:noAutofit/>
          </a:bodyPr>
          <a:lstStyle/>
          <a:p>
            <a:pPr algn="l">
              <a:spcAft>
                <a:spcPts val="1200"/>
              </a:spcAft>
            </a:pPr>
            <a:r>
              <a:rPr lang="en-US" sz="900" dirty="0">
                <a:solidFill>
                  <a:schemeClr val="tx2"/>
                </a:solidFill>
              </a:rPr>
              <a:t>NN</a:t>
            </a:r>
          </a:p>
        </p:txBody>
      </p:sp>
      <p:sp>
        <p:nvSpPr>
          <p:cNvPr id="57" name="TextBox 56">
            <a:extLst>
              <a:ext uri="{FF2B5EF4-FFF2-40B4-BE49-F238E27FC236}">
                <a16:creationId xmlns:a16="http://schemas.microsoft.com/office/drawing/2014/main" id="{1EC856F9-A641-F038-D46B-5FAA4A49E58F}"/>
              </a:ext>
            </a:extLst>
          </p:cNvPr>
          <p:cNvSpPr txBox="1"/>
          <p:nvPr/>
        </p:nvSpPr>
        <p:spPr>
          <a:xfrm>
            <a:off x="9043917" y="3614784"/>
            <a:ext cx="319410" cy="191833"/>
          </a:xfrm>
          <a:prstGeom prst="rect">
            <a:avLst/>
          </a:prstGeom>
          <a:noFill/>
        </p:spPr>
        <p:txBody>
          <a:bodyPr wrap="none" lIns="0" tIns="0" rIns="0" bIns="0" rtlCol="0">
            <a:noAutofit/>
          </a:bodyPr>
          <a:lstStyle/>
          <a:p>
            <a:pPr algn="l">
              <a:spcAft>
                <a:spcPts val="1200"/>
              </a:spcAft>
            </a:pPr>
            <a:r>
              <a:rPr lang="en-US" sz="900" dirty="0" err="1">
                <a:solidFill>
                  <a:schemeClr val="tx2"/>
                </a:solidFill>
              </a:rPr>
              <a:t>NNN</a:t>
            </a:r>
            <a:endParaRPr lang="en-US" sz="900" dirty="0">
              <a:solidFill>
                <a:schemeClr val="tx2"/>
              </a:solidFill>
            </a:endParaRPr>
          </a:p>
        </p:txBody>
      </p:sp>
      <p:sp>
        <p:nvSpPr>
          <p:cNvPr id="58" name="TextBox 57">
            <a:extLst>
              <a:ext uri="{FF2B5EF4-FFF2-40B4-BE49-F238E27FC236}">
                <a16:creationId xmlns:a16="http://schemas.microsoft.com/office/drawing/2014/main" id="{22A8AC9A-47D6-B7FB-6A06-4AEE2FB6CBC0}"/>
              </a:ext>
            </a:extLst>
          </p:cNvPr>
          <p:cNvSpPr txBox="1"/>
          <p:nvPr/>
        </p:nvSpPr>
        <p:spPr>
          <a:xfrm>
            <a:off x="10621358" y="3615164"/>
            <a:ext cx="319410" cy="191833"/>
          </a:xfrm>
          <a:prstGeom prst="rect">
            <a:avLst/>
          </a:prstGeom>
          <a:noFill/>
        </p:spPr>
        <p:txBody>
          <a:bodyPr wrap="none" lIns="0" tIns="0" rIns="0" bIns="0" rtlCol="0">
            <a:noAutofit/>
          </a:bodyPr>
          <a:lstStyle/>
          <a:p>
            <a:pPr algn="l">
              <a:spcAft>
                <a:spcPts val="1200"/>
              </a:spcAft>
            </a:pPr>
            <a:r>
              <a:rPr lang="en-US" sz="900" dirty="0" err="1">
                <a:solidFill>
                  <a:schemeClr val="tx2"/>
                </a:solidFill>
              </a:rPr>
              <a:t>NNN</a:t>
            </a:r>
            <a:endParaRPr lang="en-US" sz="900" dirty="0">
              <a:solidFill>
                <a:schemeClr val="tx2"/>
              </a:solidFill>
            </a:endParaRPr>
          </a:p>
        </p:txBody>
      </p:sp>
      <p:sp>
        <p:nvSpPr>
          <p:cNvPr id="59" name="TextBox 58">
            <a:extLst>
              <a:ext uri="{FF2B5EF4-FFF2-40B4-BE49-F238E27FC236}">
                <a16:creationId xmlns:a16="http://schemas.microsoft.com/office/drawing/2014/main" id="{E3452868-9857-23BB-C7D6-E6B3EE165747}"/>
              </a:ext>
            </a:extLst>
          </p:cNvPr>
          <p:cNvSpPr txBox="1"/>
          <p:nvPr/>
        </p:nvSpPr>
        <p:spPr>
          <a:xfrm>
            <a:off x="10943463" y="3875411"/>
            <a:ext cx="319410" cy="191833"/>
          </a:xfrm>
          <a:prstGeom prst="rect">
            <a:avLst/>
          </a:prstGeom>
          <a:noFill/>
        </p:spPr>
        <p:txBody>
          <a:bodyPr wrap="none" lIns="0" tIns="0" rIns="0" bIns="0" rtlCol="0">
            <a:noAutofit/>
          </a:bodyPr>
          <a:lstStyle/>
          <a:p>
            <a:pPr algn="l">
              <a:spcAft>
                <a:spcPts val="1200"/>
              </a:spcAft>
            </a:pPr>
            <a:r>
              <a:rPr lang="en-US" sz="900" dirty="0" err="1">
                <a:solidFill>
                  <a:schemeClr val="tx2"/>
                </a:solidFill>
              </a:rPr>
              <a:t>NNN</a:t>
            </a:r>
            <a:endParaRPr lang="en-US" sz="900" dirty="0">
              <a:solidFill>
                <a:schemeClr val="tx2"/>
              </a:solidFill>
            </a:endParaRPr>
          </a:p>
        </p:txBody>
      </p:sp>
      <p:sp>
        <p:nvSpPr>
          <p:cNvPr id="26" name="TextBox 25">
            <a:extLst>
              <a:ext uri="{FF2B5EF4-FFF2-40B4-BE49-F238E27FC236}">
                <a16:creationId xmlns:a16="http://schemas.microsoft.com/office/drawing/2014/main" id="{D0B208B3-3912-C244-718F-F8E1DDBB1F1D}"/>
              </a:ext>
            </a:extLst>
          </p:cNvPr>
          <p:cNvSpPr txBox="1"/>
          <p:nvPr/>
        </p:nvSpPr>
        <p:spPr>
          <a:xfrm>
            <a:off x="9388250" y="3876461"/>
            <a:ext cx="319410" cy="191833"/>
          </a:xfrm>
          <a:prstGeom prst="rect">
            <a:avLst/>
          </a:prstGeom>
          <a:noFill/>
        </p:spPr>
        <p:txBody>
          <a:bodyPr wrap="none" lIns="0" tIns="0" rIns="0" bIns="0" rtlCol="0">
            <a:noAutofit/>
          </a:bodyPr>
          <a:lstStyle/>
          <a:p>
            <a:pPr algn="l">
              <a:spcAft>
                <a:spcPts val="1200"/>
              </a:spcAft>
            </a:pPr>
            <a:r>
              <a:rPr lang="en-US" sz="900" dirty="0" err="1">
                <a:solidFill>
                  <a:schemeClr val="tx2"/>
                </a:solidFill>
              </a:rPr>
              <a:t>NNN</a:t>
            </a:r>
            <a:endParaRPr lang="en-US" sz="900" dirty="0">
              <a:solidFill>
                <a:schemeClr val="tx2"/>
              </a:solidFill>
            </a:endParaRPr>
          </a:p>
        </p:txBody>
      </p:sp>
      <p:sp>
        <p:nvSpPr>
          <p:cNvPr id="60" name="Rectangle 59">
            <a:extLst>
              <a:ext uri="{FF2B5EF4-FFF2-40B4-BE49-F238E27FC236}">
                <a16:creationId xmlns:a16="http://schemas.microsoft.com/office/drawing/2014/main" id="{F080BE6A-F48F-E1F0-A30C-F03425608B20}"/>
              </a:ext>
            </a:extLst>
          </p:cNvPr>
          <p:cNvSpPr/>
          <p:nvPr/>
        </p:nvSpPr>
        <p:spPr>
          <a:xfrm>
            <a:off x="9203622" y="5356508"/>
            <a:ext cx="526784" cy="241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50284EF-40E1-C8F4-9DAF-2F462902EB3C}"/>
              </a:ext>
            </a:extLst>
          </p:cNvPr>
          <p:cNvSpPr/>
          <p:nvPr/>
        </p:nvSpPr>
        <p:spPr>
          <a:xfrm>
            <a:off x="10903491" y="5349167"/>
            <a:ext cx="439652" cy="220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7ADC308-80E0-E5C5-56EB-3F88DA5BCE8F}"/>
              </a:ext>
            </a:extLst>
          </p:cNvPr>
          <p:cNvSpPr txBox="1"/>
          <p:nvPr/>
        </p:nvSpPr>
        <p:spPr>
          <a:xfrm>
            <a:off x="8979870" y="5069646"/>
            <a:ext cx="319410" cy="191833"/>
          </a:xfrm>
          <a:prstGeom prst="rect">
            <a:avLst/>
          </a:prstGeom>
          <a:noFill/>
        </p:spPr>
        <p:txBody>
          <a:bodyPr wrap="none" lIns="0" tIns="0" rIns="0" bIns="0" rtlCol="0">
            <a:noAutofit/>
          </a:bodyPr>
          <a:lstStyle/>
          <a:p>
            <a:pPr algn="l">
              <a:spcAft>
                <a:spcPts val="1200"/>
              </a:spcAft>
            </a:pPr>
            <a:r>
              <a:rPr lang="en-US" sz="900" dirty="0" err="1">
                <a:solidFill>
                  <a:schemeClr val="tx2"/>
                </a:solidFill>
              </a:rPr>
              <a:t>NNNNNN</a:t>
            </a:r>
            <a:endParaRPr lang="en-US" sz="900" dirty="0">
              <a:solidFill>
                <a:schemeClr val="tx2"/>
              </a:solidFill>
            </a:endParaRPr>
          </a:p>
        </p:txBody>
      </p:sp>
      <p:sp>
        <p:nvSpPr>
          <p:cNvPr id="63" name="TextBox 62">
            <a:extLst>
              <a:ext uri="{FF2B5EF4-FFF2-40B4-BE49-F238E27FC236}">
                <a16:creationId xmlns:a16="http://schemas.microsoft.com/office/drawing/2014/main" id="{C85DD93F-200F-D1EE-9A7D-02E1C255831F}"/>
              </a:ext>
            </a:extLst>
          </p:cNvPr>
          <p:cNvSpPr txBox="1"/>
          <p:nvPr/>
        </p:nvSpPr>
        <p:spPr>
          <a:xfrm>
            <a:off x="9173377" y="5344137"/>
            <a:ext cx="319410" cy="191833"/>
          </a:xfrm>
          <a:prstGeom prst="rect">
            <a:avLst/>
          </a:prstGeom>
          <a:noFill/>
        </p:spPr>
        <p:txBody>
          <a:bodyPr wrap="none" lIns="0" tIns="0" rIns="0" bIns="0" rtlCol="0">
            <a:noAutofit/>
          </a:bodyPr>
          <a:lstStyle/>
          <a:p>
            <a:pPr algn="l">
              <a:spcAft>
                <a:spcPts val="1200"/>
              </a:spcAft>
            </a:pPr>
            <a:r>
              <a:rPr lang="en-US" sz="900" dirty="0" err="1">
                <a:solidFill>
                  <a:schemeClr val="tx2"/>
                </a:solidFill>
              </a:rPr>
              <a:t>NNNNNN</a:t>
            </a:r>
            <a:endParaRPr lang="en-US" sz="900" dirty="0">
              <a:solidFill>
                <a:schemeClr val="tx2"/>
              </a:solidFill>
            </a:endParaRPr>
          </a:p>
        </p:txBody>
      </p:sp>
      <p:sp>
        <p:nvSpPr>
          <p:cNvPr id="64" name="TextBox 63">
            <a:extLst>
              <a:ext uri="{FF2B5EF4-FFF2-40B4-BE49-F238E27FC236}">
                <a16:creationId xmlns:a16="http://schemas.microsoft.com/office/drawing/2014/main" id="{143AD84A-4F4A-024F-7245-7BAF757774C7}"/>
              </a:ext>
            </a:extLst>
          </p:cNvPr>
          <p:cNvSpPr txBox="1"/>
          <p:nvPr/>
        </p:nvSpPr>
        <p:spPr>
          <a:xfrm>
            <a:off x="10796458" y="5349651"/>
            <a:ext cx="319410" cy="191833"/>
          </a:xfrm>
          <a:prstGeom prst="rect">
            <a:avLst/>
          </a:prstGeom>
          <a:noFill/>
        </p:spPr>
        <p:txBody>
          <a:bodyPr wrap="none" lIns="0" tIns="0" rIns="0" bIns="0" rtlCol="0">
            <a:noAutofit/>
          </a:bodyPr>
          <a:lstStyle/>
          <a:p>
            <a:pPr algn="l">
              <a:spcAft>
                <a:spcPts val="1200"/>
              </a:spcAft>
            </a:pPr>
            <a:r>
              <a:rPr lang="en-US" sz="900" dirty="0" err="1">
                <a:solidFill>
                  <a:schemeClr val="tx2"/>
                </a:solidFill>
              </a:rPr>
              <a:t>NNNNNN</a:t>
            </a:r>
            <a:endParaRPr lang="en-US" sz="900" dirty="0">
              <a:solidFill>
                <a:schemeClr val="tx2"/>
              </a:solidFill>
            </a:endParaRPr>
          </a:p>
        </p:txBody>
      </p:sp>
      <p:sp>
        <p:nvSpPr>
          <p:cNvPr id="65" name="TextBox 64">
            <a:extLst>
              <a:ext uri="{FF2B5EF4-FFF2-40B4-BE49-F238E27FC236}">
                <a16:creationId xmlns:a16="http://schemas.microsoft.com/office/drawing/2014/main" id="{F4E7A142-7FF7-C84E-7993-29D9185C2B84}"/>
              </a:ext>
            </a:extLst>
          </p:cNvPr>
          <p:cNvSpPr txBox="1"/>
          <p:nvPr/>
        </p:nvSpPr>
        <p:spPr>
          <a:xfrm>
            <a:off x="10555787" y="5062742"/>
            <a:ext cx="319410" cy="191833"/>
          </a:xfrm>
          <a:prstGeom prst="rect">
            <a:avLst/>
          </a:prstGeom>
          <a:noFill/>
        </p:spPr>
        <p:txBody>
          <a:bodyPr wrap="none" lIns="0" tIns="0" rIns="0" bIns="0" rtlCol="0">
            <a:noAutofit/>
          </a:bodyPr>
          <a:lstStyle/>
          <a:p>
            <a:pPr algn="l">
              <a:spcAft>
                <a:spcPts val="1200"/>
              </a:spcAft>
            </a:pPr>
            <a:r>
              <a:rPr lang="en-US" sz="900" dirty="0" err="1">
                <a:solidFill>
                  <a:schemeClr val="tx2"/>
                </a:solidFill>
              </a:rPr>
              <a:t>NNNNNN</a:t>
            </a:r>
            <a:endParaRPr lang="en-US" sz="900" dirty="0">
              <a:solidFill>
                <a:schemeClr val="tx2"/>
              </a:solidFill>
            </a:endParaRPr>
          </a:p>
        </p:txBody>
      </p:sp>
      <p:pic>
        <p:nvPicPr>
          <p:cNvPr id="66" name="Picture 65" descr="A graph with letters and numbers&#10;&#10;Description automatically generated">
            <a:extLst>
              <a:ext uri="{FF2B5EF4-FFF2-40B4-BE49-F238E27FC236}">
                <a16:creationId xmlns:a16="http://schemas.microsoft.com/office/drawing/2014/main" id="{50500D5E-2C6E-0987-D844-4CFDEBF3791B}"/>
              </a:ext>
            </a:extLst>
          </p:cNvPr>
          <p:cNvPicPr>
            <a:picLocks noChangeAspect="1"/>
          </p:cNvPicPr>
          <p:nvPr/>
        </p:nvPicPr>
        <p:blipFill rotWithShape="1">
          <a:blip r:embed="rId4"/>
          <a:srcRect r="86556"/>
          <a:stretch/>
        </p:blipFill>
        <p:spPr>
          <a:xfrm>
            <a:off x="6393202" y="1318150"/>
            <a:ext cx="198708" cy="1478023"/>
          </a:xfrm>
          <a:prstGeom prst="rect">
            <a:avLst/>
          </a:prstGeom>
        </p:spPr>
      </p:pic>
      <p:cxnSp>
        <p:nvCxnSpPr>
          <p:cNvPr id="4" name="Straight Connector 3">
            <a:extLst>
              <a:ext uri="{FF2B5EF4-FFF2-40B4-BE49-F238E27FC236}">
                <a16:creationId xmlns:a16="http://schemas.microsoft.com/office/drawing/2014/main" id="{7E65588A-F50F-1B0D-2341-02CDD558AF57}"/>
              </a:ext>
            </a:extLst>
          </p:cNvPr>
          <p:cNvCxnSpPr>
            <a:cxnSpLocks/>
          </p:cNvCxnSpPr>
          <p:nvPr/>
        </p:nvCxnSpPr>
        <p:spPr>
          <a:xfrm flipH="1">
            <a:off x="5993423" y="2621606"/>
            <a:ext cx="601102" cy="25909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8" name="Picture 67" descr="A graph with letters and numbers&#10;&#10;Description automatically generated">
            <a:extLst>
              <a:ext uri="{FF2B5EF4-FFF2-40B4-BE49-F238E27FC236}">
                <a16:creationId xmlns:a16="http://schemas.microsoft.com/office/drawing/2014/main" id="{C2439AFF-D3FF-4E06-C84D-7F21AEC9ECB6}"/>
              </a:ext>
            </a:extLst>
          </p:cNvPr>
          <p:cNvPicPr>
            <a:picLocks noChangeAspect="1"/>
          </p:cNvPicPr>
          <p:nvPr/>
        </p:nvPicPr>
        <p:blipFill rotWithShape="1">
          <a:blip r:embed="rId4"/>
          <a:srcRect r="86556"/>
          <a:stretch/>
        </p:blipFill>
        <p:spPr>
          <a:xfrm>
            <a:off x="1528819" y="1308342"/>
            <a:ext cx="198708" cy="1478023"/>
          </a:xfrm>
          <a:prstGeom prst="rect">
            <a:avLst/>
          </a:prstGeom>
        </p:spPr>
      </p:pic>
      <p:cxnSp>
        <p:nvCxnSpPr>
          <p:cNvPr id="39" name="Straight Connector 38">
            <a:extLst>
              <a:ext uri="{FF2B5EF4-FFF2-40B4-BE49-F238E27FC236}">
                <a16:creationId xmlns:a16="http://schemas.microsoft.com/office/drawing/2014/main" id="{0DF255FA-AFB3-D6EB-9E84-5D2B0F5D5829}"/>
              </a:ext>
            </a:extLst>
          </p:cNvPr>
          <p:cNvCxnSpPr>
            <a:cxnSpLocks/>
          </p:cNvCxnSpPr>
          <p:nvPr/>
        </p:nvCxnSpPr>
        <p:spPr>
          <a:xfrm flipH="1">
            <a:off x="1437429" y="2602978"/>
            <a:ext cx="287021" cy="25626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A839E26A-62F6-5354-5C5A-39B4FB8E5E23}"/>
              </a:ext>
            </a:extLst>
          </p:cNvPr>
          <p:cNvSpPr/>
          <p:nvPr/>
        </p:nvSpPr>
        <p:spPr>
          <a:xfrm>
            <a:off x="1674352" y="2650169"/>
            <a:ext cx="1219358" cy="158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D33C385-FABC-39EF-615A-0C37C3755F55}"/>
              </a:ext>
            </a:extLst>
          </p:cNvPr>
          <p:cNvSpPr txBox="1"/>
          <p:nvPr/>
        </p:nvSpPr>
        <p:spPr>
          <a:xfrm>
            <a:off x="1707979" y="2636039"/>
            <a:ext cx="792846" cy="229075"/>
          </a:xfrm>
          <a:prstGeom prst="rect">
            <a:avLst/>
          </a:prstGeom>
          <a:noFill/>
        </p:spPr>
        <p:txBody>
          <a:bodyPr wrap="none" lIns="0" tIns="0" rIns="0" bIns="0" rtlCol="0">
            <a:noAutofit/>
          </a:bodyPr>
          <a:lstStyle/>
          <a:p>
            <a:pPr algn="l">
              <a:spcAft>
                <a:spcPts val="1200"/>
              </a:spcAft>
            </a:pPr>
            <a:r>
              <a:rPr lang="en-US" sz="1100" dirty="0">
                <a:solidFill>
                  <a:schemeClr val="tx2"/>
                </a:solidFill>
                <a:latin typeface="Arial Narrow" panose="020B0606020202030204" pitchFamily="34" charset="0"/>
              </a:rPr>
              <a:t>-18 -17 -16 -15 -14 -13</a:t>
            </a:r>
          </a:p>
        </p:txBody>
      </p:sp>
      <p:sp>
        <p:nvSpPr>
          <p:cNvPr id="71" name="TextBox 70">
            <a:extLst>
              <a:ext uri="{FF2B5EF4-FFF2-40B4-BE49-F238E27FC236}">
                <a16:creationId xmlns:a16="http://schemas.microsoft.com/office/drawing/2014/main" id="{E1EAEEDE-7587-B47A-DB9A-4F7F7E6A6006}"/>
              </a:ext>
            </a:extLst>
          </p:cNvPr>
          <p:cNvSpPr txBox="1"/>
          <p:nvPr/>
        </p:nvSpPr>
        <p:spPr>
          <a:xfrm>
            <a:off x="6788345" y="2682256"/>
            <a:ext cx="914400" cy="264943"/>
          </a:xfrm>
          <a:prstGeom prst="rect">
            <a:avLst/>
          </a:prstGeom>
          <a:noFill/>
        </p:spPr>
        <p:txBody>
          <a:bodyPr wrap="none" lIns="0" tIns="0" rIns="0" bIns="0" rtlCol="0">
            <a:noAutofit/>
          </a:bodyPr>
          <a:lstStyle/>
          <a:p>
            <a:pPr algn="l">
              <a:spcAft>
                <a:spcPts val="1200"/>
              </a:spcAft>
            </a:pPr>
            <a:r>
              <a:rPr lang="en-US" sz="1100" dirty="0">
                <a:solidFill>
                  <a:schemeClr val="tx2"/>
                </a:solidFill>
                <a:latin typeface="Arial Narrow" panose="020B0606020202030204" pitchFamily="34" charset="0"/>
              </a:rPr>
              <a:t>-7</a:t>
            </a:r>
          </a:p>
        </p:txBody>
      </p:sp>
      <p:sp>
        <p:nvSpPr>
          <p:cNvPr id="72" name="TextBox 71">
            <a:extLst>
              <a:ext uri="{FF2B5EF4-FFF2-40B4-BE49-F238E27FC236}">
                <a16:creationId xmlns:a16="http://schemas.microsoft.com/office/drawing/2014/main" id="{1C07220A-7CC0-74C2-9A04-29AFA301C532}"/>
              </a:ext>
            </a:extLst>
          </p:cNvPr>
          <p:cNvSpPr txBox="1"/>
          <p:nvPr/>
        </p:nvSpPr>
        <p:spPr>
          <a:xfrm>
            <a:off x="7320337" y="2684736"/>
            <a:ext cx="404129" cy="275923"/>
          </a:xfrm>
          <a:prstGeom prst="rect">
            <a:avLst/>
          </a:prstGeom>
          <a:noFill/>
        </p:spPr>
        <p:txBody>
          <a:bodyPr wrap="none" lIns="0" tIns="0" rIns="0" bIns="0" rtlCol="0">
            <a:noAutofit/>
          </a:bodyPr>
          <a:lstStyle/>
          <a:p>
            <a:pPr algn="l">
              <a:spcAft>
                <a:spcPts val="1200"/>
              </a:spcAft>
            </a:pPr>
            <a:r>
              <a:rPr lang="en-US" sz="1100" dirty="0">
                <a:solidFill>
                  <a:schemeClr val="tx2"/>
                </a:solidFill>
                <a:latin typeface="Arial Narrow" panose="020B0606020202030204" pitchFamily="34" charset="0"/>
              </a:rPr>
              <a:t>-6</a:t>
            </a:r>
          </a:p>
        </p:txBody>
      </p:sp>
      <p:sp>
        <p:nvSpPr>
          <p:cNvPr id="73" name="Rectangle 72">
            <a:extLst>
              <a:ext uri="{FF2B5EF4-FFF2-40B4-BE49-F238E27FC236}">
                <a16:creationId xmlns:a16="http://schemas.microsoft.com/office/drawing/2014/main" id="{6E3D5288-77A2-1990-A0E5-438066F99328}"/>
              </a:ext>
            </a:extLst>
          </p:cNvPr>
          <p:cNvSpPr/>
          <p:nvPr/>
        </p:nvSpPr>
        <p:spPr>
          <a:xfrm>
            <a:off x="4739366" y="2650169"/>
            <a:ext cx="921558" cy="12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D3619A19-A9E1-2E41-3559-725B1E1ABF94}"/>
              </a:ext>
            </a:extLst>
          </p:cNvPr>
          <p:cNvSpPr txBox="1"/>
          <p:nvPr/>
        </p:nvSpPr>
        <p:spPr>
          <a:xfrm>
            <a:off x="4721316" y="2648403"/>
            <a:ext cx="404129" cy="275923"/>
          </a:xfrm>
          <a:prstGeom prst="rect">
            <a:avLst/>
          </a:prstGeom>
          <a:noFill/>
        </p:spPr>
        <p:txBody>
          <a:bodyPr wrap="none" lIns="0" tIns="0" rIns="0" bIns="0" rtlCol="0">
            <a:noAutofit/>
          </a:bodyPr>
          <a:lstStyle/>
          <a:p>
            <a:pPr algn="l">
              <a:spcAft>
                <a:spcPts val="1200"/>
              </a:spcAft>
            </a:pPr>
            <a:r>
              <a:rPr lang="en-US" sz="1100" dirty="0">
                <a:solidFill>
                  <a:schemeClr val="tx2"/>
                </a:solidFill>
                <a:latin typeface="Arial Narrow" panose="020B0606020202030204" pitchFamily="34" charset="0"/>
              </a:rPr>
              <a:t>-11</a:t>
            </a:r>
          </a:p>
        </p:txBody>
      </p:sp>
      <p:sp>
        <p:nvSpPr>
          <p:cNvPr id="75" name="TextBox 74">
            <a:extLst>
              <a:ext uri="{FF2B5EF4-FFF2-40B4-BE49-F238E27FC236}">
                <a16:creationId xmlns:a16="http://schemas.microsoft.com/office/drawing/2014/main" id="{36B0BC65-3A86-1DC7-D0AA-792655100559}"/>
              </a:ext>
            </a:extLst>
          </p:cNvPr>
          <p:cNvSpPr txBox="1"/>
          <p:nvPr/>
        </p:nvSpPr>
        <p:spPr>
          <a:xfrm>
            <a:off x="5108179" y="2660219"/>
            <a:ext cx="404129" cy="275923"/>
          </a:xfrm>
          <a:prstGeom prst="rect">
            <a:avLst/>
          </a:prstGeom>
          <a:noFill/>
        </p:spPr>
        <p:txBody>
          <a:bodyPr wrap="none" lIns="0" tIns="0" rIns="0" bIns="0" rtlCol="0">
            <a:noAutofit/>
          </a:bodyPr>
          <a:lstStyle/>
          <a:p>
            <a:pPr algn="l">
              <a:spcAft>
                <a:spcPts val="1200"/>
              </a:spcAft>
            </a:pPr>
            <a:r>
              <a:rPr lang="en-US" sz="1100" dirty="0">
                <a:solidFill>
                  <a:schemeClr val="tx2"/>
                </a:solidFill>
                <a:latin typeface="Arial Narrow" panose="020B0606020202030204" pitchFamily="34" charset="0"/>
              </a:rPr>
              <a:t>-10</a:t>
            </a:r>
          </a:p>
        </p:txBody>
      </p:sp>
      <p:sp>
        <p:nvSpPr>
          <p:cNvPr id="76" name="TextBox 75">
            <a:extLst>
              <a:ext uri="{FF2B5EF4-FFF2-40B4-BE49-F238E27FC236}">
                <a16:creationId xmlns:a16="http://schemas.microsoft.com/office/drawing/2014/main" id="{86C00A03-CD5C-0512-56BF-6AF539478BEF}"/>
              </a:ext>
            </a:extLst>
          </p:cNvPr>
          <p:cNvSpPr txBox="1"/>
          <p:nvPr/>
        </p:nvSpPr>
        <p:spPr>
          <a:xfrm>
            <a:off x="5519496" y="2655299"/>
            <a:ext cx="404129" cy="275923"/>
          </a:xfrm>
          <a:prstGeom prst="rect">
            <a:avLst/>
          </a:prstGeom>
          <a:noFill/>
        </p:spPr>
        <p:txBody>
          <a:bodyPr wrap="none" lIns="0" tIns="0" rIns="0" bIns="0" rtlCol="0">
            <a:noAutofit/>
          </a:bodyPr>
          <a:lstStyle/>
          <a:p>
            <a:pPr algn="l">
              <a:spcAft>
                <a:spcPts val="1200"/>
              </a:spcAft>
            </a:pPr>
            <a:r>
              <a:rPr lang="en-US" sz="1100" dirty="0">
                <a:solidFill>
                  <a:schemeClr val="tx2"/>
                </a:solidFill>
                <a:latin typeface="Arial Narrow" panose="020B0606020202030204" pitchFamily="34" charset="0"/>
              </a:rPr>
              <a:t>-9</a:t>
            </a:r>
          </a:p>
        </p:txBody>
      </p:sp>
      <p:sp>
        <p:nvSpPr>
          <p:cNvPr id="28" name="TextBox 27">
            <a:extLst>
              <a:ext uri="{FF2B5EF4-FFF2-40B4-BE49-F238E27FC236}">
                <a16:creationId xmlns:a16="http://schemas.microsoft.com/office/drawing/2014/main" id="{FD107737-48AA-7447-4402-9E52F5D43BB7}"/>
              </a:ext>
            </a:extLst>
          </p:cNvPr>
          <p:cNvSpPr txBox="1"/>
          <p:nvPr/>
        </p:nvSpPr>
        <p:spPr>
          <a:xfrm>
            <a:off x="1438943" y="1151892"/>
            <a:ext cx="1875093" cy="369332"/>
          </a:xfrm>
          <a:prstGeom prst="rect">
            <a:avLst/>
          </a:prstGeom>
          <a:noFill/>
        </p:spPr>
        <p:txBody>
          <a:bodyPr wrap="square">
            <a:spAutoFit/>
          </a:bodyPr>
          <a:lstStyle/>
          <a:p>
            <a:r>
              <a:rPr lang="en-US" sz="1800" b="0" i="0" u="none" strike="noStrike" dirty="0">
                <a:solidFill>
                  <a:srgbClr val="000000"/>
                </a:solidFill>
                <a:effectLst/>
                <a:latin typeface="Consolas" panose="020B0609020204030204" pitchFamily="49" charset="0"/>
              </a:rPr>
              <a:t>FAGGGRKHPRYR</a:t>
            </a:r>
            <a:r>
              <a:rPr lang="en-US" dirty="0"/>
              <a:t> </a:t>
            </a:r>
          </a:p>
        </p:txBody>
      </p:sp>
      <p:sp>
        <p:nvSpPr>
          <p:cNvPr id="77" name="Rectangle 76">
            <a:extLst>
              <a:ext uri="{FF2B5EF4-FFF2-40B4-BE49-F238E27FC236}">
                <a16:creationId xmlns:a16="http://schemas.microsoft.com/office/drawing/2014/main" id="{FF703146-C622-2FFD-4ED3-5421A3FE54AB}"/>
              </a:ext>
            </a:extLst>
          </p:cNvPr>
          <p:cNvSpPr/>
          <p:nvPr/>
        </p:nvSpPr>
        <p:spPr>
          <a:xfrm>
            <a:off x="6656588" y="1277334"/>
            <a:ext cx="2486337" cy="191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BE44001-E919-5D44-E87E-5D4296E638DD}"/>
              </a:ext>
            </a:extLst>
          </p:cNvPr>
          <p:cNvSpPr txBox="1"/>
          <p:nvPr/>
        </p:nvSpPr>
        <p:spPr>
          <a:xfrm>
            <a:off x="6448850" y="1184938"/>
            <a:ext cx="1403742" cy="369332"/>
          </a:xfrm>
          <a:prstGeom prst="rect">
            <a:avLst/>
          </a:prstGeom>
          <a:noFill/>
        </p:spPr>
        <p:txBody>
          <a:bodyPr wrap="square">
            <a:spAutoFit/>
          </a:bodyPr>
          <a:lstStyle/>
          <a:p>
            <a:pPr algn="ctr"/>
            <a:r>
              <a:rPr lang="en-US" dirty="0">
                <a:solidFill>
                  <a:srgbClr val="000000"/>
                </a:solidFill>
                <a:latin typeface="Consolas" panose="020B0609020204030204" pitchFamily="49" charset="0"/>
              </a:rPr>
              <a:t>YRGSLP</a:t>
            </a:r>
            <a:r>
              <a:rPr lang="en-US" dirty="0"/>
              <a:t> </a:t>
            </a:r>
          </a:p>
        </p:txBody>
      </p:sp>
      <p:sp>
        <p:nvSpPr>
          <p:cNvPr id="78" name="Rectangle 77">
            <a:extLst>
              <a:ext uri="{FF2B5EF4-FFF2-40B4-BE49-F238E27FC236}">
                <a16:creationId xmlns:a16="http://schemas.microsoft.com/office/drawing/2014/main" id="{65C3718F-CDAE-6B0C-4224-C6644C132DEF}"/>
              </a:ext>
            </a:extLst>
          </p:cNvPr>
          <p:cNvSpPr/>
          <p:nvPr/>
        </p:nvSpPr>
        <p:spPr>
          <a:xfrm>
            <a:off x="4714291" y="1296231"/>
            <a:ext cx="1478024" cy="181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6F7EB7-0967-165F-9DB7-E168DCA989FF}"/>
              </a:ext>
            </a:extLst>
          </p:cNvPr>
          <p:cNvSpPr txBox="1"/>
          <p:nvPr/>
        </p:nvSpPr>
        <p:spPr>
          <a:xfrm>
            <a:off x="4755680" y="1242548"/>
            <a:ext cx="914400" cy="254686"/>
          </a:xfrm>
          <a:prstGeom prst="rect">
            <a:avLst/>
          </a:prstGeom>
          <a:noFill/>
        </p:spPr>
        <p:txBody>
          <a:bodyPr wrap="none" lIns="0" tIns="0" rIns="0" bIns="0" rtlCol="0">
            <a:noAutofit/>
          </a:bodyPr>
          <a:lstStyle/>
          <a:p>
            <a:pPr algn="l">
              <a:spcAft>
                <a:spcPts val="1200"/>
              </a:spcAft>
            </a:pPr>
            <a:r>
              <a:rPr lang="en-US" dirty="0">
                <a:solidFill>
                  <a:schemeClr val="tx2"/>
                </a:solidFill>
                <a:latin typeface="Consolas" panose="020B0609020204030204" pitchFamily="49" charset="0"/>
                <a:cs typeface="Courier New" panose="02070309020205020404" pitchFamily="49" charset="0"/>
              </a:rPr>
              <a:t>SATALKR</a:t>
            </a:r>
          </a:p>
        </p:txBody>
      </p:sp>
    </p:spTree>
    <p:extLst>
      <p:ext uri="{BB962C8B-B14F-4D97-AF65-F5344CB8AC3E}">
        <p14:creationId xmlns:p14="http://schemas.microsoft.com/office/powerpoint/2010/main" val="659587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3892-5577-C842-893F-B22F162A146D}"/>
              </a:ext>
            </a:extLst>
          </p:cNvPr>
          <p:cNvSpPr>
            <a:spLocks noGrp="1"/>
          </p:cNvSpPr>
          <p:nvPr>
            <p:ph type="title"/>
          </p:nvPr>
        </p:nvSpPr>
        <p:spPr>
          <a:xfrm>
            <a:off x="441568" y="315449"/>
            <a:ext cx="11308863" cy="354012"/>
          </a:xfrm>
        </p:spPr>
        <p:txBody>
          <a:bodyPr/>
          <a:lstStyle/>
          <a:p>
            <a:pPr algn="l">
              <a:spcAft>
                <a:spcPts val="1200"/>
              </a:spcAft>
            </a:pPr>
            <a:r>
              <a:rPr lang="en-US" sz="2400" dirty="0"/>
              <a:t>We Have Systematically Reprogrammed the </a:t>
            </a:r>
            <a:r>
              <a:rPr lang="en-US" sz="2400" dirty="0" err="1"/>
              <a:t>Bxb1</a:t>
            </a:r>
            <a:r>
              <a:rPr lang="en-US" sz="2400" dirty="0"/>
              <a:t> Helix</a:t>
            </a:r>
          </a:p>
        </p:txBody>
      </p:sp>
      <p:pic>
        <p:nvPicPr>
          <p:cNvPr id="4" name="Picture 3" descr="A white background with black and white clouds&#10;&#10;Description automatically generated">
            <a:extLst>
              <a:ext uri="{FF2B5EF4-FFF2-40B4-BE49-F238E27FC236}">
                <a16:creationId xmlns:a16="http://schemas.microsoft.com/office/drawing/2014/main" id="{C4887BC3-6599-4198-461B-2DE6DAD34F95}"/>
              </a:ext>
            </a:extLst>
          </p:cNvPr>
          <p:cNvPicPr>
            <a:picLocks noChangeAspect="1"/>
          </p:cNvPicPr>
          <p:nvPr/>
        </p:nvPicPr>
        <p:blipFill>
          <a:blip r:embed="rId3"/>
          <a:stretch>
            <a:fillRect/>
          </a:stretch>
        </p:blipFill>
        <p:spPr>
          <a:xfrm>
            <a:off x="3464757" y="6022007"/>
            <a:ext cx="6181725" cy="685800"/>
          </a:xfrm>
          <a:prstGeom prst="rect">
            <a:avLst/>
          </a:prstGeom>
        </p:spPr>
      </p:pic>
      <p:sp>
        <p:nvSpPr>
          <p:cNvPr id="11" name="Rectangle 10">
            <a:extLst>
              <a:ext uri="{FF2B5EF4-FFF2-40B4-BE49-F238E27FC236}">
                <a16:creationId xmlns:a16="http://schemas.microsoft.com/office/drawing/2014/main" id="{1AB4821C-E704-83FD-0516-8D958262B3A6}"/>
              </a:ext>
            </a:extLst>
          </p:cNvPr>
          <p:cNvSpPr/>
          <p:nvPr/>
        </p:nvSpPr>
        <p:spPr>
          <a:xfrm>
            <a:off x="7030180" y="2513896"/>
            <a:ext cx="364941" cy="1378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3FA351-5D49-67D8-16AF-2E006203F310}"/>
              </a:ext>
            </a:extLst>
          </p:cNvPr>
          <p:cNvSpPr/>
          <p:nvPr/>
        </p:nvSpPr>
        <p:spPr>
          <a:xfrm>
            <a:off x="6924760" y="4015285"/>
            <a:ext cx="1918956" cy="287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green text with white text&#10;&#10;Description automatically generated">
            <a:extLst>
              <a:ext uri="{FF2B5EF4-FFF2-40B4-BE49-F238E27FC236}">
                <a16:creationId xmlns:a16="http://schemas.microsoft.com/office/drawing/2014/main" id="{6D60D35B-8DD3-3CFF-ECF5-5F399BD66CB0}"/>
              </a:ext>
            </a:extLst>
          </p:cNvPr>
          <p:cNvPicPr>
            <a:picLocks noChangeAspect="1"/>
          </p:cNvPicPr>
          <p:nvPr/>
        </p:nvPicPr>
        <p:blipFill>
          <a:blip r:embed="rId4"/>
          <a:stretch>
            <a:fillRect/>
          </a:stretch>
        </p:blipFill>
        <p:spPr>
          <a:xfrm>
            <a:off x="3011821" y="2538537"/>
            <a:ext cx="1231424" cy="1231424"/>
          </a:xfrm>
          <a:prstGeom prst="rect">
            <a:avLst/>
          </a:prstGeom>
        </p:spPr>
      </p:pic>
      <p:pic>
        <p:nvPicPr>
          <p:cNvPr id="15" name="Picture 14" descr="A colorful text on a white background&#10;&#10;Description automatically generated">
            <a:extLst>
              <a:ext uri="{FF2B5EF4-FFF2-40B4-BE49-F238E27FC236}">
                <a16:creationId xmlns:a16="http://schemas.microsoft.com/office/drawing/2014/main" id="{A4DB026B-6A21-F230-7E08-B0F771048671}"/>
              </a:ext>
            </a:extLst>
          </p:cNvPr>
          <p:cNvPicPr>
            <a:picLocks noChangeAspect="1"/>
          </p:cNvPicPr>
          <p:nvPr/>
        </p:nvPicPr>
        <p:blipFill>
          <a:blip r:embed="rId5"/>
          <a:stretch>
            <a:fillRect/>
          </a:stretch>
        </p:blipFill>
        <p:spPr>
          <a:xfrm>
            <a:off x="4414197" y="2548051"/>
            <a:ext cx="1231424" cy="1231424"/>
          </a:xfrm>
          <a:prstGeom prst="rect">
            <a:avLst/>
          </a:prstGeom>
        </p:spPr>
      </p:pic>
      <p:pic>
        <p:nvPicPr>
          <p:cNvPr id="16" name="Picture 15" descr="A graph with letters and numbers&#10;&#10;Description automatically generated">
            <a:extLst>
              <a:ext uri="{FF2B5EF4-FFF2-40B4-BE49-F238E27FC236}">
                <a16:creationId xmlns:a16="http://schemas.microsoft.com/office/drawing/2014/main" id="{BEA26363-4F84-A05E-C657-90FF5C24EBAD}"/>
              </a:ext>
            </a:extLst>
          </p:cNvPr>
          <p:cNvPicPr>
            <a:picLocks noChangeAspect="1"/>
          </p:cNvPicPr>
          <p:nvPr/>
        </p:nvPicPr>
        <p:blipFill>
          <a:blip r:embed="rId6"/>
          <a:stretch>
            <a:fillRect/>
          </a:stretch>
        </p:blipFill>
        <p:spPr>
          <a:xfrm>
            <a:off x="3019810" y="5478197"/>
            <a:ext cx="1231424" cy="1231424"/>
          </a:xfrm>
          <a:prstGeom prst="rect">
            <a:avLst/>
          </a:prstGeom>
        </p:spPr>
      </p:pic>
      <p:pic>
        <p:nvPicPr>
          <p:cNvPr id="17" name="Picture 16" descr="A colorful text on a white background&#10;&#10;Description automatically generated">
            <a:extLst>
              <a:ext uri="{FF2B5EF4-FFF2-40B4-BE49-F238E27FC236}">
                <a16:creationId xmlns:a16="http://schemas.microsoft.com/office/drawing/2014/main" id="{824B35E2-2945-F77A-BBDE-342DD73B3462}"/>
              </a:ext>
            </a:extLst>
          </p:cNvPr>
          <p:cNvPicPr>
            <a:picLocks noChangeAspect="1"/>
          </p:cNvPicPr>
          <p:nvPr/>
        </p:nvPicPr>
        <p:blipFill>
          <a:blip r:embed="rId7"/>
          <a:stretch>
            <a:fillRect/>
          </a:stretch>
        </p:blipFill>
        <p:spPr>
          <a:xfrm>
            <a:off x="5818367" y="1079977"/>
            <a:ext cx="1231424" cy="1231424"/>
          </a:xfrm>
          <a:prstGeom prst="rect">
            <a:avLst/>
          </a:prstGeom>
        </p:spPr>
      </p:pic>
      <p:pic>
        <p:nvPicPr>
          <p:cNvPr id="18" name="Picture 17" descr="A diagram of a graph&#10;&#10;Description automatically generated with medium confidence">
            <a:extLst>
              <a:ext uri="{FF2B5EF4-FFF2-40B4-BE49-F238E27FC236}">
                <a16:creationId xmlns:a16="http://schemas.microsoft.com/office/drawing/2014/main" id="{A402D4E4-983D-E508-C173-A720BE55B296}"/>
              </a:ext>
            </a:extLst>
          </p:cNvPr>
          <p:cNvPicPr>
            <a:picLocks noChangeAspect="1"/>
          </p:cNvPicPr>
          <p:nvPr/>
        </p:nvPicPr>
        <p:blipFill>
          <a:blip r:embed="rId8"/>
          <a:stretch>
            <a:fillRect/>
          </a:stretch>
        </p:blipFill>
        <p:spPr>
          <a:xfrm>
            <a:off x="7240374" y="5478197"/>
            <a:ext cx="1231424" cy="1231424"/>
          </a:xfrm>
          <a:prstGeom prst="rect">
            <a:avLst/>
          </a:prstGeom>
        </p:spPr>
      </p:pic>
      <p:pic>
        <p:nvPicPr>
          <p:cNvPr id="19" name="Picture 18" descr="A diagram of a graph&#10;&#10;Description automatically generated with medium confidence">
            <a:extLst>
              <a:ext uri="{FF2B5EF4-FFF2-40B4-BE49-F238E27FC236}">
                <a16:creationId xmlns:a16="http://schemas.microsoft.com/office/drawing/2014/main" id="{4B13A621-20B3-322C-5DA6-947692EAAC91}"/>
              </a:ext>
            </a:extLst>
          </p:cNvPr>
          <p:cNvPicPr>
            <a:picLocks noChangeAspect="1"/>
          </p:cNvPicPr>
          <p:nvPr/>
        </p:nvPicPr>
        <p:blipFill>
          <a:blip r:embed="rId9"/>
          <a:stretch>
            <a:fillRect/>
          </a:stretch>
        </p:blipFill>
        <p:spPr>
          <a:xfrm>
            <a:off x="4414785" y="4006289"/>
            <a:ext cx="1231424" cy="1231424"/>
          </a:xfrm>
          <a:prstGeom prst="rect">
            <a:avLst/>
          </a:prstGeom>
        </p:spPr>
      </p:pic>
      <p:pic>
        <p:nvPicPr>
          <p:cNvPr id="20" name="Picture 19" descr="A diagram of a graph&#10;&#10;Description automatically generated with medium confidence">
            <a:extLst>
              <a:ext uri="{FF2B5EF4-FFF2-40B4-BE49-F238E27FC236}">
                <a16:creationId xmlns:a16="http://schemas.microsoft.com/office/drawing/2014/main" id="{D5D60062-4004-D0BC-6171-9856CB5DE7F5}"/>
              </a:ext>
            </a:extLst>
          </p:cNvPr>
          <p:cNvPicPr>
            <a:picLocks noChangeAspect="1"/>
          </p:cNvPicPr>
          <p:nvPr/>
        </p:nvPicPr>
        <p:blipFill>
          <a:blip r:embed="rId10"/>
          <a:stretch>
            <a:fillRect/>
          </a:stretch>
        </p:blipFill>
        <p:spPr>
          <a:xfrm>
            <a:off x="8674858" y="5478197"/>
            <a:ext cx="1231424" cy="1231424"/>
          </a:xfrm>
          <a:prstGeom prst="rect">
            <a:avLst/>
          </a:prstGeom>
        </p:spPr>
      </p:pic>
      <p:pic>
        <p:nvPicPr>
          <p:cNvPr id="21" name="Picture 20" descr="A diagram of a diagram&#10;&#10;Description automatically generated with medium confidence">
            <a:extLst>
              <a:ext uri="{FF2B5EF4-FFF2-40B4-BE49-F238E27FC236}">
                <a16:creationId xmlns:a16="http://schemas.microsoft.com/office/drawing/2014/main" id="{E8F4D830-6270-BDEF-3EF6-5EF2D98F243D}"/>
              </a:ext>
            </a:extLst>
          </p:cNvPr>
          <p:cNvPicPr>
            <a:picLocks noChangeAspect="1"/>
          </p:cNvPicPr>
          <p:nvPr/>
        </p:nvPicPr>
        <p:blipFill>
          <a:blip r:embed="rId11"/>
          <a:stretch>
            <a:fillRect/>
          </a:stretch>
        </p:blipFill>
        <p:spPr>
          <a:xfrm>
            <a:off x="8675104" y="4008576"/>
            <a:ext cx="1231424" cy="1231424"/>
          </a:xfrm>
          <a:prstGeom prst="rect">
            <a:avLst/>
          </a:prstGeom>
        </p:spPr>
      </p:pic>
      <p:pic>
        <p:nvPicPr>
          <p:cNvPr id="22" name="Picture 21" descr="A colorful text on a white background&#10;&#10;Description automatically generated">
            <a:extLst>
              <a:ext uri="{FF2B5EF4-FFF2-40B4-BE49-F238E27FC236}">
                <a16:creationId xmlns:a16="http://schemas.microsoft.com/office/drawing/2014/main" id="{A51FF3B6-0E64-9CD9-07AD-ADD8D6F9E074}"/>
              </a:ext>
            </a:extLst>
          </p:cNvPr>
          <p:cNvPicPr>
            <a:picLocks noChangeAspect="1"/>
          </p:cNvPicPr>
          <p:nvPr/>
        </p:nvPicPr>
        <p:blipFill>
          <a:blip r:embed="rId12"/>
          <a:stretch>
            <a:fillRect/>
          </a:stretch>
        </p:blipFill>
        <p:spPr>
          <a:xfrm>
            <a:off x="3016357" y="4008581"/>
            <a:ext cx="1231424" cy="1231424"/>
          </a:xfrm>
          <a:prstGeom prst="rect">
            <a:avLst/>
          </a:prstGeom>
        </p:spPr>
      </p:pic>
      <p:pic>
        <p:nvPicPr>
          <p:cNvPr id="23" name="Picture 22" descr="A graph with different colored letters&#10;&#10;Description automatically generated">
            <a:extLst>
              <a:ext uri="{FF2B5EF4-FFF2-40B4-BE49-F238E27FC236}">
                <a16:creationId xmlns:a16="http://schemas.microsoft.com/office/drawing/2014/main" id="{B6043BA6-DE6A-903E-ABE1-62F33EDA7432}"/>
              </a:ext>
            </a:extLst>
          </p:cNvPr>
          <p:cNvPicPr>
            <a:picLocks noChangeAspect="1"/>
          </p:cNvPicPr>
          <p:nvPr/>
        </p:nvPicPr>
        <p:blipFill>
          <a:blip r:embed="rId13"/>
          <a:stretch>
            <a:fillRect/>
          </a:stretch>
        </p:blipFill>
        <p:spPr>
          <a:xfrm>
            <a:off x="8670300" y="1073470"/>
            <a:ext cx="1231424" cy="1231424"/>
          </a:xfrm>
          <a:prstGeom prst="rect">
            <a:avLst/>
          </a:prstGeom>
        </p:spPr>
      </p:pic>
      <p:pic>
        <p:nvPicPr>
          <p:cNvPr id="24" name="Picture 23" descr="A blue and green text with white text&#10;&#10;Description automatically generated">
            <a:extLst>
              <a:ext uri="{FF2B5EF4-FFF2-40B4-BE49-F238E27FC236}">
                <a16:creationId xmlns:a16="http://schemas.microsoft.com/office/drawing/2014/main" id="{7BC1E30D-4662-88C4-2A5D-75754D0BCC6A}"/>
              </a:ext>
            </a:extLst>
          </p:cNvPr>
          <p:cNvPicPr>
            <a:picLocks noChangeAspect="1"/>
          </p:cNvPicPr>
          <p:nvPr/>
        </p:nvPicPr>
        <p:blipFill>
          <a:blip r:embed="rId14"/>
          <a:stretch>
            <a:fillRect/>
          </a:stretch>
        </p:blipFill>
        <p:spPr>
          <a:xfrm>
            <a:off x="7243748" y="2545820"/>
            <a:ext cx="1231424" cy="1231424"/>
          </a:xfrm>
          <a:prstGeom prst="rect">
            <a:avLst/>
          </a:prstGeom>
        </p:spPr>
      </p:pic>
      <p:pic>
        <p:nvPicPr>
          <p:cNvPr id="25" name="Picture 24" descr="A blue and red text with a red center&#10;&#10;Description automatically generated">
            <a:extLst>
              <a:ext uri="{FF2B5EF4-FFF2-40B4-BE49-F238E27FC236}">
                <a16:creationId xmlns:a16="http://schemas.microsoft.com/office/drawing/2014/main" id="{E02D08D8-C514-BEDB-5989-FE8C76500FFA}"/>
              </a:ext>
            </a:extLst>
          </p:cNvPr>
          <p:cNvPicPr>
            <a:picLocks noChangeAspect="1"/>
          </p:cNvPicPr>
          <p:nvPr/>
        </p:nvPicPr>
        <p:blipFill>
          <a:blip r:embed="rId15"/>
          <a:stretch>
            <a:fillRect/>
          </a:stretch>
        </p:blipFill>
        <p:spPr>
          <a:xfrm>
            <a:off x="5824295" y="2545819"/>
            <a:ext cx="1231424" cy="1231424"/>
          </a:xfrm>
          <a:prstGeom prst="rect">
            <a:avLst/>
          </a:prstGeom>
        </p:spPr>
      </p:pic>
      <p:pic>
        <p:nvPicPr>
          <p:cNvPr id="26" name="Picture 25" descr="A green and orange text&#10;&#10;Description automatically generated">
            <a:extLst>
              <a:ext uri="{FF2B5EF4-FFF2-40B4-BE49-F238E27FC236}">
                <a16:creationId xmlns:a16="http://schemas.microsoft.com/office/drawing/2014/main" id="{1C07F5BE-6E61-9D0E-8CB0-C6FA35A37870}"/>
              </a:ext>
            </a:extLst>
          </p:cNvPr>
          <p:cNvPicPr>
            <a:picLocks noChangeAspect="1"/>
          </p:cNvPicPr>
          <p:nvPr/>
        </p:nvPicPr>
        <p:blipFill>
          <a:blip r:embed="rId16"/>
          <a:stretch>
            <a:fillRect/>
          </a:stretch>
        </p:blipFill>
        <p:spPr>
          <a:xfrm>
            <a:off x="7244213" y="4014510"/>
            <a:ext cx="1231424" cy="1231424"/>
          </a:xfrm>
          <a:prstGeom prst="rect">
            <a:avLst/>
          </a:prstGeom>
        </p:spPr>
      </p:pic>
      <p:pic>
        <p:nvPicPr>
          <p:cNvPr id="27" name="Picture 26" descr="A yellow blue and orange letters&#10;&#10;Description automatically generated">
            <a:extLst>
              <a:ext uri="{FF2B5EF4-FFF2-40B4-BE49-F238E27FC236}">
                <a16:creationId xmlns:a16="http://schemas.microsoft.com/office/drawing/2014/main" id="{803654CE-DC5F-2ACE-8C03-437F75F47B66}"/>
              </a:ext>
            </a:extLst>
          </p:cNvPr>
          <p:cNvPicPr>
            <a:picLocks noChangeAspect="1"/>
          </p:cNvPicPr>
          <p:nvPr/>
        </p:nvPicPr>
        <p:blipFill>
          <a:blip r:embed="rId17"/>
          <a:stretch>
            <a:fillRect/>
          </a:stretch>
        </p:blipFill>
        <p:spPr>
          <a:xfrm>
            <a:off x="4414499" y="5478197"/>
            <a:ext cx="1231424" cy="1231424"/>
          </a:xfrm>
          <a:prstGeom prst="rect">
            <a:avLst/>
          </a:prstGeom>
        </p:spPr>
      </p:pic>
      <p:pic>
        <p:nvPicPr>
          <p:cNvPr id="28" name="Picture 27" descr="A colorful text on a white background&#10;&#10;Description automatically generated">
            <a:extLst>
              <a:ext uri="{FF2B5EF4-FFF2-40B4-BE49-F238E27FC236}">
                <a16:creationId xmlns:a16="http://schemas.microsoft.com/office/drawing/2014/main" id="{17D0148A-87AE-F7ED-375B-E16504C8B7A2}"/>
              </a:ext>
            </a:extLst>
          </p:cNvPr>
          <p:cNvPicPr>
            <a:picLocks noChangeAspect="1"/>
          </p:cNvPicPr>
          <p:nvPr/>
        </p:nvPicPr>
        <p:blipFill>
          <a:blip r:embed="rId18"/>
          <a:stretch>
            <a:fillRect/>
          </a:stretch>
        </p:blipFill>
        <p:spPr>
          <a:xfrm>
            <a:off x="5817182" y="4015837"/>
            <a:ext cx="1231424" cy="1231424"/>
          </a:xfrm>
          <a:prstGeom prst="rect">
            <a:avLst/>
          </a:prstGeom>
        </p:spPr>
      </p:pic>
      <p:pic>
        <p:nvPicPr>
          <p:cNvPr id="29" name="Picture 28" descr="A graph with letters and numbers&#10;&#10;Description automatically generated">
            <a:extLst>
              <a:ext uri="{FF2B5EF4-FFF2-40B4-BE49-F238E27FC236}">
                <a16:creationId xmlns:a16="http://schemas.microsoft.com/office/drawing/2014/main" id="{A2B4F862-67EF-5178-F89C-A76235EAFBA4}"/>
              </a:ext>
            </a:extLst>
          </p:cNvPr>
          <p:cNvPicPr>
            <a:picLocks noChangeAspect="1"/>
          </p:cNvPicPr>
          <p:nvPr/>
        </p:nvPicPr>
        <p:blipFill>
          <a:blip r:embed="rId19"/>
          <a:stretch>
            <a:fillRect/>
          </a:stretch>
        </p:blipFill>
        <p:spPr>
          <a:xfrm>
            <a:off x="2983920" y="1072508"/>
            <a:ext cx="1231424" cy="1231424"/>
          </a:xfrm>
          <a:prstGeom prst="rect">
            <a:avLst/>
          </a:prstGeom>
        </p:spPr>
      </p:pic>
      <p:pic>
        <p:nvPicPr>
          <p:cNvPr id="30" name="Picture 29" descr="A diagram of a graph&#10;&#10;Description automatically generated with medium confidence">
            <a:extLst>
              <a:ext uri="{FF2B5EF4-FFF2-40B4-BE49-F238E27FC236}">
                <a16:creationId xmlns:a16="http://schemas.microsoft.com/office/drawing/2014/main" id="{A5E78D20-52F8-4AFE-11E8-67320C772059}"/>
              </a:ext>
            </a:extLst>
          </p:cNvPr>
          <p:cNvPicPr>
            <a:picLocks noChangeAspect="1"/>
          </p:cNvPicPr>
          <p:nvPr/>
        </p:nvPicPr>
        <p:blipFill>
          <a:blip r:embed="rId20"/>
          <a:stretch>
            <a:fillRect/>
          </a:stretch>
        </p:blipFill>
        <p:spPr>
          <a:xfrm>
            <a:off x="4414882" y="1071043"/>
            <a:ext cx="1231424" cy="1231424"/>
          </a:xfrm>
          <a:prstGeom prst="rect">
            <a:avLst/>
          </a:prstGeom>
        </p:spPr>
      </p:pic>
      <p:pic>
        <p:nvPicPr>
          <p:cNvPr id="31" name="Picture 30" descr="A graph with green letters and numbers&#10;&#10;Description automatically generated">
            <a:extLst>
              <a:ext uri="{FF2B5EF4-FFF2-40B4-BE49-F238E27FC236}">
                <a16:creationId xmlns:a16="http://schemas.microsoft.com/office/drawing/2014/main" id="{0A6BB649-E588-5225-48AD-8499D036ED53}"/>
              </a:ext>
            </a:extLst>
          </p:cNvPr>
          <p:cNvPicPr>
            <a:picLocks noChangeAspect="1"/>
          </p:cNvPicPr>
          <p:nvPr/>
        </p:nvPicPr>
        <p:blipFill>
          <a:blip r:embed="rId21"/>
          <a:stretch>
            <a:fillRect/>
          </a:stretch>
        </p:blipFill>
        <p:spPr>
          <a:xfrm>
            <a:off x="7243194" y="1076598"/>
            <a:ext cx="1231424" cy="1231424"/>
          </a:xfrm>
          <a:prstGeom prst="rect">
            <a:avLst/>
          </a:prstGeom>
        </p:spPr>
      </p:pic>
      <p:pic>
        <p:nvPicPr>
          <p:cNvPr id="32" name="Picture 31" descr="A chart with text and numbers&#10;&#10;Description automatically generated with medium confidence">
            <a:extLst>
              <a:ext uri="{FF2B5EF4-FFF2-40B4-BE49-F238E27FC236}">
                <a16:creationId xmlns:a16="http://schemas.microsoft.com/office/drawing/2014/main" id="{8FCB83EC-45AF-6AF5-290F-39B40FEC0A2B}"/>
              </a:ext>
            </a:extLst>
          </p:cNvPr>
          <p:cNvPicPr>
            <a:picLocks noChangeAspect="1"/>
          </p:cNvPicPr>
          <p:nvPr/>
        </p:nvPicPr>
        <p:blipFill>
          <a:blip r:embed="rId22"/>
          <a:stretch>
            <a:fillRect/>
          </a:stretch>
        </p:blipFill>
        <p:spPr>
          <a:xfrm>
            <a:off x="8665171" y="2541572"/>
            <a:ext cx="1231424" cy="1231424"/>
          </a:xfrm>
          <a:prstGeom prst="rect">
            <a:avLst/>
          </a:prstGeom>
        </p:spPr>
      </p:pic>
      <p:sp>
        <p:nvSpPr>
          <p:cNvPr id="33" name="TextBox 32">
            <a:extLst>
              <a:ext uri="{FF2B5EF4-FFF2-40B4-BE49-F238E27FC236}">
                <a16:creationId xmlns:a16="http://schemas.microsoft.com/office/drawing/2014/main" id="{4FB3A7CD-C972-B09E-9E79-A2BF7D79836A}"/>
              </a:ext>
            </a:extLst>
          </p:cNvPr>
          <p:cNvSpPr txBox="1"/>
          <p:nvPr/>
        </p:nvSpPr>
        <p:spPr>
          <a:xfrm>
            <a:off x="3154467" y="932439"/>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SATALKR</a:t>
            </a:r>
          </a:p>
        </p:txBody>
      </p:sp>
      <p:sp>
        <p:nvSpPr>
          <p:cNvPr id="34" name="TextBox 33">
            <a:extLst>
              <a:ext uri="{FF2B5EF4-FFF2-40B4-BE49-F238E27FC236}">
                <a16:creationId xmlns:a16="http://schemas.microsoft.com/office/drawing/2014/main" id="{8A9D9539-35D8-0E7D-50F0-C1F41DAB5B06}"/>
              </a:ext>
            </a:extLst>
          </p:cNvPr>
          <p:cNvSpPr txBox="1"/>
          <p:nvPr/>
        </p:nvSpPr>
        <p:spPr>
          <a:xfrm>
            <a:off x="4588699" y="931668"/>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AGGNLKR</a:t>
            </a:r>
          </a:p>
        </p:txBody>
      </p:sp>
      <p:sp>
        <p:nvSpPr>
          <p:cNvPr id="35" name="TextBox 34">
            <a:extLst>
              <a:ext uri="{FF2B5EF4-FFF2-40B4-BE49-F238E27FC236}">
                <a16:creationId xmlns:a16="http://schemas.microsoft.com/office/drawing/2014/main" id="{D2E3C7D7-C82C-D69E-B75F-AF825746B870}"/>
              </a:ext>
            </a:extLst>
          </p:cNvPr>
          <p:cNvSpPr txBox="1"/>
          <p:nvPr/>
        </p:nvSpPr>
        <p:spPr>
          <a:xfrm>
            <a:off x="5991859" y="940800"/>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LGTNLKR</a:t>
            </a:r>
          </a:p>
        </p:txBody>
      </p:sp>
      <p:sp>
        <p:nvSpPr>
          <p:cNvPr id="36" name="TextBox 35">
            <a:extLst>
              <a:ext uri="{FF2B5EF4-FFF2-40B4-BE49-F238E27FC236}">
                <a16:creationId xmlns:a16="http://schemas.microsoft.com/office/drawing/2014/main" id="{AC2BC5D7-153C-65EC-5899-31F3FE0EE25D}"/>
              </a:ext>
            </a:extLst>
          </p:cNvPr>
          <p:cNvSpPr txBox="1"/>
          <p:nvPr/>
        </p:nvSpPr>
        <p:spPr>
          <a:xfrm>
            <a:off x="7414276" y="941935"/>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SGTGLKK</a:t>
            </a:r>
          </a:p>
        </p:txBody>
      </p:sp>
      <p:sp>
        <p:nvSpPr>
          <p:cNvPr id="37" name="TextBox 36">
            <a:extLst>
              <a:ext uri="{FF2B5EF4-FFF2-40B4-BE49-F238E27FC236}">
                <a16:creationId xmlns:a16="http://schemas.microsoft.com/office/drawing/2014/main" id="{7774CAF2-15A5-9EA1-34A6-831499BE3FE6}"/>
              </a:ext>
            </a:extLst>
          </p:cNvPr>
          <p:cNvSpPr txBox="1"/>
          <p:nvPr/>
        </p:nvSpPr>
        <p:spPr>
          <a:xfrm>
            <a:off x="8843471" y="943700"/>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SGSALKT</a:t>
            </a:r>
          </a:p>
        </p:txBody>
      </p:sp>
      <p:sp>
        <p:nvSpPr>
          <p:cNvPr id="38" name="TextBox 37">
            <a:extLst>
              <a:ext uri="{FF2B5EF4-FFF2-40B4-BE49-F238E27FC236}">
                <a16:creationId xmlns:a16="http://schemas.microsoft.com/office/drawing/2014/main" id="{08339ED0-B357-70FA-61BE-988FD3481FE4}"/>
              </a:ext>
            </a:extLst>
          </p:cNvPr>
          <p:cNvSpPr txBox="1"/>
          <p:nvPr/>
        </p:nvSpPr>
        <p:spPr>
          <a:xfrm>
            <a:off x="3186082" y="2396283"/>
            <a:ext cx="914400" cy="254686"/>
          </a:xfrm>
          <a:prstGeom prst="rect">
            <a:avLst/>
          </a:prstGeom>
          <a:noFill/>
        </p:spPr>
        <p:txBody>
          <a:bodyPr wrap="none" lIns="0" tIns="0" rIns="0" bIns="0" rtlCol="0">
            <a:noAutofit/>
          </a:bodyPr>
          <a:lstStyle/>
          <a:p>
            <a:pPr algn="l">
              <a:spcAft>
                <a:spcPts val="1200"/>
              </a:spcAft>
            </a:pPr>
            <a:r>
              <a:rPr lang="en-US" dirty="0" err="1">
                <a:solidFill>
                  <a:schemeClr val="tx2"/>
                </a:solidFill>
                <a:latin typeface="Consolas" panose="020B0609020204030204" pitchFamily="49" charset="0"/>
                <a:cs typeface="Courier New" panose="02070309020205020404" pitchFamily="49" charset="0"/>
              </a:rPr>
              <a:t>AAWALRR</a:t>
            </a:r>
            <a:endParaRPr lang="en-US" dirty="0">
              <a:solidFill>
                <a:schemeClr val="tx2"/>
              </a:solidFill>
              <a:latin typeface="Consolas" panose="020B0609020204030204" pitchFamily="49" charset="0"/>
              <a:cs typeface="Courier New" panose="02070309020205020404" pitchFamily="49" charset="0"/>
            </a:endParaRPr>
          </a:p>
        </p:txBody>
      </p:sp>
      <p:sp>
        <p:nvSpPr>
          <p:cNvPr id="39" name="TextBox 38">
            <a:extLst>
              <a:ext uri="{FF2B5EF4-FFF2-40B4-BE49-F238E27FC236}">
                <a16:creationId xmlns:a16="http://schemas.microsoft.com/office/drawing/2014/main" id="{030D79E8-3608-FE41-9046-BC4D07E27BCB}"/>
              </a:ext>
            </a:extLst>
          </p:cNvPr>
          <p:cNvSpPr txBox="1"/>
          <p:nvPr/>
        </p:nvSpPr>
        <p:spPr>
          <a:xfrm>
            <a:off x="4584689" y="2395512"/>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GGRSLKR</a:t>
            </a:r>
          </a:p>
        </p:txBody>
      </p:sp>
      <p:sp>
        <p:nvSpPr>
          <p:cNvPr id="40" name="TextBox 39">
            <a:extLst>
              <a:ext uri="{FF2B5EF4-FFF2-40B4-BE49-F238E27FC236}">
                <a16:creationId xmlns:a16="http://schemas.microsoft.com/office/drawing/2014/main" id="{4AA77245-22E7-7D87-EE2F-19AB1C9ED4F1}"/>
              </a:ext>
            </a:extLst>
          </p:cNvPr>
          <p:cNvSpPr txBox="1"/>
          <p:nvPr/>
        </p:nvSpPr>
        <p:spPr>
          <a:xfrm>
            <a:off x="5987849" y="2404644"/>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SGYNLRR</a:t>
            </a:r>
          </a:p>
        </p:txBody>
      </p:sp>
      <p:sp>
        <p:nvSpPr>
          <p:cNvPr id="41" name="TextBox 40">
            <a:extLst>
              <a:ext uri="{FF2B5EF4-FFF2-40B4-BE49-F238E27FC236}">
                <a16:creationId xmlns:a16="http://schemas.microsoft.com/office/drawing/2014/main" id="{3A82CBF9-4687-5D9B-1CD1-5A36F0B0BE61}"/>
              </a:ext>
            </a:extLst>
          </p:cNvPr>
          <p:cNvSpPr txBox="1"/>
          <p:nvPr/>
        </p:nvSpPr>
        <p:spPr>
          <a:xfrm>
            <a:off x="7410266" y="2405779"/>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SGWGLKK</a:t>
            </a:r>
          </a:p>
        </p:txBody>
      </p:sp>
      <p:sp>
        <p:nvSpPr>
          <p:cNvPr id="42" name="TextBox 41">
            <a:extLst>
              <a:ext uri="{FF2B5EF4-FFF2-40B4-BE49-F238E27FC236}">
                <a16:creationId xmlns:a16="http://schemas.microsoft.com/office/drawing/2014/main" id="{0E4BC033-7A45-AF9E-B563-ACD15448F1CD}"/>
              </a:ext>
            </a:extLst>
          </p:cNvPr>
          <p:cNvSpPr txBox="1"/>
          <p:nvPr/>
        </p:nvSpPr>
        <p:spPr>
          <a:xfrm>
            <a:off x="8839461" y="2407544"/>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SGWALRQ</a:t>
            </a:r>
          </a:p>
        </p:txBody>
      </p:sp>
      <p:sp>
        <p:nvSpPr>
          <p:cNvPr id="43" name="TextBox 42">
            <a:extLst>
              <a:ext uri="{FF2B5EF4-FFF2-40B4-BE49-F238E27FC236}">
                <a16:creationId xmlns:a16="http://schemas.microsoft.com/office/drawing/2014/main" id="{A0EE184B-0530-FF8E-05D1-DD535E0557FC}"/>
              </a:ext>
            </a:extLst>
          </p:cNvPr>
          <p:cNvSpPr txBox="1"/>
          <p:nvPr/>
        </p:nvSpPr>
        <p:spPr>
          <a:xfrm>
            <a:off x="3198112" y="3876176"/>
            <a:ext cx="914400" cy="254686"/>
          </a:xfrm>
          <a:prstGeom prst="rect">
            <a:avLst/>
          </a:prstGeom>
          <a:noFill/>
        </p:spPr>
        <p:txBody>
          <a:bodyPr wrap="none" lIns="0" tIns="0" rIns="0" bIns="0" rtlCol="0">
            <a:noAutofit/>
          </a:bodyPr>
          <a:lstStyle/>
          <a:p>
            <a:pPr algn="l">
              <a:spcAft>
                <a:spcPts val="1200"/>
              </a:spcAft>
            </a:pPr>
            <a:r>
              <a:rPr lang="en-US" dirty="0" err="1">
                <a:solidFill>
                  <a:schemeClr val="tx2"/>
                </a:solidFill>
                <a:latin typeface="Consolas" panose="020B0609020204030204" pitchFamily="49" charset="0"/>
                <a:cs typeface="Courier New" panose="02070309020205020404" pitchFamily="49" charset="0"/>
              </a:rPr>
              <a:t>SARALSR</a:t>
            </a:r>
            <a:endParaRPr lang="en-US" dirty="0">
              <a:solidFill>
                <a:schemeClr val="tx2"/>
              </a:solidFill>
              <a:latin typeface="Consolas" panose="020B0609020204030204" pitchFamily="49" charset="0"/>
              <a:cs typeface="Courier New" panose="02070309020205020404" pitchFamily="49" charset="0"/>
            </a:endParaRPr>
          </a:p>
        </p:txBody>
      </p:sp>
      <p:sp>
        <p:nvSpPr>
          <p:cNvPr id="44" name="TextBox 43">
            <a:extLst>
              <a:ext uri="{FF2B5EF4-FFF2-40B4-BE49-F238E27FC236}">
                <a16:creationId xmlns:a16="http://schemas.microsoft.com/office/drawing/2014/main" id="{B8BDFB33-70F5-366C-477E-4EA31950E90C}"/>
              </a:ext>
            </a:extLst>
          </p:cNvPr>
          <p:cNvSpPr txBox="1"/>
          <p:nvPr/>
        </p:nvSpPr>
        <p:spPr>
          <a:xfrm>
            <a:off x="4596719" y="3875405"/>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RADTLRR</a:t>
            </a:r>
          </a:p>
        </p:txBody>
      </p:sp>
      <p:sp>
        <p:nvSpPr>
          <p:cNvPr id="45" name="TextBox 44">
            <a:extLst>
              <a:ext uri="{FF2B5EF4-FFF2-40B4-BE49-F238E27FC236}">
                <a16:creationId xmlns:a16="http://schemas.microsoft.com/office/drawing/2014/main" id="{8915972A-9FF7-EFF3-2742-CF9606D94D0F}"/>
              </a:ext>
            </a:extLst>
          </p:cNvPr>
          <p:cNvSpPr txBox="1"/>
          <p:nvPr/>
        </p:nvSpPr>
        <p:spPr>
          <a:xfrm>
            <a:off x="5999879" y="3884537"/>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YSRNLKR</a:t>
            </a:r>
          </a:p>
        </p:txBody>
      </p:sp>
      <p:sp>
        <p:nvSpPr>
          <p:cNvPr id="46" name="TextBox 45">
            <a:extLst>
              <a:ext uri="{FF2B5EF4-FFF2-40B4-BE49-F238E27FC236}">
                <a16:creationId xmlns:a16="http://schemas.microsoft.com/office/drawing/2014/main" id="{43825D25-A876-F90F-DFB3-BBD71AE07F81}"/>
              </a:ext>
            </a:extLst>
          </p:cNvPr>
          <p:cNvSpPr txBox="1"/>
          <p:nvPr/>
        </p:nvSpPr>
        <p:spPr>
          <a:xfrm>
            <a:off x="7422296" y="3885672"/>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SRNGLRK</a:t>
            </a:r>
          </a:p>
        </p:txBody>
      </p:sp>
      <p:sp>
        <p:nvSpPr>
          <p:cNvPr id="47" name="TextBox 46">
            <a:extLst>
              <a:ext uri="{FF2B5EF4-FFF2-40B4-BE49-F238E27FC236}">
                <a16:creationId xmlns:a16="http://schemas.microsoft.com/office/drawing/2014/main" id="{B899BCF0-DE2C-CC74-0077-5E24DD24ECD2}"/>
              </a:ext>
            </a:extLst>
          </p:cNvPr>
          <p:cNvSpPr txBox="1"/>
          <p:nvPr/>
        </p:nvSpPr>
        <p:spPr>
          <a:xfrm>
            <a:off x="8851491" y="3887437"/>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RGHALKN</a:t>
            </a:r>
          </a:p>
        </p:txBody>
      </p:sp>
      <p:sp>
        <p:nvSpPr>
          <p:cNvPr id="48" name="TextBox 47">
            <a:extLst>
              <a:ext uri="{FF2B5EF4-FFF2-40B4-BE49-F238E27FC236}">
                <a16:creationId xmlns:a16="http://schemas.microsoft.com/office/drawing/2014/main" id="{054FE712-4C5C-C3F1-A0DB-2CCF7776F423}"/>
              </a:ext>
            </a:extLst>
          </p:cNvPr>
          <p:cNvSpPr txBox="1"/>
          <p:nvPr/>
        </p:nvSpPr>
        <p:spPr>
          <a:xfrm>
            <a:off x="3198114" y="5352460"/>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GGSHLKR</a:t>
            </a:r>
          </a:p>
        </p:txBody>
      </p:sp>
      <p:sp>
        <p:nvSpPr>
          <p:cNvPr id="49" name="TextBox 48">
            <a:extLst>
              <a:ext uri="{FF2B5EF4-FFF2-40B4-BE49-F238E27FC236}">
                <a16:creationId xmlns:a16="http://schemas.microsoft.com/office/drawing/2014/main" id="{8B1E34E3-F50D-D952-05C5-14B63970E8EF}"/>
              </a:ext>
            </a:extLst>
          </p:cNvPr>
          <p:cNvSpPr txBox="1"/>
          <p:nvPr/>
        </p:nvSpPr>
        <p:spPr>
          <a:xfrm>
            <a:off x="4596721" y="5351689"/>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TTRTLKR</a:t>
            </a:r>
          </a:p>
        </p:txBody>
      </p:sp>
      <p:sp>
        <p:nvSpPr>
          <p:cNvPr id="51" name="TextBox 50">
            <a:extLst>
              <a:ext uri="{FF2B5EF4-FFF2-40B4-BE49-F238E27FC236}">
                <a16:creationId xmlns:a16="http://schemas.microsoft.com/office/drawing/2014/main" id="{DBFBEA98-C99A-0226-2184-5E888455548E}"/>
              </a:ext>
            </a:extLst>
          </p:cNvPr>
          <p:cNvSpPr txBox="1"/>
          <p:nvPr/>
        </p:nvSpPr>
        <p:spPr>
          <a:xfrm>
            <a:off x="7422298" y="5361956"/>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RAAFLKK</a:t>
            </a:r>
          </a:p>
        </p:txBody>
      </p:sp>
      <p:sp>
        <p:nvSpPr>
          <p:cNvPr id="52" name="TextBox 51">
            <a:extLst>
              <a:ext uri="{FF2B5EF4-FFF2-40B4-BE49-F238E27FC236}">
                <a16:creationId xmlns:a16="http://schemas.microsoft.com/office/drawing/2014/main" id="{060A706F-2534-D2FA-958A-2C069018A008}"/>
              </a:ext>
            </a:extLst>
          </p:cNvPr>
          <p:cNvSpPr txBox="1"/>
          <p:nvPr/>
        </p:nvSpPr>
        <p:spPr>
          <a:xfrm>
            <a:off x="8851493" y="5363721"/>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RAWTLKC</a:t>
            </a:r>
          </a:p>
        </p:txBody>
      </p:sp>
      <p:pic>
        <p:nvPicPr>
          <p:cNvPr id="14" name="Picture 13" descr="A diagram of a graph&#10;&#10;Description automatically generated with medium confidence">
            <a:extLst>
              <a:ext uri="{FF2B5EF4-FFF2-40B4-BE49-F238E27FC236}">
                <a16:creationId xmlns:a16="http://schemas.microsoft.com/office/drawing/2014/main" id="{6FDA2C08-2EAD-5C77-3FF9-EE37DFBC5D36}"/>
              </a:ext>
            </a:extLst>
          </p:cNvPr>
          <p:cNvPicPr>
            <a:picLocks noChangeAspect="1"/>
          </p:cNvPicPr>
          <p:nvPr/>
        </p:nvPicPr>
        <p:blipFill>
          <a:blip r:embed="rId23"/>
          <a:stretch>
            <a:fillRect/>
          </a:stretch>
        </p:blipFill>
        <p:spPr>
          <a:xfrm>
            <a:off x="5813658" y="5478197"/>
            <a:ext cx="1231424" cy="1231424"/>
          </a:xfrm>
          <a:prstGeom prst="rect">
            <a:avLst/>
          </a:prstGeom>
        </p:spPr>
      </p:pic>
      <p:sp>
        <p:nvSpPr>
          <p:cNvPr id="50" name="TextBox 49">
            <a:extLst>
              <a:ext uri="{FF2B5EF4-FFF2-40B4-BE49-F238E27FC236}">
                <a16:creationId xmlns:a16="http://schemas.microsoft.com/office/drawing/2014/main" id="{9EFBE00D-4260-AFD1-9756-8F11CBFD91A3}"/>
              </a:ext>
            </a:extLst>
          </p:cNvPr>
          <p:cNvSpPr txBox="1"/>
          <p:nvPr/>
        </p:nvSpPr>
        <p:spPr>
          <a:xfrm>
            <a:off x="5999881" y="5360821"/>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AVQNLKR</a:t>
            </a:r>
          </a:p>
        </p:txBody>
      </p:sp>
      <p:sp>
        <p:nvSpPr>
          <p:cNvPr id="53" name="Rectangle 52">
            <a:extLst>
              <a:ext uri="{FF2B5EF4-FFF2-40B4-BE49-F238E27FC236}">
                <a16:creationId xmlns:a16="http://schemas.microsoft.com/office/drawing/2014/main" id="{61C16135-A139-ADFA-5981-70BF1DFAC213}"/>
              </a:ext>
            </a:extLst>
          </p:cNvPr>
          <p:cNvSpPr/>
          <p:nvPr/>
        </p:nvSpPr>
        <p:spPr>
          <a:xfrm>
            <a:off x="2770328" y="697561"/>
            <a:ext cx="1634582" cy="2210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dirty="0">
                <a:ln>
                  <a:noFill/>
                </a:ln>
                <a:solidFill>
                  <a:schemeClr val="tx2"/>
                </a:solidFill>
                <a:effectLst/>
                <a:uLnTx/>
                <a:uFillTx/>
                <a:latin typeface="Gill Sans MT"/>
                <a:ea typeface="+mn-ea"/>
                <a:cs typeface="Arial"/>
              </a:rPr>
              <a:t>Wild type Helix</a:t>
            </a:r>
          </a:p>
        </p:txBody>
      </p:sp>
      <p:sp>
        <p:nvSpPr>
          <p:cNvPr id="6" name="TextBox 5">
            <a:extLst>
              <a:ext uri="{FF2B5EF4-FFF2-40B4-BE49-F238E27FC236}">
                <a16:creationId xmlns:a16="http://schemas.microsoft.com/office/drawing/2014/main" id="{F6C6CD1A-C1EA-7ACC-C93F-C00E01F03E02}"/>
              </a:ext>
            </a:extLst>
          </p:cNvPr>
          <p:cNvSpPr txBox="1"/>
          <p:nvPr/>
        </p:nvSpPr>
        <p:spPr>
          <a:xfrm>
            <a:off x="568175" y="5360821"/>
            <a:ext cx="2016275" cy="317395"/>
          </a:xfrm>
          <a:prstGeom prst="rect">
            <a:avLst/>
          </a:prstGeom>
          <a:noFill/>
        </p:spPr>
        <p:txBody>
          <a:bodyPr wrap="none" lIns="0" tIns="0" rIns="0" bIns="0" rtlCol="0">
            <a:noAutofit/>
          </a:bodyPr>
          <a:lstStyle/>
          <a:p>
            <a:pPr algn="l">
              <a:spcAft>
                <a:spcPts val="1200"/>
              </a:spcAft>
            </a:pPr>
            <a:r>
              <a:rPr lang="en-US" dirty="0">
                <a:solidFill>
                  <a:schemeClr val="tx2"/>
                </a:solidFill>
              </a:rPr>
              <a:t>Sebastian Arangundy</a:t>
            </a:r>
          </a:p>
        </p:txBody>
      </p:sp>
      <p:sp>
        <p:nvSpPr>
          <p:cNvPr id="7" name="TextBox 6">
            <a:extLst>
              <a:ext uri="{FF2B5EF4-FFF2-40B4-BE49-F238E27FC236}">
                <a16:creationId xmlns:a16="http://schemas.microsoft.com/office/drawing/2014/main" id="{4FD46C3D-6C4D-48EF-DAF1-26CEE5AAF760}"/>
              </a:ext>
            </a:extLst>
          </p:cNvPr>
          <p:cNvSpPr txBox="1"/>
          <p:nvPr/>
        </p:nvSpPr>
        <p:spPr>
          <a:xfrm>
            <a:off x="514774" y="5776514"/>
            <a:ext cx="2016275" cy="317395"/>
          </a:xfrm>
          <a:prstGeom prst="rect">
            <a:avLst/>
          </a:prstGeom>
          <a:noFill/>
        </p:spPr>
        <p:txBody>
          <a:bodyPr wrap="none" lIns="0" tIns="0" rIns="0" bIns="0" rtlCol="0">
            <a:noAutofit/>
          </a:bodyPr>
          <a:lstStyle/>
          <a:p>
            <a:pPr algn="ctr"/>
            <a:r>
              <a:rPr lang="en-US" dirty="0">
                <a:solidFill>
                  <a:schemeClr val="tx2"/>
                </a:solidFill>
              </a:rPr>
              <a:t>Luis Rodriguez</a:t>
            </a:r>
          </a:p>
        </p:txBody>
      </p:sp>
      <p:sp>
        <p:nvSpPr>
          <p:cNvPr id="3" name="TextBox 2">
            <a:extLst>
              <a:ext uri="{FF2B5EF4-FFF2-40B4-BE49-F238E27FC236}">
                <a16:creationId xmlns:a16="http://schemas.microsoft.com/office/drawing/2014/main" id="{49B413EC-5A20-432E-7E86-E85FDFFAD009}"/>
              </a:ext>
            </a:extLst>
          </p:cNvPr>
          <p:cNvSpPr txBox="1"/>
          <p:nvPr/>
        </p:nvSpPr>
        <p:spPr>
          <a:xfrm>
            <a:off x="10272449" y="3312761"/>
            <a:ext cx="1641170" cy="914400"/>
          </a:xfrm>
          <a:prstGeom prst="rect">
            <a:avLst/>
          </a:prstGeom>
          <a:noFill/>
        </p:spPr>
        <p:txBody>
          <a:bodyPr wrap="square" lIns="0" tIns="0" rIns="0" bIns="0" rtlCol="0">
            <a:noAutofit/>
          </a:bodyPr>
          <a:lstStyle/>
          <a:p>
            <a:pPr algn="l"/>
            <a:r>
              <a:rPr lang="en-US" dirty="0">
                <a:solidFill>
                  <a:schemeClr val="tx2"/>
                </a:solidFill>
              </a:rPr>
              <a:t>64 helix selections</a:t>
            </a:r>
          </a:p>
          <a:p>
            <a:pPr algn="l"/>
            <a:r>
              <a:rPr lang="en-US" dirty="0">
                <a:solidFill>
                  <a:schemeClr val="tx2"/>
                </a:solidFill>
              </a:rPr>
              <a:t>against different DNA targets</a:t>
            </a:r>
          </a:p>
        </p:txBody>
      </p:sp>
    </p:spTree>
    <p:extLst>
      <p:ext uri="{BB962C8B-B14F-4D97-AF65-F5344CB8AC3E}">
        <p14:creationId xmlns:p14="http://schemas.microsoft.com/office/powerpoint/2010/main" val="2354650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E136-B84D-0142-BA3C-6E59DA695A6E}"/>
              </a:ext>
            </a:extLst>
          </p:cNvPr>
          <p:cNvSpPr>
            <a:spLocks noGrp="1"/>
          </p:cNvSpPr>
          <p:nvPr>
            <p:ph type="title"/>
          </p:nvPr>
        </p:nvSpPr>
        <p:spPr/>
        <p:txBody>
          <a:bodyPr lIns="0" tIns="0" rIns="0" bIns="0" anchor="t"/>
          <a:lstStyle/>
          <a:p>
            <a:r>
              <a:rPr lang="en-US" dirty="0"/>
              <a:t>Disclosures</a:t>
            </a:r>
          </a:p>
        </p:txBody>
      </p:sp>
      <p:sp>
        <p:nvSpPr>
          <p:cNvPr id="11" name="TextBox 10">
            <a:extLst>
              <a:ext uri="{FF2B5EF4-FFF2-40B4-BE49-F238E27FC236}">
                <a16:creationId xmlns:a16="http://schemas.microsoft.com/office/drawing/2014/main" id="{DA12D9F0-D34C-43CE-BAD1-4CC3CF0B0C87}"/>
              </a:ext>
            </a:extLst>
          </p:cNvPr>
          <p:cNvSpPr txBox="1"/>
          <p:nvPr/>
        </p:nvSpPr>
        <p:spPr>
          <a:xfrm>
            <a:off x="100704" y="316739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Gill Sans MT"/>
                <a:ea typeface="+mn-ea"/>
                <a:cs typeface="+mn-cs"/>
              </a:rPr>
              <a:t>I am a full-time employee of Sangamo Therapeutics, Inc.</a:t>
            </a:r>
          </a:p>
        </p:txBody>
      </p:sp>
      <p:sp>
        <p:nvSpPr>
          <p:cNvPr id="3" name="TextBox 2">
            <a:extLst>
              <a:ext uri="{FF2B5EF4-FFF2-40B4-BE49-F238E27FC236}">
                <a16:creationId xmlns:a16="http://schemas.microsoft.com/office/drawing/2014/main" id="{D7BAF61E-CBF4-A2E3-6FB7-A8411F474546}"/>
              </a:ext>
            </a:extLst>
          </p:cNvPr>
          <p:cNvSpPr txBox="1"/>
          <p:nvPr/>
        </p:nvSpPr>
        <p:spPr>
          <a:xfrm>
            <a:off x="2247674" y="4192410"/>
            <a:ext cx="7898060" cy="523220"/>
          </a:xfrm>
          <a:prstGeom prst="rect">
            <a:avLst/>
          </a:prstGeom>
          <a:noFill/>
        </p:spPr>
        <p:txBody>
          <a:bodyPr wrap="none" rtlCol="0">
            <a:spAutoFit/>
          </a:bodyPr>
          <a:lstStyle/>
          <a:p>
            <a:r>
              <a:rPr lang="en-US" sz="2800" b="0" i="0" dirty="0" err="1">
                <a:solidFill>
                  <a:srgbClr val="242424"/>
                </a:solidFill>
                <a:effectLst/>
                <a:highlight>
                  <a:srgbClr val="FFFFFF"/>
                </a:highlight>
              </a:rPr>
              <a:t>MINT</a:t>
            </a:r>
            <a:r>
              <a:rPr lang="en-US" sz="2800" b="0" i="0" baseline="30000" dirty="0" err="1">
                <a:solidFill>
                  <a:srgbClr val="242424"/>
                </a:solidFill>
                <a:effectLst/>
                <a:highlight>
                  <a:srgbClr val="FFFFFF"/>
                </a:highlight>
              </a:rPr>
              <a:t>TM</a:t>
            </a:r>
            <a:r>
              <a:rPr lang="en-US" sz="2800" b="0" i="0" baseline="30000" dirty="0">
                <a:solidFill>
                  <a:srgbClr val="242424"/>
                </a:solidFill>
                <a:effectLst/>
                <a:highlight>
                  <a:srgbClr val="FFFFFF"/>
                </a:highlight>
              </a:rPr>
              <a:t> </a:t>
            </a:r>
            <a:r>
              <a:rPr lang="en-US" sz="2800" b="0" i="0" dirty="0">
                <a:solidFill>
                  <a:srgbClr val="242424"/>
                </a:solidFill>
                <a:effectLst/>
                <a:highlight>
                  <a:srgbClr val="FFFFFF"/>
                </a:highlight>
              </a:rPr>
              <a:t>is a trademark of Sangamo Therapeutics, Inc.</a:t>
            </a:r>
            <a:endParaRPr lang="en-US" sz="2800" dirty="0"/>
          </a:p>
        </p:txBody>
      </p:sp>
    </p:spTree>
    <p:extLst>
      <p:ext uri="{BB962C8B-B14F-4D97-AF65-F5344CB8AC3E}">
        <p14:creationId xmlns:p14="http://schemas.microsoft.com/office/powerpoint/2010/main" val="2088361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3892-5577-C842-893F-B22F162A146D}"/>
              </a:ext>
            </a:extLst>
          </p:cNvPr>
          <p:cNvSpPr>
            <a:spLocks noGrp="1"/>
          </p:cNvSpPr>
          <p:nvPr>
            <p:ph type="title"/>
          </p:nvPr>
        </p:nvSpPr>
        <p:spPr>
          <a:xfrm>
            <a:off x="441568" y="315449"/>
            <a:ext cx="11308863" cy="354012"/>
          </a:xfrm>
        </p:spPr>
        <p:txBody>
          <a:bodyPr/>
          <a:lstStyle/>
          <a:p>
            <a:pPr algn="l">
              <a:spcAft>
                <a:spcPts val="1200"/>
              </a:spcAft>
            </a:pPr>
            <a:r>
              <a:rPr lang="en-US" dirty="0"/>
              <a:t>Patterns for Helix vs. DNA Target Resemble Zinc Finger-DNA Interactions</a:t>
            </a:r>
            <a:endParaRPr lang="en-US" sz="2400" dirty="0"/>
          </a:p>
        </p:txBody>
      </p:sp>
      <p:pic>
        <p:nvPicPr>
          <p:cNvPr id="4" name="Picture 3" descr="A white background with black and white clouds&#10;&#10;Description automatically generated">
            <a:extLst>
              <a:ext uri="{FF2B5EF4-FFF2-40B4-BE49-F238E27FC236}">
                <a16:creationId xmlns:a16="http://schemas.microsoft.com/office/drawing/2014/main" id="{C4887BC3-6599-4198-461B-2DE6DAD34F95}"/>
              </a:ext>
            </a:extLst>
          </p:cNvPr>
          <p:cNvPicPr>
            <a:picLocks noChangeAspect="1"/>
          </p:cNvPicPr>
          <p:nvPr/>
        </p:nvPicPr>
        <p:blipFill>
          <a:blip r:embed="rId3"/>
          <a:stretch>
            <a:fillRect/>
          </a:stretch>
        </p:blipFill>
        <p:spPr>
          <a:xfrm>
            <a:off x="3464757" y="6022007"/>
            <a:ext cx="6181725" cy="685800"/>
          </a:xfrm>
          <a:prstGeom prst="rect">
            <a:avLst/>
          </a:prstGeom>
        </p:spPr>
      </p:pic>
      <p:sp>
        <p:nvSpPr>
          <p:cNvPr id="11" name="Rectangle 10">
            <a:extLst>
              <a:ext uri="{FF2B5EF4-FFF2-40B4-BE49-F238E27FC236}">
                <a16:creationId xmlns:a16="http://schemas.microsoft.com/office/drawing/2014/main" id="{1AB4821C-E704-83FD-0516-8D958262B3A6}"/>
              </a:ext>
            </a:extLst>
          </p:cNvPr>
          <p:cNvSpPr/>
          <p:nvPr/>
        </p:nvSpPr>
        <p:spPr>
          <a:xfrm>
            <a:off x="7030180" y="2513896"/>
            <a:ext cx="364941" cy="1378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3FA351-5D49-67D8-16AF-2E006203F310}"/>
              </a:ext>
            </a:extLst>
          </p:cNvPr>
          <p:cNvSpPr/>
          <p:nvPr/>
        </p:nvSpPr>
        <p:spPr>
          <a:xfrm>
            <a:off x="6924760" y="4015285"/>
            <a:ext cx="1918956" cy="287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green text with white text&#10;&#10;Description automatically generated">
            <a:extLst>
              <a:ext uri="{FF2B5EF4-FFF2-40B4-BE49-F238E27FC236}">
                <a16:creationId xmlns:a16="http://schemas.microsoft.com/office/drawing/2014/main" id="{6D60D35B-8DD3-3CFF-ECF5-5F399BD66CB0}"/>
              </a:ext>
            </a:extLst>
          </p:cNvPr>
          <p:cNvPicPr>
            <a:picLocks noChangeAspect="1"/>
          </p:cNvPicPr>
          <p:nvPr/>
        </p:nvPicPr>
        <p:blipFill>
          <a:blip r:embed="rId4"/>
          <a:stretch>
            <a:fillRect/>
          </a:stretch>
        </p:blipFill>
        <p:spPr>
          <a:xfrm>
            <a:off x="3011821" y="2538537"/>
            <a:ext cx="1231424" cy="1231424"/>
          </a:xfrm>
          <a:prstGeom prst="rect">
            <a:avLst/>
          </a:prstGeom>
        </p:spPr>
      </p:pic>
      <p:pic>
        <p:nvPicPr>
          <p:cNvPr id="15" name="Picture 14" descr="A colorful text on a white background&#10;&#10;Description automatically generated">
            <a:extLst>
              <a:ext uri="{FF2B5EF4-FFF2-40B4-BE49-F238E27FC236}">
                <a16:creationId xmlns:a16="http://schemas.microsoft.com/office/drawing/2014/main" id="{A4DB026B-6A21-F230-7E08-B0F771048671}"/>
              </a:ext>
            </a:extLst>
          </p:cNvPr>
          <p:cNvPicPr>
            <a:picLocks noChangeAspect="1"/>
          </p:cNvPicPr>
          <p:nvPr/>
        </p:nvPicPr>
        <p:blipFill>
          <a:blip r:embed="rId5"/>
          <a:stretch>
            <a:fillRect/>
          </a:stretch>
        </p:blipFill>
        <p:spPr>
          <a:xfrm>
            <a:off x="4414197" y="2548051"/>
            <a:ext cx="1231424" cy="1231424"/>
          </a:xfrm>
          <a:prstGeom prst="rect">
            <a:avLst/>
          </a:prstGeom>
        </p:spPr>
      </p:pic>
      <p:pic>
        <p:nvPicPr>
          <p:cNvPr id="16" name="Picture 15" descr="A graph with letters and numbers&#10;&#10;Description automatically generated">
            <a:extLst>
              <a:ext uri="{FF2B5EF4-FFF2-40B4-BE49-F238E27FC236}">
                <a16:creationId xmlns:a16="http://schemas.microsoft.com/office/drawing/2014/main" id="{BEA26363-4F84-A05E-C657-90FF5C24EBAD}"/>
              </a:ext>
            </a:extLst>
          </p:cNvPr>
          <p:cNvPicPr>
            <a:picLocks noChangeAspect="1"/>
          </p:cNvPicPr>
          <p:nvPr/>
        </p:nvPicPr>
        <p:blipFill>
          <a:blip r:embed="rId6"/>
          <a:stretch>
            <a:fillRect/>
          </a:stretch>
        </p:blipFill>
        <p:spPr>
          <a:xfrm>
            <a:off x="3019810" y="5478197"/>
            <a:ext cx="1231424" cy="1231424"/>
          </a:xfrm>
          <a:prstGeom prst="rect">
            <a:avLst/>
          </a:prstGeom>
        </p:spPr>
      </p:pic>
      <p:pic>
        <p:nvPicPr>
          <p:cNvPr id="17" name="Picture 16" descr="A colorful text on a white background&#10;&#10;Description automatically generated">
            <a:extLst>
              <a:ext uri="{FF2B5EF4-FFF2-40B4-BE49-F238E27FC236}">
                <a16:creationId xmlns:a16="http://schemas.microsoft.com/office/drawing/2014/main" id="{824B35E2-2945-F77A-BBDE-342DD73B3462}"/>
              </a:ext>
            </a:extLst>
          </p:cNvPr>
          <p:cNvPicPr>
            <a:picLocks noChangeAspect="1"/>
          </p:cNvPicPr>
          <p:nvPr/>
        </p:nvPicPr>
        <p:blipFill>
          <a:blip r:embed="rId7"/>
          <a:stretch>
            <a:fillRect/>
          </a:stretch>
        </p:blipFill>
        <p:spPr>
          <a:xfrm>
            <a:off x="5818367" y="1079977"/>
            <a:ext cx="1231424" cy="1231424"/>
          </a:xfrm>
          <a:prstGeom prst="rect">
            <a:avLst/>
          </a:prstGeom>
        </p:spPr>
      </p:pic>
      <p:pic>
        <p:nvPicPr>
          <p:cNvPr id="18" name="Picture 17" descr="A diagram of a graph&#10;&#10;Description automatically generated with medium confidence">
            <a:extLst>
              <a:ext uri="{FF2B5EF4-FFF2-40B4-BE49-F238E27FC236}">
                <a16:creationId xmlns:a16="http://schemas.microsoft.com/office/drawing/2014/main" id="{A402D4E4-983D-E508-C173-A720BE55B296}"/>
              </a:ext>
            </a:extLst>
          </p:cNvPr>
          <p:cNvPicPr>
            <a:picLocks noChangeAspect="1"/>
          </p:cNvPicPr>
          <p:nvPr/>
        </p:nvPicPr>
        <p:blipFill>
          <a:blip r:embed="rId8"/>
          <a:stretch>
            <a:fillRect/>
          </a:stretch>
        </p:blipFill>
        <p:spPr>
          <a:xfrm>
            <a:off x="7240374" y="5478197"/>
            <a:ext cx="1231424" cy="1231424"/>
          </a:xfrm>
          <a:prstGeom prst="rect">
            <a:avLst/>
          </a:prstGeom>
        </p:spPr>
      </p:pic>
      <p:pic>
        <p:nvPicPr>
          <p:cNvPr id="19" name="Picture 18" descr="A diagram of a graph&#10;&#10;Description automatically generated with medium confidence">
            <a:extLst>
              <a:ext uri="{FF2B5EF4-FFF2-40B4-BE49-F238E27FC236}">
                <a16:creationId xmlns:a16="http://schemas.microsoft.com/office/drawing/2014/main" id="{4B13A621-20B3-322C-5DA6-947692EAAC91}"/>
              </a:ext>
            </a:extLst>
          </p:cNvPr>
          <p:cNvPicPr>
            <a:picLocks noChangeAspect="1"/>
          </p:cNvPicPr>
          <p:nvPr/>
        </p:nvPicPr>
        <p:blipFill>
          <a:blip r:embed="rId9"/>
          <a:stretch>
            <a:fillRect/>
          </a:stretch>
        </p:blipFill>
        <p:spPr>
          <a:xfrm>
            <a:off x="4414785" y="4006289"/>
            <a:ext cx="1231424" cy="1231424"/>
          </a:xfrm>
          <a:prstGeom prst="rect">
            <a:avLst/>
          </a:prstGeom>
        </p:spPr>
      </p:pic>
      <p:pic>
        <p:nvPicPr>
          <p:cNvPr id="20" name="Picture 19" descr="A diagram of a graph&#10;&#10;Description automatically generated with medium confidence">
            <a:extLst>
              <a:ext uri="{FF2B5EF4-FFF2-40B4-BE49-F238E27FC236}">
                <a16:creationId xmlns:a16="http://schemas.microsoft.com/office/drawing/2014/main" id="{D5D60062-4004-D0BC-6171-9856CB5DE7F5}"/>
              </a:ext>
            </a:extLst>
          </p:cNvPr>
          <p:cNvPicPr>
            <a:picLocks noChangeAspect="1"/>
          </p:cNvPicPr>
          <p:nvPr/>
        </p:nvPicPr>
        <p:blipFill>
          <a:blip r:embed="rId10"/>
          <a:stretch>
            <a:fillRect/>
          </a:stretch>
        </p:blipFill>
        <p:spPr>
          <a:xfrm>
            <a:off x="8674858" y="5478197"/>
            <a:ext cx="1231424" cy="1231424"/>
          </a:xfrm>
          <a:prstGeom prst="rect">
            <a:avLst/>
          </a:prstGeom>
        </p:spPr>
      </p:pic>
      <p:pic>
        <p:nvPicPr>
          <p:cNvPr id="21" name="Picture 20" descr="A diagram of a diagram&#10;&#10;Description automatically generated with medium confidence">
            <a:extLst>
              <a:ext uri="{FF2B5EF4-FFF2-40B4-BE49-F238E27FC236}">
                <a16:creationId xmlns:a16="http://schemas.microsoft.com/office/drawing/2014/main" id="{E8F4D830-6270-BDEF-3EF6-5EF2D98F243D}"/>
              </a:ext>
            </a:extLst>
          </p:cNvPr>
          <p:cNvPicPr>
            <a:picLocks noChangeAspect="1"/>
          </p:cNvPicPr>
          <p:nvPr/>
        </p:nvPicPr>
        <p:blipFill>
          <a:blip r:embed="rId11"/>
          <a:stretch>
            <a:fillRect/>
          </a:stretch>
        </p:blipFill>
        <p:spPr>
          <a:xfrm>
            <a:off x="8675104" y="4008576"/>
            <a:ext cx="1231424" cy="1231424"/>
          </a:xfrm>
          <a:prstGeom prst="rect">
            <a:avLst/>
          </a:prstGeom>
        </p:spPr>
      </p:pic>
      <p:pic>
        <p:nvPicPr>
          <p:cNvPr id="22" name="Picture 21" descr="A colorful text on a white background&#10;&#10;Description automatically generated">
            <a:extLst>
              <a:ext uri="{FF2B5EF4-FFF2-40B4-BE49-F238E27FC236}">
                <a16:creationId xmlns:a16="http://schemas.microsoft.com/office/drawing/2014/main" id="{A51FF3B6-0E64-9CD9-07AD-ADD8D6F9E074}"/>
              </a:ext>
            </a:extLst>
          </p:cNvPr>
          <p:cNvPicPr>
            <a:picLocks noChangeAspect="1"/>
          </p:cNvPicPr>
          <p:nvPr/>
        </p:nvPicPr>
        <p:blipFill>
          <a:blip r:embed="rId12"/>
          <a:stretch>
            <a:fillRect/>
          </a:stretch>
        </p:blipFill>
        <p:spPr>
          <a:xfrm>
            <a:off x="3016357" y="4008581"/>
            <a:ext cx="1231424" cy="1231424"/>
          </a:xfrm>
          <a:prstGeom prst="rect">
            <a:avLst/>
          </a:prstGeom>
        </p:spPr>
      </p:pic>
      <p:pic>
        <p:nvPicPr>
          <p:cNvPr id="23" name="Picture 22" descr="A graph with different colored letters&#10;&#10;Description automatically generated">
            <a:extLst>
              <a:ext uri="{FF2B5EF4-FFF2-40B4-BE49-F238E27FC236}">
                <a16:creationId xmlns:a16="http://schemas.microsoft.com/office/drawing/2014/main" id="{B6043BA6-DE6A-903E-ABE1-62F33EDA7432}"/>
              </a:ext>
            </a:extLst>
          </p:cNvPr>
          <p:cNvPicPr>
            <a:picLocks noChangeAspect="1"/>
          </p:cNvPicPr>
          <p:nvPr/>
        </p:nvPicPr>
        <p:blipFill>
          <a:blip r:embed="rId13"/>
          <a:stretch>
            <a:fillRect/>
          </a:stretch>
        </p:blipFill>
        <p:spPr>
          <a:xfrm>
            <a:off x="8670300" y="1073470"/>
            <a:ext cx="1231424" cy="1231424"/>
          </a:xfrm>
          <a:prstGeom prst="rect">
            <a:avLst/>
          </a:prstGeom>
        </p:spPr>
      </p:pic>
      <p:pic>
        <p:nvPicPr>
          <p:cNvPr id="24" name="Picture 23" descr="A blue and green text with white text&#10;&#10;Description automatically generated">
            <a:extLst>
              <a:ext uri="{FF2B5EF4-FFF2-40B4-BE49-F238E27FC236}">
                <a16:creationId xmlns:a16="http://schemas.microsoft.com/office/drawing/2014/main" id="{7BC1E30D-4662-88C4-2A5D-75754D0BCC6A}"/>
              </a:ext>
            </a:extLst>
          </p:cNvPr>
          <p:cNvPicPr>
            <a:picLocks noChangeAspect="1"/>
          </p:cNvPicPr>
          <p:nvPr/>
        </p:nvPicPr>
        <p:blipFill>
          <a:blip r:embed="rId14"/>
          <a:stretch>
            <a:fillRect/>
          </a:stretch>
        </p:blipFill>
        <p:spPr>
          <a:xfrm>
            <a:off x="7243748" y="2545820"/>
            <a:ext cx="1231424" cy="1231424"/>
          </a:xfrm>
          <a:prstGeom prst="rect">
            <a:avLst/>
          </a:prstGeom>
        </p:spPr>
      </p:pic>
      <p:pic>
        <p:nvPicPr>
          <p:cNvPr id="25" name="Picture 24" descr="A blue and red text with a red center&#10;&#10;Description automatically generated">
            <a:extLst>
              <a:ext uri="{FF2B5EF4-FFF2-40B4-BE49-F238E27FC236}">
                <a16:creationId xmlns:a16="http://schemas.microsoft.com/office/drawing/2014/main" id="{E02D08D8-C514-BEDB-5989-FE8C76500FFA}"/>
              </a:ext>
            </a:extLst>
          </p:cNvPr>
          <p:cNvPicPr>
            <a:picLocks noChangeAspect="1"/>
          </p:cNvPicPr>
          <p:nvPr/>
        </p:nvPicPr>
        <p:blipFill>
          <a:blip r:embed="rId15"/>
          <a:stretch>
            <a:fillRect/>
          </a:stretch>
        </p:blipFill>
        <p:spPr>
          <a:xfrm>
            <a:off x="5824295" y="2545819"/>
            <a:ext cx="1231424" cy="1231424"/>
          </a:xfrm>
          <a:prstGeom prst="rect">
            <a:avLst/>
          </a:prstGeom>
        </p:spPr>
      </p:pic>
      <p:pic>
        <p:nvPicPr>
          <p:cNvPr id="26" name="Picture 25" descr="A green and orange text&#10;&#10;Description automatically generated">
            <a:extLst>
              <a:ext uri="{FF2B5EF4-FFF2-40B4-BE49-F238E27FC236}">
                <a16:creationId xmlns:a16="http://schemas.microsoft.com/office/drawing/2014/main" id="{1C07F5BE-6E61-9D0E-8CB0-C6FA35A37870}"/>
              </a:ext>
            </a:extLst>
          </p:cNvPr>
          <p:cNvPicPr>
            <a:picLocks noChangeAspect="1"/>
          </p:cNvPicPr>
          <p:nvPr/>
        </p:nvPicPr>
        <p:blipFill>
          <a:blip r:embed="rId16"/>
          <a:stretch>
            <a:fillRect/>
          </a:stretch>
        </p:blipFill>
        <p:spPr>
          <a:xfrm>
            <a:off x="7244213" y="4014510"/>
            <a:ext cx="1231424" cy="1231424"/>
          </a:xfrm>
          <a:prstGeom prst="rect">
            <a:avLst/>
          </a:prstGeom>
        </p:spPr>
      </p:pic>
      <p:pic>
        <p:nvPicPr>
          <p:cNvPr id="27" name="Picture 26" descr="A yellow blue and orange letters&#10;&#10;Description automatically generated">
            <a:extLst>
              <a:ext uri="{FF2B5EF4-FFF2-40B4-BE49-F238E27FC236}">
                <a16:creationId xmlns:a16="http://schemas.microsoft.com/office/drawing/2014/main" id="{803654CE-DC5F-2ACE-8C03-437F75F47B66}"/>
              </a:ext>
            </a:extLst>
          </p:cNvPr>
          <p:cNvPicPr>
            <a:picLocks noChangeAspect="1"/>
          </p:cNvPicPr>
          <p:nvPr/>
        </p:nvPicPr>
        <p:blipFill>
          <a:blip r:embed="rId17"/>
          <a:stretch>
            <a:fillRect/>
          </a:stretch>
        </p:blipFill>
        <p:spPr>
          <a:xfrm>
            <a:off x="4414499" y="5478197"/>
            <a:ext cx="1231424" cy="1231424"/>
          </a:xfrm>
          <a:prstGeom prst="rect">
            <a:avLst/>
          </a:prstGeom>
        </p:spPr>
      </p:pic>
      <p:pic>
        <p:nvPicPr>
          <p:cNvPr id="28" name="Picture 27" descr="A colorful text on a white background&#10;&#10;Description automatically generated">
            <a:extLst>
              <a:ext uri="{FF2B5EF4-FFF2-40B4-BE49-F238E27FC236}">
                <a16:creationId xmlns:a16="http://schemas.microsoft.com/office/drawing/2014/main" id="{17D0148A-87AE-F7ED-375B-E16504C8B7A2}"/>
              </a:ext>
            </a:extLst>
          </p:cNvPr>
          <p:cNvPicPr>
            <a:picLocks noChangeAspect="1"/>
          </p:cNvPicPr>
          <p:nvPr/>
        </p:nvPicPr>
        <p:blipFill>
          <a:blip r:embed="rId18"/>
          <a:stretch>
            <a:fillRect/>
          </a:stretch>
        </p:blipFill>
        <p:spPr>
          <a:xfrm>
            <a:off x="5817182" y="4015837"/>
            <a:ext cx="1231424" cy="1231424"/>
          </a:xfrm>
          <a:prstGeom prst="rect">
            <a:avLst/>
          </a:prstGeom>
        </p:spPr>
      </p:pic>
      <p:pic>
        <p:nvPicPr>
          <p:cNvPr id="29" name="Picture 28" descr="A graph with letters and numbers&#10;&#10;Description automatically generated">
            <a:extLst>
              <a:ext uri="{FF2B5EF4-FFF2-40B4-BE49-F238E27FC236}">
                <a16:creationId xmlns:a16="http://schemas.microsoft.com/office/drawing/2014/main" id="{A2B4F862-67EF-5178-F89C-A76235EAFBA4}"/>
              </a:ext>
            </a:extLst>
          </p:cNvPr>
          <p:cNvPicPr>
            <a:picLocks noChangeAspect="1"/>
          </p:cNvPicPr>
          <p:nvPr/>
        </p:nvPicPr>
        <p:blipFill>
          <a:blip r:embed="rId19"/>
          <a:stretch>
            <a:fillRect/>
          </a:stretch>
        </p:blipFill>
        <p:spPr>
          <a:xfrm>
            <a:off x="2983920" y="1072508"/>
            <a:ext cx="1231424" cy="1231424"/>
          </a:xfrm>
          <a:prstGeom prst="rect">
            <a:avLst/>
          </a:prstGeom>
        </p:spPr>
      </p:pic>
      <p:pic>
        <p:nvPicPr>
          <p:cNvPr id="30" name="Picture 29" descr="A diagram of a graph&#10;&#10;Description automatically generated with medium confidence">
            <a:extLst>
              <a:ext uri="{FF2B5EF4-FFF2-40B4-BE49-F238E27FC236}">
                <a16:creationId xmlns:a16="http://schemas.microsoft.com/office/drawing/2014/main" id="{A5E78D20-52F8-4AFE-11E8-67320C772059}"/>
              </a:ext>
            </a:extLst>
          </p:cNvPr>
          <p:cNvPicPr>
            <a:picLocks noChangeAspect="1"/>
          </p:cNvPicPr>
          <p:nvPr/>
        </p:nvPicPr>
        <p:blipFill>
          <a:blip r:embed="rId20"/>
          <a:stretch>
            <a:fillRect/>
          </a:stretch>
        </p:blipFill>
        <p:spPr>
          <a:xfrm>
            <a:off x="4414882" y="1071043"/>
            <a:ext cx="1231424" cy="1231424"/>
          </a:xfrm>
          <a:prstGeom prst="rect">
            <a:avLst/>
          </a:prstGeom>
        </p:spPr>
      </p:pic>
      <p:pic>
        <p:nvPicPr>
          <p:cNvPr id="31" name="Picture 30" descr="A graph with green letters and numbers&#10;&#10;Description automatically generated">
            <a:extLst>
              <a:ext uri="{FF2B5EF4-FFF2-40B4-BE49-F238E27FC236}">
                <a16:creationId xmlns:a16="http://schemas.microsoft.com/office/drawing/2014/main" id="{0A6BB649-E588-5225-48AD-8499D036ED53}"/>
              </a:ext>
            </a:extLst>
          </p:cNvPr>
          <p:cNvPicPr>
            <a:picLocks noChangeAspect="1"/>
          </p:cNvPicPr>
          <p:nvPr/>
        </p:nvPicPr>
        <p:blipFill>
          <a:blip r:embed="rId21"/>
          <a:stretch>
            <a:fillRect/>
          </a:stretch>
        </p:blipFill>
        <p:spPr>
          <a:xfrm>
            <a:off x="7243194" y="1076598"/>
            <a:ext cx="1231424" cy="1231424"/>
          </a:xfrm>
          <a:prstGeom prst="rect">
            <a:avLst/>
          </a:prstGeom>
        </p:spPr>
      </p:pic>
      <p:pic>
        <p:nvPicPr>
          <p:cNvPr id="32" name="Picture 31" descr="A chart with text and numbers&#10;&#10;Description automatically generated with medium confidence">
            <a:extLst>
              <a:ext uri="{FF2B5EF4-FFF2-40B4-BE49-F238E27FC236}">
                <a16:creationId xmlns:a16="http://schemas.microsoft.com/office/drawing/2014/main" id="{8FCB83EC-45AF-6AF5-290F-39B40FEC0A2B}"/>
              </a:ext>
            </a:extLst>
          </p:cNvPr>
          <p:cNvPicPr>
            <a:picLocks noChangeAspect="1"/>
          </p:cNvPicPr>
          <p:nvPr/>
        </p:nvPicPr>
        <p:blipFill>
          <a:blip r:embed="rId22"/>
          <a:stretch>
            <a:fillRect/>
          </a:stretch>
        </p:blipFill>
        <p:spPr>
          <a:xfrm>
            <a:off x="8665171" y="2541572"/>
            <a:ext cx="1231424" cy="1231424"/>
          </a:xfrm>
          <a:prstGeom prst="rect">
            <a:avLst/>
          </a:prstGeom>
        </p:spPr>
      </p:pic>
      <p:sp>
        <p:nvSpPr>
          <p:cNvPr id="33" name="TextBox 32">
            <a:extLst>
              <a:ext uri="{FF2B5EF4-FFF2-40B4-BE49-F238E27FC236}">
                <a16:creationId xmlns:a16="http://schemas.microsoft.com/office/drawing/2014/main" id="{4FB3A7CD-C972-B09E-9E79-A2BF7D79836A}"/>
              </a:ext>
            </a:extLst>
          </p:cNvPr>
          <p:cNvSpPr txBox="1"/>
          <p:nvPr/>
        </p:nvSpPr>
        <p:spPr>
          <a:xfrm>
            <a:off x="3154467" y="932439"/>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SATALKR</a:t>
            </a:r>
          </a:p>
        </p:txBody>
      </p:sp>
      <p:sp>
        <p:nvSpPr>
          <p:cNvPr id="34" name="TextBox 33">
            <a:extLst>
              <a:ext uri="{FF2B5EF4-FFF2-40B4-BE49-F238E27FC236}">
                <a16:creationId xmlns:a16="http://schemas.microsoft.com/office/drawing/2014/main" id="{8A9D9539-35D8-0E7D-50F0-C1F41DAB5B06}"/>
              </a:ext>
            </a:extLst>
          </p:cNvPr>
          <p:cNvSpPr txBox="1"/>
          <p:nvPr/>
        </p:nvSpPr>
        <p:spPr>
          <a:xfrm>
            <a:off x="4588699" y="931668"/>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AGGNLKR</a:t>
            </a:r>
          </a:p>
        </p:txBody>
      </p:sp>
      <p:sp>
        <p:nvSpPr>
          <p:cNvPr id="35" name="TextBox 34">
            <a:extLst>
              <a:ext uri="{FF2B5EF4-FFF2-40B4-BE49-F238E27FC236}">
                <a16:creationId xmlns:a16="http://schemas.microsoft.com/office/drawing/2014/main" id="{D2E3C7D7-C82C-D69E-B75F-AF825746B870}"/>
              </a:ext>
            </a:extLst>
          </p:cNvPr>
          <p:cNvSpPr txBox="1"/>
          <p:nvPr/>
        </p:nvSpPr>
        <p:spPr>
          <a:xfrm>
            <a:off x="5991859" y="940800"/>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LGTNLKR</a:t>
            </a:r>
          </a:p>
        </p:txBody>
      </p:sp>
      <p:sp>
        <p:nvSpPr>
          <p:cNvPr id="36" name="TextBox 35">
            <a:extLst>
              <a:ext uri="{FF2B5EF4-FFF2-40B4-BE49-F238E27FC236}">
                <a16:creationId xmlns:a16="http://schemas.microsoft.com/office/drawing/2014/main" id="{AC2BC5D7-153C-65EC-5899-31F3FE0EE25D}"/>
              </a:ext>
            </a:extLst>
          </p:cNvPr>
          <p:cNvSpPr txBox="1"/>
          <p:nvPr/>
        </p:nvSpPr>
        <p:spPr>
          <a:xfrm>
            <a:off x="7414276" y="941935"/>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SGTGLKK</a:t>
            </a:r>
          </a:p>
        </p:txBody>
      </p:sp>
      <p:sp>
        <p:nvSpPr>
          <p:cNvPr id="37" name="TextBox 36">
            <a:extLst>
              <a:ext uri="{FF2B5EF4-FFF2-40B4-BE49-F238E27FC236}">
                <a16:creationId xmlns:a16="http://schemas.microsoft.com/office/drawing/2014/main" id="{7774CAF2-15A5-9EA1-34A6-831499BE3FE6}"/>
              </a:ext>
            </a:extLst>
          </p:cNvPr>
          <p:cNvSpPr txBox="1"/>
          <p:nvPr/>
        </p:nvSpPr>
        <p:spPr>
          <a:xfrm>
            <a:off x="8843471" y="943700"/>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SGSALKT</a:t>
            </a:r>
          </a:p>
        </p:txBody>
      </p:sp>
      <p:sp>
        <p:nvSpPr>
          <p:cNvPr id="38" name="TextBox 37">
            <a:extLst>
              <a:ext uri="{FF2B5EF4-FFF2-40B4-BE49-F238E27FC236}">
                <a16:creationId xmlns:a16="http://schemas.microsoft.com/office/drawing/2014/main" id="{08339ED0-B357-70FA-61BE-988FD3481FE4}"/>
              </a:ext>
            </a:extLst>
          </p:cNvPr>
          <p:cNvSpPr txBox="1"/>
          <p:nvPr/>
        </p:nvSpPr>
        <p:spPr>
          <a:xfrm>
            <a:off x="3186082" y="2396283"/>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AAWALRR</a:t>
            </a:r>
          </a:p>
        </p:txBody>
      </p:sp>
      <p:sp>
        <p:nvSpPr>
          <p:cNvPr id="39" name="TextBox 38">
            <a:extLst>
              <a:ext uri="{FF2B5EF4-FFF2-40B4-BE49-F238E27FC236}">
                <a16:creationId xmlns:a16="http://schemas.microsoft.com/office/drawing/2014/main" id="{030D79E8-3608-FE41-9046-BC4D07E27BCB}"/>
              </a:ext>
            </a:extLst>
          </p:cNvPr>
          <p:cNvSpPr txBox="1"/>
          <p:nvPr/>
        </p:nvSpPr>
        <p:spPr>
          <a:xfrm>
            <a:off x="4584689" y="2395512"/>
            <a:ext cx="914400" cy="254686"/>
          </a:xfrm>
          <a:prstGeom prst="rect">
            <a:avLst/>
          </a:prstGeom>
          <a:noFill/>
        </p:spPr>
        <p:txBody>
          <a:bodyPr wrap="none" lIns="0" tIns="0" rIns="0" bIns="0" rtlCol="0">
            <a:noAutofit/>
          </a:bodyPr>
          <a:lstStyle/>
          <a:p>
            <a:pPr algn="l">
              <a:spcAft>
                <a:spcPts val="1200"/>
              </a:spcAft>
            </a:pPr>
            <a:r>
              <a:rPr lang="en-US" dirty="0" err="1">
                <a:solidFill>
                  <a:schemeClr val="tx2"/>
                </a:solidFill>
                <a:latin typeface="Consolas" panose="020B0609020204030204" pitchFamily="49" charset="0"/>
                <a:cs typeface="Courier New" panose="02070309020205020404" pitchFamily="49" charset="0"/>
              </a:rPr>
              <a:t>GGRSLKR</a:t>
            </a:r>
            <a:endParaRPr lang="en-US" dirty="0">
              <a:solidFill>
                <a:schemeClr val="tx2"/>
              </a:solidFill>
              <a:latin typeface="Consolas" panose="020B0609020204030204" pitchFamily="49" charset="0"/>
              <a:cs typeface="Courier New" panose="02070309020205020404" pitchFamily="49" charset="0"/>
            </a:endParaRPr>
          </a:p>
        </p:txBody>
      </p:sp>
      <p:sp>
        <p:nvSpPr>
          <p:cNvPr id="40" name="TextBox 39">
            <a:extLst>
              <a:ext uri="{FF2B5EF4-FFF2-40B4-BE49-F238E27FC236}">
                <a16:creationId xmlns:a16="http://schemas.microsoft.com/office/drawing/2014/main" id="{4AA77245-22E7-7D87-EE2F-19AB1C9ED4F1}"/>
              </a:ext>
            </a:extLst>
          </p:cNvPr>
          <p:cNvSpPr txBox="1"/>
          <p:nvPr/>
        </p:nvSpPr>
        <p:spPr>
          <a:xfrm>
            <a:off x="5987849" y="2404644"/>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SGYNLRR</a:t>
            </a:r>
          </a:p>
        </p:txBody>
      </p:sp>
      <p:sp>
        <p:nvSpPr>
          <p:cNvPr id="41" name="TextBox 40">
            <a:extLst>
              <a:ext uri="{FF2B5EF4-FFF2-40B4-BE49-F238E27FC236}">
                <a16:creationId xmlns:a16="http://schemas.microsoft.com/office/drawing/2014/main" id="{3A82CBF9-4687-5D9B-1CD1-5A36F0B0BE61}"/>
              </a:ext>
            </a:extLst>
          </p:cNvPr>
          <p:cNvSpPr txBox="1"/>
          <p:nvPr/>
        </p:nvSpPr>
        <p:spPr>
          <a:xfrm>
            <a:off x="7410266" y="2405779"/>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SGWGLKK</a:t>
            </a:r>
          </a:p>
        </p:txBody>
      </p:sp>
      <p:sp>
        <p:nvSpPr>
          <p:cNvPr id="42" name="TextBox 41">
            <a:extLst>
              <a:ext uri="{FF2B5EF4-FFF2-40B4-BE49-F238E27FC236}">
                <a16:creationId xmlns:a16="http://schemas.microsoft.com/office/drawing/2014/main" id="{0E4BC033-7A45-AF9E-B563-ACD15448F1CD}"/>
              </a:ext>
            </a:extLst>
          </p:cNvPr>
          <p:cNvSpPr txBox="1"/>
          <p:nvPr/>
        </p:nvSpPr>
        <p:spPr>
          <a:xfrm>
            <a:off x="8839461" y="2407544"/>
            <a:ext cx="914400" cy="254686"/>
          </a:xfrm>
          <a:prstGeom prst="rect">
            <a:avLst/>
          </a:prstGeom>
          <a:noFill/>
        </p:spPr>
        <p:txBody>
          <a:bodyPr wrap="none" lIns="0" tIns="0" rIns="0" bIns="0" rtlCol="0">
            <a:noAutofit/>
          </a:bodyPr>
          <a:lstStyle/>
          <a:p>
            <a:pPr algn="l">
              <a:spcAft>
                <a:spcPts val="1200"/>
              </a:spcAft>
            </a:pPr>
            <a:r>
              <a:rPr lang="en-US" dirty="0" err="1">
                <a:solidFill>
                  <a:schemeClr val="tx2"/>
                </a:solidFill>
                <a:latin typeface="Consolas" panose="020B0609020204030204" pitchFamily="49" charset="0"/>
                <a:cs typeface="Courier New" panose="02070309020205020404" pitchFamily="49" charset="0"/>
              </a:rPr>
              <a:t>SGWALRQ</a:t>
            </a:r>
            <a:endParaRPr lang="en-US" dirty="0">
              <a:solidFill>
                <a:schemeClr val="tx2"/>
              </a:solidFill>
              <a:latin typeface="Consolas" panose="020B0609020204030204" pitchFamily="49" charset="0"/>
              <a:cs typeface="Courier New" panose="02070309020205020404" pitchFamily="49" charset="0"/>
            </a:endParaRPr>
          </a:p>
        </p:txBody>
      </p:sp>
      <p:sp>
        <p:nvSpPr>
          <p:cNvPr id="43" name="TextBox 42">
            <a:extLst>
              <a:ext uri="{FF2B5EF4-FFF2-40B4-BE49-F238E27FC236}">
                <a16:creationId xmlns:a16="http://schemas.microsoft.com/office/drawing/2014/main" id="{A0EE184B-0530-FF8E-05D1-DD535E0557FC}"/>
              </a:ext>
            </a:extLst>
          </p:cNvPr>
          <p:cNvSpPr txBox="1"/>
          <p:nvPr/>
        </p:nvSpPr>
        <p:spPr>
          <a:xfrm>
            <a:off x="3198112" y="3876176"/>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SARALSR</a:t>
            </a:r>
          </a:p>
        </p:txBody>
      </p:sp>
      <p:sp>
        <p:nvSpPr>
          <p:cNvPr id="44" name="TextBox 43">
            <a:extLst>
              <a:ext uri="{FF2B5EF4-FFF2-40B4-BE49-F238E27FC236}">
                <a16:creationId xmlns:a16="http://schemas.microsoft.com/office/drawing/2014/main" id="{B8BDFB33-70F5-366C-477E-4EA31950E90C}"/>
              </a:ext>
            </a:extLst>
          </p:cNvPr>
          <p:cNvSpPr txBox="1"/>
          <p:nvPr/>
        </p:nvSpPr>
        <p:spPr>
          <a:xfrm>
            <a:off x="4596719" y="3875405"/>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RADTLRR</a:t>
            </a:r>
          </a:p>
        </p:txBody>
      </p:sp>
      <p:sp>
        <p:nvSpPr>
          <p:cNvPr id="45" name="TextBox 44">
            <a:extLst>
              <a:ext uri="{FF2B5EF4-FFF2-40B4-BE49-F238E27FC236}">
                <a16:creationId xmlns:a16="http://schemas.microsoft.com/office/drawing/2014/main" id="{8915972A-9FF7-EFF3-2742-CF9606D94D0F}"/>
              </a:ext>
            </a:extLst>
          </p:cNvPr>
          <p:cNvSpPr txBox="1"/>
          <p:nvPr/>
        </p:nvSpPr>
        <p:spPr>
          <a:xfrm>
            <a:off x="5999879" y="3884537"/>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YSRNLKR</a:t>
            </a:r>
          </a:p>
        </p:txBody>
      </p:sp>
      <p:sp>
        <p:nvSpPr>
          <p:cNvPr id="46" name="TextBox 45">
            <a:extLst>
              <a:ext uri="{FF2B5EF4-FFF2-40B4-BE49-F238E27FC236}">
                <a16:creationId xmlns:a16="http://schemas.microsoft.com/office/drawing/2014/main" id="{43825D25-A876-F90F-DFB3-BBD71AE07F81}"/>
              </a:ext>
            </a:extLst>
          </p:cNvPr>
          <p:cNvSpPr txBox="1"/>
          <p:nvPr/>
        </p:nvSpPr>
        <p:spPr>
          <a:xfrm>
            <a:off x="7422296" y="3885672"/>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SRNGLRK</a:t>
            </a:r>
          </a:p>
        </p:txBody>
      </p:sp>
      <p:sp>
        <p:nvSpPr>
          <p:cNvPr id="47" name="TextBox 46">
            <a:extLst>
              <a:ext uri="{FF2B5EF4-FFF2-40B4-BE49-F238E27FC236}">
                <a16:creationId xmlns:a16="http://schemas.microsoft.com/office/drawing/2014/main" id="{B899BCF0-DE2C-CC74-0077-5E24DD24ECD2}"/>
              </a:ext>
            </a:extLst>
          </p:cNvPr>
          <p:cNvSpPr txBox="1"/>
          <p:nvPr/>
        </p:nvSpPr>
        <p:spPr>
          <a:xfrm>
            <a:off x="8851491" y="3887437"/>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RGHALKN</a:t>
            </a:r>
          </a:p>
        </p:txBody>
      </p:sp>
      <p:sp>
        <p:nvSpPr>
          <p:cNvPr id="48" name="TextBox 47">
            <a:extLst>
              <a:ext uri="{FF2B5EF4-FFF2-40B4-BE49-F238E27FC236}">
                <a16:creationId xmlns:a16="http://schemas.microsoft.com/office/drawing/2014/main" id="{054FE712-4C5C-C3F1-A0DB-2CCF7776F423}"/>
              </a:ext>
            </a:extLst>
          </p:cNvPr>
          <p:cNvSpPr txBox="1"/>
          <p:nvPr/>
        </p:nvSpPr>
        <p:spPr>
          <a:xfrm>
            <a:off x="3198114" y="5352460"/>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GGSHLKR</a:t>
            </a:r>
          </a:p>
        </p:txBody>
      </p:sp>
      <p:sp>
        <p:nvSpPr>
          <p:cNvPr id="49" name="TextBox 48">
            <a:extLst>
              <a:ext uri="{FF2B5EF4-FFF2-40B4-BE49-F238E27FC236}">
                <a16:creationId xmlns:a16="http://schemas.microsoft.com/office/drawing/2014/main" id="{8B1E34E3-F50D-D952-05C5-14B63970E8EF}"/>
              </a:ext>
            </a:extLst>
          </p:cNvPr>
          <p:cNvSpPr txBox="1"/>
          <p:nvPr/>
        </p:nvSpPr>
        <p:spPr>
          <a:xfrm>
            <a:off x="4596721" y="5351689"/>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TTRTLKR</a:t>
            </a:r>
          </a:p>
        </p:txBody>
      </p:sp>
      <p:sp>
        <p:nvSpPr>
          <p:cNvPr id="51" name="TextBox 50">
            <a:extLst>
              <a:ext uri="{FF2B5EF4-FFF2-40B4-BE49-F238E27FC236}">
                <a16:creationId xmlns:a16="http://schemas.microsoft.com/office/drawing/2014/main" id="{DBFBEA98-C99A-0226-2184-5E888455548E}"/>
              </a:ext>
            </a:extLst>
          </p:cNvPr>
          <p:cNvSpPr txBox="1"/>
          <p:nvPr/>
        </p:nvSpPr>
        <p:spPr>
          <a:xfrm>
            <a:off x="7422298" y="5361956"/>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RAAFLKK</a:t>
            </a:r>
          </a:p>
        </p:txBody>
      </p:sp>
      <p:sp>
        <p:nvSpPr>
          <p:cNvPr id="52" name="TextBox 51">
            <a:extLst>
              <a:ext uri="{FF2B5EF4-FFF2-40B4-BE49-F238E27FC236}">
                <a16:creationId xmlns:a16="http://schemas.microsoft.com/office/drawing/2014/main" id="{060A706F-2534-D2FA-958A-2C069018A008}"/>
              </a:ext>
            </a:extLst>
          </p:cNvPr>
          <p:cNvSpPr txBox="1"/>
          <p:nvPr/>
        </p:nvSpPr>
        <p:spPr>
          <a:xfrm>
            <a:off x="8851493" y="5363721"/>
            <a:ext cx="914400" cy="254686"/>
          </a:xfrm>
          <a:prstGeom prst="rect">
            <a:avLst/>
          </a:prstGeom>
          <a:noFill/>
        </p:spPr>
        <p:txBody>
          <a:bodyPr wrap="none" lIns="0" tIns="0" rIns="0" bIns="0" rtlCol="0">
            <a:noAutofit/>
          </a:bodyPr>
          <a:lstStyle/>
          <a:p>
            <a:pPr algn="l">
              <a:spcAft>
                <a:spcPts val="1200"/>
              </a:spcAft>
            </a:pPr>
            <a:r>
              <a:rPr lang="en-US" dirty="0" err="1">
                <a:solidFill>
                  <a:schemeClr val="tx2"/>
                </a:solidFill>
                <a:latin typeface="Consolas" panose="020B0609020204030204" pitchFamily="49" charset="0"/>
                <a:cs typeface="Courier New" panose="02070309020205020404" pitchFamily="49" charset="0"/>
              </a:rPr>
              <a:t>RAWTLKC</a:t>
            </a:r>
            <a:endParaRPr lang="en-US" dirty="0">
              <a:solidFill>
                <a:schemeClr val="tx2"/>
              </a:solidFill>
              <a:latin typeface="Consolas" panose="020B0609020204030204" pitchFamily="49" charset="0"/>
              <a:cs typeface="Courier New" panose="02070309020205020404" pitchFamily="49" charset="0"/>
            </a:endParaRPr>
          </a:p>
        </p:txBody>
      </p:sp>
      <p:pic>
        <p:nvPicPr>
          <p:cNvPr id="14" name="Picture 13" descr="A diagram of a graph&#10;&#10;Description automatically generated with medium confidence">
            <a:extLst>
              <a:ext uri="{FF2B5EF4-FFF2-40B4-BE49-F238E27FC236}">
                <a16:creationId xmlns:a16="http://schemas.microsoft.com/office/drawing/2014/main" id="{6FDA2C08-2EAD-5C77-3FF9-EE37DFBC5D36}"/>
              </a:ext>
            </a:extLst>
          </p:cNvPr>
          <p:cNvPicPr>
            <a:picLocks noChangeAspect="1"/>
          </p:cNvPicPr>
          <p:nvPr/>
        </p:nvPicPr>
        <p:blipFill>
          <a:blip r:embed="rId23"/>
          <a:stretch>
            <a:fillRect/>
          </a:stretch>
        </p:blipFill>
        <p:spPr>
          <a:xfrm>
            <a:off x="5813658" y="5478197"/>
            <a:ext cx="1231424" cy="1231424"/>
          </a:xfrm>
          <a:prstGeom prst="rect">
            <a:avLst/>
          </a:prstGeom>
        </p:spPr>
      </p:pic>
      <p:sp>
        <p:nvSpPr>
          <p:cNvPr id="50" name="TextBox 49">
            <a:extLst>
              <a:ext uri="{FF2B5EF4-FFF2-40B4-BE49-F238E27FC236}">
                <a16:creationId xmlns:a16="http://schemas.microsoft.com/office/drawing/2014/main" id="{9EFBE00D-4260-AFD1-9756-8F11CBFD91A3}"/>
              </a:ext>
            </a:extLst>
          </p:cNvPr>
          <p:cNvSpPr txBox="1"/>
          <p:nvPr/>
        </p:nvSpPr>
        <p:spPr>
          <a:xfrm>
            <a:off x="5999881" y="5360821"/>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AVQNLKR</a:t>
            </a:r>
          </a:p>
        </p:txBody>
      </p:sp>
      <p:sp>
        <p:nvSpPr>
          <p:cNvPr id="53" name="Rectangle 52">
            <a:extLst>
              <a:ext uri="{FF2B5EF4-FFF2-40B4-BE49-F238E27FC236}">
                <a16:creationId xmlns:a16="http://schemas.microsoft.com/office/drawing/2014/main" id="{61C16135-A139-ADFA-5981-70BF1DFAC213}"/>
              </a:ext>
            </a:extLst>
          </p:cNvPr>
          <p:cNvSpPr/>
          <p:nvPr/>
        </p:nvSpPr>
        <p:spPr>
          <a:xfrm>
            <a:off x="2770328" y="697561"/>
            <a:ext cx="1634582" cy="2210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dirty="0">
                <a:ln>
                  <a:noFill/>
                </a:ln>
                <a:solidFill>
                  <a:schemeClr val="tx2"/>
                </a:solidFill>
                <a:effectLst/>
                <a:uLnTx/>
                <a:uFillTx/>
                <a:latin typeface="Gill Sans MT"/>
                <a:ea typeface="+mn-ea"/>
                <a:cs typeface="Arial"/>
              </a:rPr>
              <a:t>Wild type Helix</a:t>
            </a:r>
          </a:p>
        </p:txBody>
      </p:sp>
      <p:sp>
        <p:nvSpPr>
          <p:cNvPr id="80" name="TextBox 79">
            <a:extLst>
              <a:ext uri="{FF2B5EF4-FFF2-40B4-BE49-F238E27FC236}">
                <a16:creationId xmlns:a16="http://schemas.microsoft.com/office/drawing/2014/main" id="{57500FF3-E6F1-459D-431B-065FEE578A64}"/>
              </a:ext>
            </a:extLst>
          </p:cNvPr>
          <p:cNvSpPr txBox="1"/>
          <p:nvPr/>
        </p:nvSpPr>
        <p:spPr>
          <a:xfrm>
            <a:off x="845960" y="2926335"/>
            <a:ext cx="1345334" cy="369332"/>
          </a:xfrm>
          <a:prstGeom prst="rect">
            <a:avLst/>
          </a:prstGeom>
          <a:noFill/>
        </p:spPr>
        <p:txBody>
          <a:bodyPr wrap="square">
            <a:spAutoFit/>
          </a:bodyPr>
          <a:lstStyle/>
          <a:p>
            <a:r>
              <a:rPr lang="en-US" sz="1800" dirty="0" err="1">
                <a:solidFill>
                  <a:schemeClr val="bg1">
                    <a:lumMod val="75000"/>
                  </a:schemeClr>
                </a:solidFill>
                <a:effectLst/>
                <a:latin typeface="Consolas" panose="020B0609020204030204" pitchFamily="49" charset="0"/>
                <a:ea typeface="Calibri" panose="020F0502020204030204" pitchFamily="34" charset="0"/>
              </a:rPr>
              <a:t>QSGTLR</a:t>
            </a:r>
            <a:r>
              <a:rPr lang="en-US" sz="1800" dirty="0" err="1">
                <a:effectLst/>
                <a:latin typeface="Consolas" panose="020B0609020204030204" pitchFamily="49" charset="0"/>
                <a:ea typeface="Calibri" panose="020F0502020204030204" pitchFamily="34" charset="0"/>
              </a:rPr>
              <a:t>R</a:t>
            </a:r>
            <a:r>
              <a:rPr lang="en-US" sz="800" dirty="0">
                <a:effectLst/>
                <a:latin typeface="Consolas" panose="020B0609020204030204" pitchFamily="49" charset="0"/>
                <a:ea typeface="Calibri" panose="020F0502020204030204" pitchFamily="34" charset="0"/>
              </a:rPr>
              <a:t> </a:t>
            </a:r>
            <a:r>
              <a:rPr lang="en-US" sz="1800" baseline="30000" dirty="0">
                <a:effectLst/>
                <a:latin typeface="Consolas" panose="020B0609020204030204" pitchFamily="49" charset="0"/>
                <a:ea typeface="Calibri" panose="020F0502020204030204" pitchFamily="34" charset="0"/>
              </a:rPr>
              <a:t>1</a:t>
            </a:r>
            <a:endParaRPr lang="en-US" dirty="0">
              <a:latin typeface="Consolas" panose="020B0609020204030204" pitchFamily="49" charset="0"/>
            </a:endParaRPr>
          </a:p>
        </p:txBody>
      </p:sp>
      <p:sp>
        <p:nvSpPr>
          <p:cNvPr id="81" name="Rectangle 80">
            <a:extLst>
              <a:ext uri="{FF2B5EF4-FFF2-40B4-BE49-F238E27FC236}">
                <a16:creationId xmlns:a16="http://schemas.microsoft.com/office/drawing/2014/main" id="{F1F23C5B-A105-96EB-B13B-C022C89C4D34}"/>
              </a:ext>
            </a:extLst>
          </p:cNvPr>
          <p:cNvSpPr/>
          <p:nvPr/>
        </p:nvSpPr>
        <p:spPr>
          <a:xfrm>
            <a:off x="1668444" y="3018472"/>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2" name="TextBox 81">
            <a:extLst>
              <a:ext uri="{FF2B5EF4-FFF2-40B4-BE49-F238E27FC236}">
                <a16:creationId xmlns:a16="http://schemas.microsoft.com/office/drawing/2014/main" id="{601C9A2F-312B-5192-CAED-7871CC6CE1B6}"/>
              </a:ext>
            </a:extLst>
          </p:cNvPr>
          <p:cNvSpPr txBox="1"/>
          <p:nvPr/>
        </p:nvSpPr>
        <p:spPr>
          <a:xfrm>
            <a:off x="975467" y="3394250"/>
            <a:ext cx="933016" cy="620363"/>
          </a:xfrm>
          <a:prstGeom prst="rect">
            <a:avLst/>
          </a:prstGeom>
          <a:noFill/>
        </p:spPr>
        <p:txBody>
          <a:bodyPr wrap="square">
            <a:spAutoFit/>
          </a:bodyPr>
          <a:lstStyle/>
          <a:p>
            <a:pPr>
              <a:lnSpc>
                <a:spcPts val="2000"/>
              </a:lnSpc>
            </a:pPr>
            <a:r>
              <a:rPr lang="en-US" sz="2400" spc="600" dirty="0" err="1">
                <a:solidFill>
                  <a:schemeClr val="bg1">
                    <a:lumMod val="75000"/>
                  </a:schemeClr>
                </a:solidFill>
                <a:effectLst/>
                <a:latin typeface="Consolas" panose="020B0609020204030204" pitchFamily="49" charset="0"/>
                <a:ea typeface="Calibri" panose="020F0502020204030204" pitchFamily="34" charset="0"/>
              </a:rPr>
              <a:t>TG</a:t>
            </a:r>
            <a:r>
              <a:rPr lang="en-US" sz="2400" spc="600" dirty="0" err="1">
                <a:effectLst/>
                <a:latin typeface="Consolas" panose="020B0609020204030204" pitchFamily="49" charset="0"/>
                <a:ea typeface="Calibri" panose="020F0502020204030204" pitchFamily="34" charset="0"/>
              </a:rPr>
              <a:t>C</a:t>
            </a:r>
            <a:endParaRPr lang="en-US" sz="2400" spc="600" dirty="0">
              <a:effectLst/>
              <a:latin typeface="Consolas" panose="020B0609020204030204" pitchFamily="49" charset="0"/>
              <a:ea typeface="Calibri" panose="020F0502020204030204" pitchFamily="34" charset="0"/>
            </a:endParaRPr>
          </a:p>
          <a:p>
            <a:pPr>
              <a:lnSpc>
                <a:spcPts val="2000"/>
              </a:lnSpc>
            </a:pPr>
            <a:r>
              <a:rPr lang="en-US" sz="2400" spc="600" dirty="0" err="1">
                <a:solidFill>
                  <a:schemeClr val="bg1">
                    <a:lumMod val="75000"/>
                  </a:schemeClr>
                </a:solidFill>
                <a:latin typeface="Consolas" panose="020B0609020204030204" pitchFamily="49" charset="0"/>
              </a:rPr>
              <a:t>ACG</a:t>
            </a:r>
            <a:endParaRPr lang="en-US" sz="2400" spc="600" dirty="0">
              <a:solidFill>
                <a:schemeClr val="bg1">
                  <a:lumMod val="75000"/>
                </a:schemeClr>
              </a:solidFill>
              <a:latin typeface="Consolas" panose="020B0609020204030204" pitchFamily="49" charset="0"/>
            </a:endParaRPr>
          </a:p>
        </p:txBody>
      </p:sp>
      <p:sp>
        <p:nvSpPr>
          <p:cNvPr id="83" name="Rectangle 82">
            <a:extLst>
              <a:ext uri="{FF2B5EF4-FFF2-40B4-BE49-F238E27FC236}">
                <a16:creationId xmlns:a16="http://schemas.microsoft.com/office/drawing/2014/main" id="{9988836D-A0B3-B2C7-7EDE-88909AFB4033}"/>
              </a:ext>
            </a:extLst>
          </p:cNvPr>
          <p:cNvSpPr/>
          <p:nvPr/>
        </p:nvSpPr>
        <p:spPr>
          <a:xfrm>
            <a:off x="1544290" y="3374059"/>
            <a:ext cx="194044" cy="299904"/>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5" name="TextBox 84">
            <a:extLst>
              <a:ext uri="{FF2B5EF4-FFF2-40B4-BE49-F238E27FC236}">
                <a16:creationId xmlns:a16="http://schemas.microsoft.com/office/drawing/2014/main" id="{F447FA90-38CD-36EB-1FBC-8F67A231B1A4}"/>
              </a:ext>
            </a:extLst>
          </p:cNvPr>
          <p:cNvSpPr txBox="1"/>
          <p:nvPr/>
        </p:nvSpPr>
        <p:spPr>
          <a:xfrm>
            <a:off x="10379757" y="2925476"/>
            <a:ext cx="1302188" cy="646331"/>
          </a:xfrm>
          <a:prstGeom prst="rect">
            <a:avLst/>
          </a:prstGeom>
          <a:noFill/>
        </p:spPr>
        <p:txBody>
          <a:bodyPr wrap="square">
            <a:spAutoFit/>
          </a:bodyPr>
          <a:lstStyle/>
          <a:p>
            <a:r>
              <a:rPr lang="en-US" sz="1800" dirty="0" err="1">
                <a:solidFill>
                  <a:schemeClr val="bg1">
                    <a:lumMod val="75000"/>
                  </a:schemeClr>
                </a:solidFill>
                <a:effectLst/>
                <a:latin typeface="Consolas" panose="020B0609020204030204" pitchFamily="49" charset="0"/>
                <a:ea typeface="Calibri" panose="020F0502020204030204" pitchFamily="34" charset="0"/>
              </a:rPr>
              <a:t>TKAYLL</a:t>
            </a:r>
            <a:r>
              <a:rPr lang="en-US" sz="1800" dirty="0" err="1">
                <a:effectLst/>
                <a:latin typeface="Consolas" panose="020B0609020204030204" pitchFamily="49" charset="0"/>
                <a:ea typeface="Calibri" panose="020F0502020204030204" pitchFamily="34" charset="0"/>
              </a:rPr>
              <a:t>K</a:t>
            </a:r>
            <a:r>
              <a:rPr lang="en-US" sz="800" dirty="0">
                <a:effectLst/>
                <a:latin typeface="Consolas" panose="020B0609020204030204" pitchFamily="49" charset="0"/>
                <a:ea typeface="Calibri" panose="020F0502020204030204" pitchFamily="34" charset="0"/>
              </a:rPr>
              <a:t> </a:t>
            </a:r>
            <a:r>
              <a:rPr lang="en-US" sz="1800" baseline="30000" dirty="0">
                <a:effectLst/>
                <a:latin typeface="Consolas" panose="020B0609020204030204" pitchFamily="49" charset="0"/>
                <a:ea typeface="Calibri" panose="020F0502020204030204" pitchFamily="34" charset="0"/>
              </a:rPr>
              <a:t>1</a:t>
            </a:r>
            <a:r>
              <a:rPr lang="en-US" sz="1800" u="sng" dirty="0">
                <a:effectLst/>
                <a:latin typeface="Times New Roman" panose="02020603050405020304" pitchFamily="18" charset="0"/>
                <a:ea typeface="Calibri" panose="020F0502020204030204" pitchFamily="34" charset="0"/>
              </a:rPr>
              <a:t> </a:t>
            </a:r>
          </a:p>
          <a:p>
            <a:endParaRPr lang="en-US" b="1" u="sng" dirty="0">
              <a:latin typeface="Times New Roman" panose="02020603050405020304" pitchFamily="18" charset="0"/>
              <a:ea typeface="Calibri" panose="020F0502020204030204" pitchFamily="34" charset="0"/>
            </a:endParaRPr>
          </a:p>
        </p:txBody>
      </p:sp>
      <p:sp>
        <p:nvSpPr>
          <p:cNvPr id="87" name="TextBox 86">
            <a:extLst>
              <a:ext uri="{FF2B5EF4-FFF2-40B4-BE49-F238E27FC236}">
                <a16:creationId xmlns:a16="http://schemas.microsoft.com/office/drawing/2014/main" id="{9FDC420A-CDF8-549F-F02B-B2ED413A0484}"/>
              </a:ext>
            </a:extLst>
          </p:cNvPr>
          <p:cNvSpPr txBox="1"/>
          <p:nvPr/>
        </p:nvSpPr>
        <p:spPr>
          <a:xfrm>
            <a:off x="10463437" y="3285025"/>
            <a:ext cx="929025" cy="620363"/>
          </a:xfrm>
          <a:prstGeom prst="rect">
            <a:avLst/>
          </a:prstGeom>
          <a:noFill/>
        </p:spPr>
        <p:txBody>
          <a:bodyPr wrap="square">
            <a:spAutoFit/>
          </a:bodyPr>
          <a:lstStyle/>
          <a:p>
            <a:pPr>
              <a:lnSpc>
                <a:spcPts val="2000"/>
              </a:lnSpc>
            </a:pPr>
            <a:r>
              <a:rPr lang="en-US" sz="2400" spc="600" dirty="0">
                <a:solidFill>
                  <a:schemeClr val="bg1">
                    <a:lumMod val="75000"/>
                  </a:schemeClr>
                </a:solidFill>
                <a:effectLst/>
                <a:latin typeface="Consolas" panose="020B0609020204030204" pitchFamily="49" charset="0"/>
                <a:ea typeface="Calibri" panose="020F0502020204030204" pitchFamily="34" charset="0"/>
              </a:rPr>
              <a:t>TC</a:t>
            </a:r>
            <a:r>
              <a:rPr lang="en-US" sz="2400" spc="600" dirty="0">
                <a:effectLst/>
                <a:latin typeface="Consolas" panose="020B0609020204030204" pitchFamily="49" charset="0"/>
                <a:ea typeface="Calibri" panose="020F0502020204030204" pitchFamily="34" charset="0"/>
              </a:rPr>
              <a:t>A</a:t>
            </a:r>
          </a:p>
          <a:p>
            <a:pPr>
              <a:lnSpc>
                <a:spcPts val="2000"/>
              </a:lnSpc>
            </a:pPr>
            <a:r>
              <a:rPr lang="en-US" sz="2400" spc="600" dirty="0" err="1">
                <a:solidFill>
                  <a:schemeClr val="bg1">
                    <a:lumMod val="75000"/>
                  </a:schemeClr>
                </a:solidFill>
                <a:latin typeface="Consolas" panose="020B0609020204030204" pitchFamily="49" charset="0"/>
              </a:rPr>
              <a:t>AGT</a:t>
            </a:r>
            <a:endParaRPr lang="en-US" sz="2400" spc="600" dirty="0">
              <a:solidFill>
                <a:schemeClr val="bg1">
                  <a:lumMod val="75000"/>
                </a:schemeClr>
              </a:solidFill>
              <a:latin typeface="Consolas" panose="020B0609020204030204" pitchFamily="49" charset="0"/>
            </a:endParaRPr>
          </a:p>
        </p:txBody>
      </p:sp>
      <p:sp>
        <p:nvSpPr>
          <p:cNvPr id="90" name="Rectangle 89">
            <a:extLst>
              <a:ext uri="{FF2B5EF4-FFF2-40B4-BE49-F238E27FC236}">
                <a16:creationId xmlns:a16="http://schemas.microsoft.com/office/drawing/2014/main" id="{3E64FBB9-3B19-0522-F149-C60EE7BD4B66}"/>
              </a:ext>
            </a:extLst>
          </p:cNvPr>
          <p:cNvSpPr/>
          <p:nvPr/>
        </p:nvSpPr>
        <p:spPr>
          <a:xfrm>
            <a:off x="11203984" y="3016746"/>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91" name="Rectangle 90">
            <a:extLst>
              <a:ext uri="{FF2B5EF4-FFF2-40B4-BE49-F238E27FC236}">
                <a16:creationId xmlns:a16="http://schemas.microsoft.com/office/drawing/2014/main" id="{3CF01B28-06AF-76FB-B57A-2CBFCA71C458}"/>
              </a:ext>
            </a:extLst>
          </p:cNvPr>
          <p:cNvSpPr/>
          <p:nvPr/>
        </p:nvSpPr>
        <p:spPr>
          <a:xfrm>
            <a:off x="11014121" y="3298399"/>
            <a:ext cx="211521" cy="25639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96" name="TextBox 95">
            <a:extLst>
              <a:ext uri="{FF2B5EF4-FFF2-40B4-BE49-F238E27FC236}">
                <a16:creationId xmlns:a16="http://schemas.microsoft.com/office/drawing/2014/main" id="{54C1D231-3E81-7E02-C180-63805C607896}"/>
              </a:ext>
            </a:extLst>
          </p:cNvPr>
          <p:cNvSpPr txBox="1"/>
          <p:nvPr/>
        </p:nvSpPr>
        <p:spPr>
          <a:xfrm>
            <a:off x="417583" y="855075"/>
            <a:ext cx="1872693" cy="646331"/>
          </a:xfrm>
          <a:prstGeom prst="rect">
            <a:avLst/>
          </a:prstGeom>
          <a:noFill/>
        </p:spPr>
        <p:txBody>
          <a:bodyPr wrap="square">
            <a:spAutoFit/>
          </a:bodyPr>
          <a:lstStyle/>
          <a:p>
            <a:pPr algn="ctr"/>
            <a:r>
              <a:rPr lang="en-US" dirty="0"/>
              <a:t>Zinc Finger</a:t>
            </a:r>
          </a:p>
          <a:p>
            <a:pPr algn="ctr"/>
            <a:r>
              <a:rPr lang="en-US" dirty="0"/>
              <a:t>Examples</a:t>
            </a:r>
          </a:p>
        </p:txBody>
      </p:sp>
      <p:sp>
        <p:nvSpPr>
          <p:cNvPr id="97" name="TextBox 96">
            <a:extLst>
              <a:ext uri="{FF2B5EF4-FFF2-40B4-BE49-F238E27FC236}">
                <a16:creationId xmlns:a16="http://schemas.microsoft.com/office/drawing/2014/main" id="{86814D82-CC9C-44E8-5809-1C733B3D8577}"/>
              </a:ext>
            </a:extLst>
          </p:cNvPr>
          <p:cNvSpPr txBox="1"/>
          <p:nvPr/>
        </p:nvSpPr>
        <p:spPr>
          <a:xfrm>
            <a:off x="761404" y="3332059"/>
            <a:ext cx="213706" cy="914400"/>
          </a:xfrm>
          <a:prstGeom prst="rect">
            <a:avLst/>
          </a:prstGeom>
          <a:noFill/>
        </p:spPr>
        <p:txBody>
          <a:bodyPr wrap="none" lIns="0" tIns="0" rIns="0" bIns="0" rtlCol="0">
            <a:noAutofit/>
          </a:bodyPr>
          <a:lstStyle/>
          <a:p>
            <a:pPr algn="l">
              <a:spcAft>
                <a:spcPts val="1200"/>
              </a:spcAft>
            </a:pPr>
            <a:r>
              <a:rPr lang="en-US" sz="2400" dirty="0">
                <a:solidFill>
                  <a:schemeClr val="bg1">
                    <a:lumMod val="75000"/>
                  </a:schemeClr>
                </a:solidFill>
              </a:rPr>
              <a:t>5’-</a:t>
            </a:r>
          </a:p>
        </p:txBody>
      </p:sp>
      <p:sp>
        <p:nvSpPr>
          <p:cNvPr id="98" name="TextBox 97">
            <a:extLst>
              <a:ext uri="{FF2B5EF4-FFF2-40B4-BE49-F238E27FC236}">
                <a16:creationId xmlns:a16="http://schemas.microsoft.com/office/drawing/2014/main" id="{38DF9149-2C01-6653-7EA7-43B5E31E01DF}"/>
              </a:ext>
            </a:extLst>
          </p:cNvPr>
          <p:cNvSpPr txBox="1"/>
          <p:nvPr/>
        </p:nvSpPr>
        <p:spPr>
          <a:xfrm>
            <a:off x="10260160" y="3226267"/>
            <a:ext cx="218204" cy="914400"/>
          </a:xfrm>
          <a:prstGeom prst="rect">
            <a:avLst/>
          </a:prstGeom>
          <a:noFill/>
        </p:spPr>
        <p:txBody>
          <a:bodyPr wrap="none" lIns="0" tIns="0" rIns="0" bIns="0" rtlCol="0">
            <a:noAutofit/>
          </a:bodyPr>
          <a:lstStyle/>
          <a:p>
            <a:pPr algn="l">
              <a:spcAft>
                <a:spcPts val="1200"/>
              </a:spcAft>
            </a:pPr>
            <a:r>
              <a:rPr lang="en-US" sz="2400" dirty="0">
                <a:solidFill>
                  <a:schemeClr val="bg1">
                    <a:lumMod val="75000"/>
                  </a:schemeClr>
                </a:solidFill>
              </a:rPr>
              <a:t>5’-</a:t>
            </a:r>
          </a:p>
        </p:txBody>
      </p:sp>
      <p:sp>
        <p:nvSpPr>
          <p:cNvPr id="99" name="TextBox 98">
            <a:extLst>
              <a:ext uri="{FF2B5EF4-FFF2-40B4-BE49-F238E27FC236}">
                <a16:creationId xmlns:a16="http://schemas.microsoft.com/office/drawing/2014/main" id="{BABD29B6-4E96-5ACF-ED28-701BA0D54D36}"/>
              </a:ext>
            </a:extLst>
          </p:cNvPr>
          <p:cNvSpPr txBox="1"/>
          <p:nvPr/>
        </p:nvSpPr>
        <p:spPr>
          <a:xfrm>
            <a:off x="11119158" y="3437168"/>
            <a:ext cx="592757" cy="461665"/>
          </a:xfrm>
          <a:prstGeom prst="rect">
            <a:avLst/>
          </a:prstGeom>
          <a:noFill/>
        </p:spPr>
        <p:txBody>
          <a:bodyPr wrap="square">
            <a:spAutoFit/>
          </a:bodyPr>
          <a:lstStyle/>
          <a:p>
            <a:pPr algn="l">
              <a:spcAft>
                <a:spcPts val="1200"/>
              </a:spcAft>
            </a:pPr>
            <a:r>
              <a:rPr lang="en-US" sz="2400" dirty="0">
                <a:solidFill>
                  <a:schemeClr val="bg1">
                    <a:lumMod val="75000"/>
                  </a:schemeClr>
                </a:solidFill>
              </a:rPr>
              <a:t>-5’</a:t>
            </a:r>
          </a:p>
        </p:txBody>
      </p:sp>
      <p:sp>
        <p:nvSpPr>
          <p:cNvPr id="100" name="TextBox 99">
            <a:extLst>
              <a:ext uri="{FF2B5EF4-FFF2-40B4-BE49-F238E27FC236}">
                <a16:creationId xmlns:a16="http://schemas.microsoft.com/office/drawing/2014/main" id="{A71C414D-35DB-A655-6693-718063637922}"/>
              </a:ext>
            </a:extLst>
          </p:cNvPr>
          <p:cNvSpPr txBox="1"/>
          <p:nvPr/>
        </p:nvSpPr>
        <p:spPr>
          <a:xfrm>
            <a:off x="1648228" y="3545254"/>
            <a:ext cx="520735" cy="461665"/>
          </a:xfrm>
          <a:prstGeom prst="rect">
            <a:avLst/>
          </a:prstGeom>
          <a:noFill/>
        </p:spPr>
        <p:txBody>
          <a:bodyPr wrap="square">
            <a:spAutoFit/>
          </a:bodyPr>
          <a:lstStyle/>
          <a:p>
            <a:pPr algn="l">
              <a:spcAft>
                <a:spcPts val="1200"/>
              </a:spcAft>
            </a:pPr>
            <a:r>
              <a:rPr lang="en-US" sz="2400" dirty="0">
                <a:solidFill>
                  <a:schemeClr val="bg1">
                    <a:lumMod val="75000"/>
                  </a:schemeClr>
                </a:solidFill>
              </a:rPr>
              <a:t>-5’</a:t>
            </a:r>
          </a:p>
        </p:txBody>
      </p:sp>
      <p:sp>
        <p:nvSpPr>
          <p:cNvPr id="101" name="TextBox 100">
            <a:extLst>
              <a:ext uri="{FF2B5EF4-FFF2-40B4-BE49-F238E27FC236}">
                <a16:creationId xmlns:a16="http://schemas.microsoft.com/office/drawing/2014/main" id="{33DB9820-08F7-1A48-78E3-DA3097278D95}"/>
              </a:ext>
            </a:extLst>
          </p:cNvPr>
          <p:cNvSpPr txBox="1"/>
          <p:nvPr/>
        </p:nvSpPr>
        <p:spPr>
          <a:xfrm>
            <a:off x="481200" y="5742332"/>
            <a:ext cx="1872693" cy="800219"/>
          </a:xfrm>
          <a:prstGeom prst="rect">
            <a:avLst/>
          </a:prstGeom>
          <a:noFill/>
        </p:spPr>
        <p:txBody>
          <a:bodyPr wrap="square">
            <a:spAutoFit/>
          </a:bodyPr>
          <a:lstStyle/>
          <a:p>
            <a:pPr algn="ctr"/>
            <a:r>
              <a:rPr lang="en-US" sz="1400" baseline="30000" dirty="0" err="1">
                <a:latin typeface="+mj-lt"/>
              </a:rPr>
              <a:t>1</a:t>
            </a:r>
            <a:r>
              <a:rPr lang="en-US" sz="1400" dirty="0" err="1"/>
              <a:t>Ichikawa</a:t>
            </a:r>
            <a:r>
              <a:rPr lang="en-US" sz="1400" dirty="0"/>
              <a:t> </a:t>
            </a:r>
            <a:r>
              <a:rPr lang="en-US" sz="1400" i="1" dirty="0"/>
              <a:t>et al. </a:t>
            </a:r>
          </a:p>
          <a:p>
            <a:pPr algn="ctr"/>
            <a:r>
              <a:rPr lang="en-US" sz="1400" dirty="0"/>
              <a:t>Nat. Biotech. 2023</a:t>
            </a:r>
          </a:p>
          <a:p>
            <a:r>
              <a:rPr lang="en-US" dirty="0"/>
              <a:t> </a:t>
            </a:r>
          </a:p>
        </p:txBody>
      </p:sp>
      <p:sp>
        <p:nvSpPr>
          <p:cNvPr id="79" name="Rectangle 78">
            <a:extLst>
              <a:ext uri="{FF2B5EF4-FFF2-40B4-BE49-F238E27FC236}">
                <a16:creationId xmlns:a16="http://schemas.microsoft.com/office/drawing/2014/main" id="{997DE8C8-E2D4-53C9-BB84-D155FFE1D54D}"/>
              </a:ext>
            </a:extLst>
          </p:cNvPr>
          <p:cNvSpPr/>
          <p:nvPr/>
        </p:nvSpPr>
        <p:spPr>
          <a:xfrm>
            <a:off x="3148443" y="2404723"/>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324BFF6-2C22-7EB1-938C-A0E62AC6BA14}"/>
              </a:ext>
            </a:extLst>
          </p:cNvPr>
          <p:cNvSpPr/>
          <p:nvPr/>
        </p:nvSpPr>
        <p:spPr>
          <a:xfrm>
            <a:off x="3100281" y="927016"/>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D1FEE39-C84C-0388-EBAF-C9048B42651E}"/>
              </a:ext>
            </a:extLst>
          </p:cNvPr>
          <p:cNvSpPr/>
          <p:nvPr/>
        </p:nvSpPr>
        <p:spPr>
          <a:xfrm>
            <a:off x="4533124" y="927016"/>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4A510CFB-AFFC-48DB-EBC4-B507B4942A0E}"/>
              </a:ext>
            </a:extLst>
          </p:cNvPr>
          <p:cNvSpPr/>
          <p:nvPr/>
        </p:nvSpPr>
        <p:spPr>
          <a:xfrm>
            <a:off x="4532494" y="2387357"/>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20E5650-558E-D295-7C9E-01AAE689A3F4}"/>
              </a:ext>
            </a:extLst>
          </p:cNvPr>
          <p:cNvSpPr/>
          <p:nvPr/>
        </p:nvSpPr>
        <p:spPr>
          <a:xfrm>
            <a:off x="5950129" y="2411670"/>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526A799-5810-AE7D-D137-571C2444A3A6}"/>
              </a:ext>
            </a:extLst>
          </p:cNvPr>
          <p:cNvSpPr/>
          <p:nvPr/>
        </p:nvSpPr>
        <p:spPr>
          <a:xfrm>
            <a:off x="5940957" y="971872"/>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CD64EE9-5048-E4C6-8803-6EAD53B95B22}"/>
              </a:ext>
            </a:extLst>
          </p:cNvPr>
          <p:cNvSpPr/>
          <p:nvPr/>
        </p:nvSpPr>
        <p:spPr>
          <a:xfrm>
            <a:off x="7371021" y="919663"/>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FC2F5278-C7C7-C82F-5B1F-BA8A8F95884B}"/>
              </a:ext>
            </a:extLst>
          </p:cNvPr>
          <p:cNvSpPr/>
          <p:nvPr/>
        </p:nvSpPr>
        <p:spPr>
          <a:xfrm>
            <a:off x="8800767" y="949749"/>
            <a:ext cx="953093"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48BD749-3574-A5F0-2E07-186AB56615D0}"/>
              </a:ext>
            </a:extLst>
          </p:cNvPr>
          <p:cNvSpPr/>
          <p:nvPr/>
        </p:nvSpPr>
        <p:spPr>
          <a:xfrm>
            <a:off x="7371451" y="2395040"/>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4EB249CE-A3FF-9E69-3EE9-694BD7019CF7}"/>
              </a:ext>
            </a:extLst>
          </p:cNvPr>
          <p:cNvSpPr/>
          <p:nvPr/>
        </p:nvSpPr>
        <p:spPr>
          <a:xfrm>
            <a:off x="8800768" y="2417051"/>
            <a:ext cx="986080"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869CAB14-0E42-5EFC-B992-5B5C1D8831B1}"/>
              </a:ext>
            </a:extLst>
          </p:cNvPr>
          <p:cNvSpPr/>
          <p:nvPr/>
        </p:nvSpPr>
        <p:spPr>
          <a:xfrm>
            <a:off x="3175681" y="3847402"/>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CF88128-54E5-6A79-087C-7AD0AF600E82}"/>
              </a:ext>
            </a:extLst>
          </p:cNvPr>
          <p:cNvSpPr/>
          <p:nvPr/>
        </p:nvSpPr>
        <p:spPr>
          <a:xfrm>
            <a:off x="4546701" y="3840655"/>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0095F14E-0A4A-74C3-F608-2299887C4EE5}"/>
              </a:ext>
            </a:extLst>
          </p:cNvPr>
          <p:cNvSpPr/>
          <p:nvPr/>
        </p:nvSpPr>
        <p:spPr>
          <a:xfrm>
            <a:off x="5940250" y="3877279"/>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5B2645BA-0863-222E-957A-238A73FFABA3}"/>
              </a:ext>
            </a:extLst>
          </p:cNvPr>
          <p:cNvSpPr/>
          <p:nvPr/>
        </p:nvSpPr>
        <p:spPr>
          <a:xfrm>
            <a:off x="7371021" y="3869659"/>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C56A684A-DF32-3FE5-5F9B-444F580E1151}"/>
              </a:ext>
            </a:extLst>
          </p:cNvPr>
          <p:cNvSpPr/>
          <p:nvPr/>
        </p:nvSpPr>
        <p:spPr>
          <a:xfrm>
            <a:off x="8810172" y="3884853"/>
            <a:ext cx="96349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4C8394BC-AAD7-5336-D152-A4427E37AF02}"/>
              </a:ext>
            </a:extLst>
          </p:cNvPr>
          <p:cNvSpPr/>
          <p:nvPr/>
        </p:nvSpPr>
        <p:spPr>
          <a:xfrm>
            <a:off x="3153763" y="5365034"/>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F875423-2C75-88DF-1613-5BC3F2213389}"/>
              </a:ext>
            </a:extLst>
          </p:cNvPr>
          <p:cNvSpPr/>
          <p:nvPr/>
        </p:nvSpPr>
        <p:spPr>
          <a:xfrm>
            <a:off x="4568836" y="5350730"/>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FBDE57A-11F9-3EC6-2146-46E8C87F6F9B}"/>
              </a:ext>
            </a:extLst>
          </p:cNvPr>
          <p:cNvSpPr/>
          <p:nvPr/>
        </p:nvSpPr>
        <p:spPr>
          <a:xfrm>
            <a:off x="5963807" y="5359007"/>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2B476655-BE15-7BA3-2ADB-97A1C03417C1}"/>
              </a:ext>
            </a:extLst>
          </p:cNvPr>
          <p:cNvSpPr/>
          <p:nvPr/>
        </p:nvSpPr>
        <p:spPr>
          <a:xfrm>
            <a:off x="7363292" y="5350730"/>
            <a:ext cx="79037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558E0CC2-5EC4-2EFD-A25E-F530A7174F84}"/>
              </a:ext>
            </a:extLst>
          </p:cNvPr>
          <p:cNvSpPr/>
          <p:nvPr/>
        </p:nvSpPr>
        <p:spPr>
          <a:xfrm>
            <a:off x="8809080" y="5351924"/>
            <a:ext cx="977768"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44725B13-EE4F-D6B0-2F22-939D45FB182D}"/>
              </a:ext>
            </a:extLst>
          </p:cNvPr>
          <p:cNvSpPr/>
          <p:nvPr/>
        </p:nvSpPr>
        <p:spPr>
          <a:xfrm>
            <a:off x="2996343" y="4125357"/>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DC118981-AD57-359C-B345-46689B07AE44}"/>
              </a:ext>
            </a:extLst>
          </p:cNvPr>
          <p:cNvSpPr/>
          <p:nvPr/>
        </p:nvSpPr>
        <p:spPr>
          <a:xfrm>
            <a:off x="3004354" y="5621123"/>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C3F8DDF7-AAC1-6747-9FC5-E3CA4BED3FAD}"/>
              </a:ext>
            </a:extLst>
          </p:cNvPr>
          <p:cNvSpPr/>
          <p:nvPr/>
        </p:nvSpPr>
        <p:spPr>
          <a:xfrm>
            <a:off x="2986280" y="2625391"/>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CB35D75-8457-5D49-D800-EFCEAAA1BA3B}"/>
              </a:ext>
            </a:extLst>
          </p:cNvPr>
          <p:cNvSpPr/>
          <p:nvPr/>
        </p:nvSpPr>
        <p:spPr>
          <a:xfrm>
            <a:off x="2955355" y="1144419"/>
            <a:ext cx="817345"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48235A1C-1B79-A9E4-FD92-6AAAECCA86AB}"/>
              </a:ext>
            </a:extLst>
          </p:cNvPr>
          <p:cNvSpPr/>
          <p:nvPr/>
        </p:nvSpPr>
        <p:spPr>
          <a:xfrm>
            <a:off x="4393680" y="1150435"/>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C17CB5D0-AF53-20B2-0BB3-A5426BDF926D}"/>
              </a:ext>
            </a:extLst>
          </p:cNvPr>
          <p:cNvSpPr/>
          <p:nvPr/>
        </p:nvSpPr>
        <p:spPr>
          <a:xfrm>
            <a:off x="4402473" y="2648750"/>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0BC3DC14-125F-A435-6EAE-0D2E8FB90F5D}"/>
              </a:ext>
            </a:extLst>
          </p:cNvPr>
          <p:cNvSpPr/>
          <p:nvPr/>
        </p:nvSpPr>
        <p:spPr>
          <a:xfrm>
            <a:off x="4401748" y="4130708"/>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44A45185-62A1-2E36-2240-8FD395940D38}"/>
              </a:ext>
            </a:extLst>
          </p:cNvPr>
          <p:cNvSpPr/>
          <p:nvPr/>
        </p:nvSpPr>
        <p:spPr>
          <a:xfrm>
            <a:off x="4416020" y="5586263"/>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144FEDCE-42EE-74E5-703A-7D682605C508}"/>
              </a:ext>
            </a:extLst>
          </p:cNvPr>
          <p:cNvSpPr/>
          <p:nvPr/>
        </p:nvSpPr>
        <p:spPr>
          <a:xfrm>
            <a:off x="5811153" y="4123097"/>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02D54FF5-A7E8-786F-950E-44BEAF25F98C}"/>
              </a:ext>
            </a:extLst>
          </p:cNvPr>
          <p:cNvSpPr/>
          <p:nvPr/>
        </p:nvSpPr>
        <p:spPr>
          <a:xfrm>
            <a:off x="5788491" y="5612525"/>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45649592-0735-7028-8A3B-DB1043FE667D}"/>
              </a:ext>
            </a:extLst>
          </p:cNvPr>
          <p:cNvSpPr/>
          <p:nvPr/>
        </p:nvSpPr>
        <p:spPr>
          <a:xfrm>
            <a:off x="5803340" y="2640854"/>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8E62A6F5-3991-E8DA-6504-27CFA08E22CB}"/>
              </a:ext>
            </a:extLst>
          </p:cNvPr>
          <p:cNvSpPr/>
          <p:nvPr/>
        </p:nvSpPr>
        <p:spPr>
          <a:xfrm>
            <a:off x="5811153" y="1210799"/>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955EDA2E-F3C9-29E0-DEF1-CD317EFDB1C9}"/>
              </a:ext>
            </a:extLst>
          </p:cNvPr>
          <p:cNvSpPr/>
          <p:nvPr/>
        </p:nvSpPr>
        <p:spPr>
          <a:xfrm>
            <a:off x="7227089" y="2656522"/>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406CB585-AA9D-EA49-E7C3-51740371306E}"/>
              </a:ext>
            </a:extLst>
          </p:cNvPr>
          <p:cNvSpPr/>
          <p:nvPr/>
        </p:nvSpPr>
        <p:spPr>
          <a:xfrm>
            <a:off x="7212051" y="4131222"/>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83B2BC19-A6C6-EC68-6F97-77DEB0574E4A}"/>
              </a:ext>
            </a:extLst>
          </p:cNvPr>
          <p:cNvSpPr/>
          <p:nvPr/>
        </p:nvSpPr>
        <p:spPr>
          <a:xfrm>
            <a:off x="7225516" y="5605296"/>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0C9D7CDF-8F8B-4AF9-1C8A-1F0419DDFF41}"/>
              </a:ext>
            </a:extLst>
          </p:cNvPr>
          <p:cNvSpPr/>
          <p:nvPr/>
        </p:nvSpPr>
        <p:spPr>
          <a:xfrm>
            <a:off x="8650463" y="5611362"/>
            <a:ext cx="1255817"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04612EE6-6934-0784-1807-24A996D0DADC}"/>
              </a:ext>
            </a:extLst>
          </p:cNvPr>
          <p:cNvSpPr/>
          <p:nvPr/>
        </p:nvSpPr>
        <p:spPr>
          <a:xfrm>
            <a:off x="8656457" y="4130656"/>
            <a:ext cx="1216557"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1E3F255-F6EB-F0AB-D3D8-D58990A46D79}"/>
              </a:ext>
            </a:extLst>
          </p:cNvPr>
          <p:cNvSpPr/>
          <p:nvPr/>
        </p:nvSpPr>
        <p:spPr>
          <a:xfrm>
            <a:off x="8644976" y="2663158"/>
            <a:ext cx="1261305"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7B29D0FB-46EE-DDBD-A256-680748E4555E}"/>
              </a:ext>
            </a:extLst>
          </p:cNvPr>
          <p:cNvSpPr/>
          <p:nvPr/>
        </p:nvSpPr>
        <p:spPr>
          <a:xfrm>
            <a:off x="8641591" y="1188495"/>
            <a:ext cx="1231424"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6D93BC7-2AC7-2A83-ACE6-3BF4A9766B8D}"/>
              </a:ext>
            </a:extLst>
          </p:cNvPr>
          <p:cNvSpPr/>
          <p:nvPr/>
        </p:nvSpPr>
        <p:spPr>
          <a:xfrm>
            <a:off x="8147393" y="987512"/>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 name="Rectangle 5">
            <a:extLst>
              <a:ext uri="{FF2B5EF4-FFF2-40B4-BE49-F238E27FC236}">
                <a16:creationId xmlns:a16="http://schemas.microsoft.com/office/drawing/2014/main" id="{D8035314-83E9-A1AC-04C3-28BFC3F68826}"/>
              </a:ext>
            </a:extLst>
          </p:cNvPr>
          <p:cNvSpPr/>
          <p:nvPr/>
        </p:nvSpPr>
        <p:spPr>
          <a:xfrm>
            <a:off x="8027432" y="2679710"/>
            <a:ext cx="327529" cy="97281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Rectangle 6">
            <a:extLst>
              <a:ext uri="{FF2B5EF4-FFF2-40B4-BE49-F238E27FC236}">
                <a16:creationId xmlns:a16="http://schemas.microsoft.com/office/drawing/2014/main" id="{04E53A6B-3293-0F77-EA73-EEB2DA5AC7F7}"/>
              </a:ext>
            </a:extLst>
          </p:cNvPr>
          <p:cNvSpPr/>
          <p:nvPr/>
        </p:nvSpPr>
        <p:spPr>
          <a:xfrm>
            <a:off x="8147393" y="2444195"/>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9" name="Rectangle 8">
            <a:extLst>
              <a:ext uri="{FF2B5EF4-FFF2-40B4-BE49-F238E27FC236}">
                <a16:creationId xmlns:a16="http://schemas.microsoft.com/office/drawing/2014/main" id="{B611D2D7-E73E-E28E-094A-F8258A15DBE8}"/>
              </a:ext>
            </a:extLst>
          </p:cNvPr>
          <p:cNvSpPr/>
          <p:nvPr/>
        </p:nvSpPr>
        <p:spPr>
          <a:xfrm>
            <a:off x="8154250" y="3927108"/>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 name="Rectangle 7">
            <a:extLst>
              <a:ext uri="{FF2B5EF4-FFF2-40B4-BE49-F238E27FC236}">
                <a16:creationId xmlns:a16="http://schemas.microsoft.com/office/drawing/2014/main" id="{6E28FA52-9B85-89AA-2877-6CBC88C1F658}"/>
              </a:ext>
            </a:extLst>
          </p:cNvPr>
          <p:cNvSpPr/>
          <p:nvPr/>
        </p:nvSpPr>
        <p:spPr>
          <a:xfrm>
            <a:off x="8017390" y="4155249"/>
            <a:ext cx="322823" cy="95506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Rectangle 9">
            <a:extLst>
              <a:ext uri="{FF2B5EF4-FFF2-40B4-BE49-F238E27FC236}">
                <a16:creationId xmlns:a16="http://schemas.microsoft.com/office/drawing/2014/main" id="{27A18533-B887-9EBC-547F-D59548977168}"/>
              </a:ext>
            </a:extLst>
          </p:cNvPr>
          <p:cNvSpPr/>
          <p:nvPr/>
        </p:nvSpPr>
        <p:spPr>
          <a:xfrm>
            <a:off x="8027432" y="5627599"/>
            <a:ext cx="320155" cy="95018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4" name="Rectangle 53">
            <a:extLst>
              <a:ext uri="{FF2B5EF4-FFF2-40B4-BE49-F238E27FC236}">
                <a16:creationId xmlns:a16="http://schemas.microsoft.com/office/drawing/2014/main" id="{007E22D5-A604-DC12-1988-92906C20356A}"/>
              </a:ext>
            </a:extLst>
          </p:cNvPr>
          <p:cNvSpPr/>
          <p:nvPr/>
        </p:nvSpPr>
        <p:spPr>
          <a:xfrm>
            <a:off x="8154767" y="5399458"/>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8" name="Rectangle 57">
            <a:extLst>
              <a:ext uri="{FF2B5EF4-FFF2-40B4-BE49-F238E27FC236}">
                <a16:creationId xmlns:a16="http://schemas.microsoft.com/office/drawing/2014/main" id="{D35F71EB-0E06-3C04-DAFF-5780472B9439}"/>
              </a:ext>
            </a:extLst>
          </p:cNvPr>
          <p:cNvSpPr/>
          <p:nvPr/>
        </p:nvSpPr>
        <p:spPr>
          <a:xfrm>
            <a:off x="6728521" y="2444195"/>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6" name="Rectangle 55">
            <a:extLst>
              <a:ext uri="{FF2B5EF4-FFF2-40B4-BE49-F238E27FC236}">
                <a16:creationId xmlns:a16="http://schemas.microsoft.com/office/drawing/2014/main" id="{B806B2C2-218E-A2BE-46D1-FD57EC8A7302}"/>
              </a:ext>
            </a:extLst>
          </p:cNvPr>
          <p:cNvSpPr/>
          <p:nvPr/>
        </p:nvSpPr>
        <p:spPr>
          <a:xfrm>
            <a:off x="6728521" y="987512"/>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5" name="Rectangle 54">
            <a:extLst>
              <a:ext uri="{FF2B5EF4-FFF2-40B4-BE49-F238E27FC236}">
                <a16:creationId xmlns:a16="http://schemas.microsoft.com/office/drawing/2014/main" id="{EF5D6F6E-AC41-5305-38FE-C2AB936C8B5E}"/>
              </a:ext>
            </a:extLst>
          </p:cNvPr>
          <p:cNvSpPr/>
          <p:nvPr/>
        </p:nvSpPr>
        <p:spPr>
          <a:xfrm>
            <a:off x="6608561" y="1215653"/>
            <a:ext cx="315808" cy="95236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7" name="Rectangle 56">
            <a:extLst>
              <a:ext uri="{FF2B5EF4-FFF2-40B4-BE49-F238E27FC236}">
                <a16:creationId xmlns:a16="http://schemas.microsoft.com/office/drawing/2014/main" id="{FDD0FA21-C0F8-2A5F-6FC3-348B7F9252BC}"/>
              </a:ext>
            </a:extLst>
          </p:cNvPr>
          <p:cNvSpPr/>
          <p:nvPr/>
        </p:nvSpPr>
        <p:spPr>
          <a:xfrm>
            <a:off x="6608561" y="2687084"/>
            <a:ext cx="323182" cy="963142"/>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9" name="Rectangle 58">
            <a:extLst>
              <a:ext uri="{FF2B5EF4-FFF2-40B4-BE49-F238E27FC236}">
                <a16:creationId xmlns:a16="http://schemas.microsoft.com/office/drawing/2014/main" id="{6E2BC6DF-7DE1-244C-E645-4F04C961FCA5}"/>
              </a:ext>
            </a:extLst>
          </p:cNvPr>
          <p:cNvSpPr/>
          <p:nvPr/>
        </p:nvSpPr>
        <p:spPr>
          <a:xfrm>
            <a:off x="6598519" y="4162623"/>
            <a:ext cx="333224" cy="95506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0" name="Rectangle 59">
            <a:extLst>
              <a:ext uri="{FF2B5EF4-FFF2-40B4-BE49-F238E27FC236}">
                <a16:creationId xmlns:a16="http://schemas.microsoft.com/office/drawing/2014/main" id="{C9D8C174-E6EE-4243-26E7-C505267E9800}"/>
              </a:ext>
            </a:extLst>
          </p:cNvPr>
          <p:cNvSpPr/>
          <p:nvPr/>
        </p:nvSpPr>
        <p:spPr>
          <a:xfrm>
            <a:off x="6735378" y="3927108"/>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2" name="Rectangle 61">
            <a:extLst>
              <a:ext uri="{FF2B5EF4-FFF2-40B4-BE49-F238E27FC236}">
                <a16:creationId xmlns:a16="http://schemas.microsoft.com/office/drawing/2014/main" id="{580F2B52-6D15-5C50-40EB-E1D57DB30C7A}"/>
              </a:ext>
            </a:extLst>
          </p:cNvPr>
          <p:cNvSpPr/>
          <p:nvPr/>
        </p:nvSpPr>
        <p:spPr>
          <a:xfrm>
            <a:off x="6735895" y="5399458"/>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1" name="Rectangle 60">
            <a:extLst>
              <a:ext uri="{FF2B5EF4-FFF2-40B4-BE49-F238E27FC236}">
                <a16:creationId xmlns:a16="http://schemas.microsoft.com/office/drawing/2014/main" id="{4D05E66C-B626-9DCA-A1B7-55B202C261F0}"/>
              </a:ext>
            </a:extLst>
          </p:cNvPr>
          <p:cNvSpPr/>
          <p:nvPr/>
        </p:nvSpPr>
        <p:spPr>
          <a:xfrm>
            <a:off x="6593813" y="5627599"/>
            <a:ext cx="337930" cy="950182"/>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9" name="Rectangle 68">
            <a:extLst>
              <a:ext uri="{FF2B5EF4-FFF2-40B4-BE49-F238E27FC236}">
                <a16:creationId xmlns:a16="http://schemas.microsoft.com/office/drawing/2014/main" id="{52C9F4CC-6760-DF92-65CE-A2EF7E6D55C0}"/>
              </a:ext>
            </a:extLst>
          </p:cNvPr>
          <p:cNvSpPr/>
          <p:nvPr/>
        </p:nvSpPr>
        <p:spPr>
          <a:xfrm>
            <a:off x="5201290" y="5627599"/>
            <a:ext cx="336729" cy="94280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0" name="Rectangle 69">
            <a:extLst>
              <a:ext uri="{FF2B5EF4-FFF2-40B4-BE49-F238E27FC236}">
                <a16:creationId xmlns:a16="http://schemas.microsoft.com/office/drawing/2014/main" id="{5D380BE2-EC10-AD92-B68A-BDE88732ADB4}"/>
              </a:ext>
            </a:extLst>
          </p:cNvPr>
          <p:cNvSpPr/>
          <p:nvPr/>
        </p:nvSpPr>
        <p:spPr>
          <a:xfrm>
            <a:off x="5328625" y="5399458"/>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7" name="Rectangle 66">
            <a:extLst>
              <a:ext uri="{FF2B5EF4-FFF2-40B4-BE49-F238E27FC236}">
                <a16:creationId xmlns:a16="http://schemas.microsoft.com/office/drawing/2014/main" id="{21F1AC3E-9553-7A5B-BEDB-AFB2730079AF}"/>
              </a:ext>
            </a:extLst>
          </p:cNvPr>
          <p:cNvSpPr/>
          <p:nvPr/>
        </p:nvSpPr>
        <p:spPr>
          <a:xfrm>
            <a:off x="5198622" y="4162623"/>
            <a:ext cx="332023" cy="940319"/>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8" name="Rectangle 67">
            <a:extLst>
              <a:ext uri="{FF2B5EF4-FFF2-40B4-BE49-F238E27FC236}">
                <a16:creationId xmlns:a16="http://schemas.microsoft.com/office/drawing/2014/main" id="{799A0AA4-C9B9-8664-7F7C-63705DA2AADE}"/>
              </a:ext>
            </a:extLst>
          </p:cNvPr>
          <p:cNvSpPr/>
          <p:nvPr/>
        </p:nvSpPr>
        <p:spPr>
          <a:xfrm>
            <a:off x="5328108" y="3919734"/>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6" name="Rectangle 65">
            <a:extLst>
              <a:ext uri="{FF2B5EF4-FFF2-40B4-BE49-F238E27FC236}">
                <a16:creationId xmlns:a16="http://schemas.microsoft.com/office/drawing/2014/main" id="{05DF6887-DC11-2A53-B625-49C973880F3A}"/>
              </a:ext>
            </a:extLst>
          </p:cNvPr>
          <p:cNvSpPr/>
          <p:nvPr/>
        </p:nvSpPr>
        <p:spPr>
          <a:xfrm>
            <a:off x="5316593" y="2439537"/>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5" name="Rectangle 64">
            <a:extLst>
              <a:ext uri="{FF2B5EF4-FFF2-40B4-BE49-F238E27FC236}">
                <a16:creationId xmlns:a16="http://schemas.microsoft.com/office/drawing/2014/main" id="{E53BFD5D-819F-2BFE-CA60-6A840E5E24C6}"/>
              </a:ext>
            </a:extLst>
          </p:cNvPr>
          <p:cNvSpPr/>
          <p:nvPr/>
        </p:nvSpPr>
        <p:spPr>
          <a:xfrm>
            <a:off x="5208664" y="2691580"/>
            <a:ext cx="329355" cy="96094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3" name="Rectangle 62">
            <a:extLst>
              <a:ext uri="{FF2B5EF4-FFF2-40B4-BE49-F238E27FC236}">
                <a16:creationId xmlns:a16="http://schemas.microsoft.com/office/drawing/2014/main" id="{E1E026DA-A9B8-CF84-F166-6ADAD93FFCB9}"/>
              </a:ext>
            </a:extLst>
          </p:cNvPr>
          <p:cNvSpPr/>
          <p:nvPr/>
        </p:nvSpPr>
        <p:spPr>
          <a:xfrm>
            <a:off x="5208664" y="1215653"/>
            <a:ext cx="321981" cy="95236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4" name="Rectangle 63">
            <a:extLst>
              <a:ext uri="{FF2B5EF4-FFF2-40B4-BE49-F238E27FC236}">
                <a16:creationId xmlns:a16="http://schemas.microsoft.com/office/drawing/2014/main" id="{AA2C4538-46FB-AEE5-E7F6-66EBFDA5484C}"/>
              </a:ext>
            </a:extLst>
          </p:cNvPr>
          <p:cNvSpPr/>
          <p:nvPr/>
        </p:nvSpPr>
        <p:spPr>
          <a:xfrm>
            <a:off x="5323967" y="975480"/>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2" name="Rectangle 71">
            <a:extLst>
              <a:ext uri="{FF2B5EF4-FFF2-40B4-BE49-F238E27FC236}">
                <a16:creationId xmlns:a16="http://schemas.microsoft.com/office/drawing/2014/main" id="{79F2621B-45D9-B412-5E2F-88B73E641161}"/>
              </a:ext>
            </a:extLst>
          </p:cNvPr>
          <p:cNvSpPr/>
          <p:nvPr/>
        </p:nvSpPr>
        <p:spPr>
          <a:xfrm>
            <a:off x="3891466" y="972003"/>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1" name="Rectangle 70">
            <a:extLst>
              <a:ext uri="{FF2B5EF4-FFF2-40B4-BE49-F238E27FC236}">
                <a16:creationId xmlns:a16="http://schemas.microsoft.com/office/drawing/2014/main" id="{62FBA747-4935-9383-D6C4-C3B2C0E7D002}"/>
              </a:ext>
            </a:extLst>
          </p:cNvPr>
          <p:cNvSpPr/>
          <p:nvPr/>
        </p:nvSpPr>
        <p:spPr>
          <a:xfrm>
            <a:off x="3788195" y="1224116"/>
            <a:ext cx="311857" cy="936523"/>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4" name="Rectangle 73">
            <a:extLst>
              <a:ext uri="{FF2B5EF4-FFF2-40B4-BE49-F238E27FC236}">
                <a16:creationId xmlns:a16="http://schemas.microsoft.com/office/drawing/2014/main" id="{3489127A-3BE0-D63A-3F39-5F9D9A64DEBA}"/>
              </a:ext>
            </a:extLst>
          </p:cNvPr>
          <p:cNvSpPr/>
          <p:nvPr/>
        </p:nvSpPr>
        <p:spPr>
          <a:xfrm>
            <a:off x="3915530" y="2438776"/>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3" name="Rectangle 72">
            <a:extLst>
              <a:ext uri="{FF2B5EF4-FFF2-40B4-BE49-F238E27FC236}">
                <a16:creationId xmlns:a16="http://schemas.microsoft.com/office/drawing/2014/main" id="{B5984132-7213-5BA4-488F-F1E6DB3979EB}"/>
              </a:ext>
            </a:extLst>
          </p:cNvPr>
          <p:cNvSpPr/>
          <p:nvPr/>
        </p:nvSpPr>
        <p:spPr>
          <a:xfrm>
            <a:off x="3788195" y="2691581"/>
            <a:ext cx="333979" cy="94078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6" name="Rectangle 75">
            <a:extLst>
              <a:ext uri="{FF2B5EF4-FFF2-40B4-BE49-F238E27FC236}">
                <a16:creationId xmlns:a16="http://schemas.microsoft.com/office/drawing/2014/main" id="{43D695BB-FE2B-02B8-F133-FDDD96E7444E}"/>
              </a:ext>
            </a:extLst>
          </p:cNvPr>
          <p:cNvSpPr/>
          <p:nvPr/>
        </p:nvSpPr>
        <p:spPr>
          <a:xfrm>
            <a:off x="3931912" y="3921689"/>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 name="Rectangle 74">
            <a:extLst>
              <a:ext uri="{FF2B5EF4-FFF2-40B4-BE49-F238E27FC236}">
                <a16:creationId xmlns:a16="http://schemas.microsoft.com/office/drawing/2014/main" id="{F0826DEC-1E94-3651-C90E-3C0105CB6D1D}"/>
              </a:ext>
            </a:extLst>
          </p:cNvPr>
          <p:cNvSpPr/>
          <p:nvPr/>
        </p:nvSpPr>
        <p:spPr>
          <a:xfrm>
            <a:off x="3797709" y="4142456"/>
            <a:ext cx="339213" cy="975234"/>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7" name="Rectangle 76">
            <a:extLst>
              <a:ext uri="{FF2B5EF4-FFF2-40B4-BE49-F238E27FC236}">
                <a16:creationId xmlns:a16="http://schemas.microsoft.com/office/drawing/2014/main" id="{A189A30B-F993-5984-8014-230352CD1701}"/>
              </a:ext>
            </a:extLst>
          </p:cNvPr>
          <p:cNvSpPr/>
          <p:nvPr/>
        </p:nvSpPr>
        <p:spPr>
          <a:xfrm>
            <a:off x="3788195" y="5622180"/>
            <a:ext cx="356102" cy="962975"/>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8" name="Rectangle 77">
            <a:extLst>
              <a:ext uri="{FF2B5EF4-FFF2-40B4-BE49-F238E27FC236}">
                <a16:creationId xmlns:a16="http://schemas.microsoft.com/office/drawing/2014/main" id="{FB14E3F7-81D5-5E11-AA77-1163F2D61822}"/>
              </a:ext>
            </a:extLst>
          </p:cNvPr>
          <p:cNvSpPr/>
          <p:nvPr/>
        </p:nvSpPr>
        <p:spPr>
          <a:xfrm>
            <a:off x="3930278" y="5394039"/>
            <a:ext cx="158415" cy="18841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7" name="Rectangle 156">
            <a:extLst>
              <a:ext uri="{FF2B5EF4-FFF2-40B4-BE49-F238E27FC236}">
                <a16:creationId xmlns:a16="http://schemas.microsoft.com/office/drawing/2014/main" id="{3D9C1092-D548-1055-7EBF-F1679C46D3BD}"/>
              </a:ext>
            </a:extLst>
          </p:cNvPr>
          <p:cNvSpPr/>
          <p:nvPr/>
        </p:nvSpPr>
        <p:spPr>
          <a:xfrm>
            <a:off x="7221237" y="1210259"/>
            <a:ext cx="801366" cy="111235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B7DEF6-7A75-8C6B-8008-4FEA38D56C54}"/>
              </a:ext>
            </a:extLst>
          </p:cNvPr>
          <p:cNvSpPr/>
          <p:nvPr/>
        </p:nvSpPr>
        <p:spPr>
          <a:xfrm>
            <a:off x="8027432" y="1215653"/>
            <a:ext cx="320155" cy="97281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3" name="TextBox 102">
            <a:extLst>
              <a:ext uri="{FF2B5EF4-FFF2-40B4-BE49-F238E27FC236}">
                <a16:creationId xmlns:a16="http://schemas.microsoft.com/office/drawing/2014/main" id="{AE9F9070-8621-30CF-8F95-FFBFA7224609}"/>
              </a:ext>
            </a:extLst>
          </p:cNvPr>
          <p:cNvSpPr txBox="1"/>
          <p:nvPr/>
        </p:nvSpPr>
        <p:spPr>
          <a:xfrm>
            <a:off x="737685" y="4448239"/>
            <a:ext cx="1508394" cy="984885"/>
          </a:xfrm>
          <a:prstGeom prst="rect">
            <a:avLst/>
          </a:prstGeom>
          <a:noFill/>
        </p:spPr>
        <p:txBody>
          <a:bodyPr wrap="square">
            <a:spAutoFit/>
          </a:bodyPr>
          <a:lstStyle/>
          <a:p>
            <a:pPr algn="ctr">
              <a:lnSpc>
                <a:spcPts val="1600"/>
              </a:lnSpc>
            </a:pPr>
            <a:r>
              <a:rPr lang="en-US" baseline="30000" dirty="0">
                <a:latin typeface="+mj-lt"/>
              </a:rPr>
              <a:t>Zinc finger target normally shown as 5’-</a:t>
            </a:r>
            <a:r>
              <a:rPr lang="en-US" baseline="30000" dirty="0" err="1">
                <a:latin typeface="+mj-lt"/>
              </a:rPr>
              <a:t>GCA</a:t>
            </a:r>
            <a:r>
              <a:rPr lang="en-US" baseline="30000" dirty="0">
                <a:latin typeface="+mj-lt"/>
              </a:rPr>
              <a:t>-3’</a:t>
            </a:r>
            <a:endParaRPr lang="en-US" dirty="0"/>
          </a:p>
          <a:p>
            <a:endParaRPr lang="en-US" dirty="0"/>
          </a:p>
        </p:txBody>
      </p:sp>
      <p:cxnSp>
        <p:nvCxnSpPr>
          <p:cNvPr id="107" name="Straight Arrow Connector 106">
            <a:extLst>
              <a:ext uri="{FF2B5EF4-FFF2-40B4-BE49-F238E27FC236}">
                <a16:creationId xmlns:a16="http://schemas.microsoft.com/office/drawing/2014/main" id="{AD180174-95CC-6D6E-00AB-438D216F4B3D}"/>
              </a:ext>
            </a:extLst>
          </p:cNvPr>
          <p:cNvCxnSpPr>
            <a:cxnSpLocks/>
            <a:stCxn id="103" idx="0"/>
          </p:cNvCxnSpPr>
          <p:nvPr/>
        </p:nvCxnSpPr>
        <p:spPr>
          <a:xfrm flipV="1">
            <a:off x="1491882" y="4010657"/>
            <a:ext cx="63874" cy="43758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642B2315-87A1-837D-CE98-A9975A57D4D4}"/>
              </a:ext>
            </a:extLst>
          </p:cNvPr>
          <p:cNvSpPr txBox="1"/>
          <p:nvPr/>
        </p:nvSpPr>
        <p:spPr>
          <a:xfrm>
            <a:off x="10260160" y="4374642"/>
            <a:ext cx="1508394" cy="984885"/>
          </a:xfrm>
          <a:prstGeom prst="rect">
            <a:avLst/>
          </a:prstGeom>
          <a:noFill/>
        </p:spPr>
        <p:txBody>
          <a:bodyPr wrap="square">
            <a:spAutoFit/>
          </a:bodyPr>
          <a:lstStyle/>
          <a:p>
            <a:pPr algn="ctr">
              <a:lnSpc>
                <a:spcPts val="1600"/>
              </a:lnSpc>
            </a:pPr>
            <a:r>
              <a:rPr lang="en-US" baseline="30000" dirty="0">
                <a:latin typeface="+mj-lt"/>
              </a:rPr>
              <a:t>Zinc finger target normally shown as 5’-TGA-3’</a:t>
            </a:r>
            <a:endParaRPr lang="en-US" dirty="0"/>
          </a:p>
          <a:p>
            <a:endParaRPr lang="en-US" dirty="0"/>
          </a:p>
        </p:txBody>
      </p:sp>
      <p:cxnSp>
        <p:nvCxnSpPr>
          <p:cNvPr id="115" name="Straight Arrow Connector 114">
            <a:extLst>
              <a:ext uri="{FF2B5EF4-FFF2-40B4-BE49-F238E27FC236}">
                <a16:creationId xmlns:a16="http://schemas.microsoft.com/office/drawing/2014/main" id="{BA2DFD07-9E39-752E-1F0A-56F5B4C3FEE0}"/>
              </a:ext>
            </a:extLst>
          </p:cNvPr>
          <p:cNvCxnSpPr>
            <a:cxnSpLocks/>
            <a:stCxn id="113" idx="0"/>
          </p:cNvCxnSpPr>
          <p:nvPr/>
        </p:nvCxnSpPr>
        <p:spPr>
          <a:xfrm flipV="1">
            <a:off x="11014357" y="3937060"/>
            <a:ext cx="63874" cy="43758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751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3892-5577-C842-893F-B22F162A146D}"/>
              </a:ext>
            </a:extLst>
          </p:cNvPr>
          <p:cNvSpPr>
            <a:spLocks noGrp="1"/>
          </p:cNvSpPr>
          <p:nvPr>
            <p:ph type="title"/>
          </p:nvPr>
        </p:nvSpPr>
        <p:spPr>
          <a:xfrm>
            <a:off x="441568" y="315449"/>
            <a:ext cx="11308863" cy="354012"/>
          </a:xfrm>
        </p:spPr>
        <p:txBody>
          <a:bodyPr/>
          <a:lstStyle/>
          <a:p>
            <a:pPr algn="l">
              <a:spcAft>
                <a:spcPts val="1200"/>
              </a:spcAft>
            </a:pPr>
            <a:r>
              <a:rPr lang="en-US" dirty="0"/>
              <a:t>Patterns for Helix vs. DNA Target Resemble Zinc Finger-DNA Interactions</a:t>
            </a:r>
            <a:endParaRPr lang="en-US" sz="2400" dirty="0"/>
          </a:p>
        </p:txBody>
      </p:sp>
      <p:pic>
        <p:nvPicPr>
          <p:cNvPr id="4" name="Picture 3" descr="A white background with black and white clouds&#10;&#10;Description automatically generated">
            <a:extLst>
              <a:ext uri="{FF2B5EF4-FFF2-40B4-BE49-F238E27FC236}">
                <a16:creationId xmlns:a16="http://schemas.microsoft.com/office/drawing/2014/main" id="{C4887BC3-6599-4198-461B-2DE6DAD34F95}"/>
              </a:ext>
            </a:extLst>
          </p:cNvPr>
          <p:cNvPicPr>
            <a:picLocks noChangeAspect="1"/>
          </p:cNvPicPr>
          <p:nvPr/>
        </p:nvPicPr>
        <p:blipFill>
          <a:blip r:embed="rId3"/>
          <a:stretch>
            <a:fillRect/>
          </a:stretch>
        </p:blipFill>
        <p:spPr>
          <a:xfrm>
            <a:off x="3464757" y="6022007"/>
            <a:ext cx="6181725" cy="685800"/>
          </a:xfrm>
          <a:prstGeom prst="rect">
            <a:avLst/>
          </a:prstGeom>
        </p:spPr>
      </p:pic>
      <p:sp>
        <p:nvSpPr>
          <p:cNvPr id="11" name="Rectangle 10">
            <a:extLst>
              <a:ext uri="{FF2B5EF4-FFF2-40B4-BE49-F238E27FC236}">
                <a16:creationId xmlns:a16="http://schemas.microsoft.com/office/drawing/2014/main" id="{1AB4821C-E704-83FD-0516-8D958262B3A6}"/>
              </a:ext>
            </a:extLst>
          </p:cNvPr>
          <p:cNvSpPr/>
          <p:nvPr/>
        </p:nvSpPr>
        <p:spPr>
          <a:xfrm>
            <a:off x="7030180" y="2513896"/>
            <a:ext cx="364941" cy="1378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3FA351-5D49-67D8-16AF-2E006203F310}"/>
              </a:ext>
            </a:extLst>
          </p:cNvPr>
          <p:cNvSpPr/>
          <p:nvPr/>
        </p:nvSpPr>
        <p:spPr>
          <a:xfrm>
            <a:off x="6924760" y="4015285"/>
            <a:ext cx="1918956" cy="287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green text with white text&#10;&#10;Description automatically generated">
            <a:extLst>
              <a:ext uri="{FF2B5EF4-FFF2-40B4-BE49-F238E27FC236}">
                <a16:creationId xmlns:a16="http://schemas.microsoft.com/office/drawing/2014/main" id="{6D60D35B-8DD3-3CFF-ECF5-5F399BD66CB0}"/>
              </a:ext>
            </a:extLst>
          </p:cNvPr>
          <p:cNvPicPr>
            <a:picLocks noChangeAspect="1"/>
          </p:cNvPicPr>
          <p:nvPr/>
        </p:nvPicPr>
        <p:blipFill>
          <a:blip r:embed="rId4"/>
          <a:stretch>
            <a:fillRect/>
          </a:stretch>
        </p:blipFill>
        <p:spPr>
          <a:xfrm>
            <a:off x="3011821" y="2538537"/>
            <a:ext cx="1231424" cy="1231424"/>
          </a:xfrm>
          <a:prstGeom prst="rect">
            <a:avLst/>
          </a:prstGeom>
        </p:spPr>
      </p:pic>
      <p:pic>
        <p:nvPicPr>
          <p:cNvPr id="15" name="Picture 14" descr="A colorful text on a white background&#10;&#10;Description automatically generated">
            <a:extLst>
              <a:ext uri="{FF2B5EF4-FFF2-40B4-BE49-F238E27FC236}">
                <a16:creationId xmlns:a16="http://schemas.microsoft.com/office/drawing/2014/main" id="{A4DB026B-6A21-F230-7E08-B0F771048671}"/>
              </a:ext>
            </a:extLst>
          </p:cNvPr>
          <p:cNvPicPr>
            <a:picLocks noChangeAspect="1"/>
          </p:cNvPicPr>
          <p:nvPr/>
        </p:nvPicPr>
        <p:blipFill>
          <a:blip r:embed="rId5"/>
          <a:stretch>
            <a:fillRect/>
          </a:stretch>
        </p:blipFill>
        <p:spPr>
          <a:xfrm>
            <a:off x="4414197" y="2548051"/>
            <a:ext cx="1231424" cy="1231424"/>
          </a:xfrm>
          <a:prstGeom prst="rect">
            <a:avLst/>
          </a:prstGeom>
        </p:spPr>
      </p:pic>
      <p:pic>
        <p:nvPicPr>
          <p:cNvPr id="16" name="Picture 15" descr="A graph with letters and numbers&#10;&#10;Description automatically generated">
            <a:extLst>
              <a:ext uri="{FF2B5EF4-FFF2-40B4-BE49-F238E27FC236}">
                <a16:creationId xmlns:a16="http://schemas.microsoft.com/office/drawing/2014/main" id="{BEA26363-4F84-A05E-C657-90FF5C24EBAD}"/>
              </a:ext>
            </a:extLst>
          </p:cNvPr>
          <p:cNvPicPr>
            <a:picLocks noChangeAspect="1"/>
          </p:cNvPicPr>
          <p:nvPr/>
        </p:nvPicPr>
        <p:blipFill>
          <a:blip r:embed="rId6"/>
          <a:stretch>
            <a:fillRect/>
          </a:stretch>
        </p:blipFill>
        <p:spPr>
          <a:xfrm>
            <a:off x="3019810" y="5478197"/>
            <a:ext cx="1231424" cy="1231424"/>
          </a:xfrm>
          <a:prstGeom prst="rect">
            <a:avLst/>
          </a:prstGeom>
        </p:spPr>
      </p:pic>
      <p:pic>
        <p:nvPicPr>
          <p:cNvPr id="17" name="Picture 16" descr="A colorful text on a white background&#10;&#10;Description automatically generated">
            <a:extLst>
              <a:ext uri="{FF2B5EF4-FFF2-40B4-BE49-F238E27FC236}">
                <a16:creationId xmlns:a16="http://schemas.microsoft.com/office/drawing/2014/main" id="{824B35E2-2945-F77A-BBDE-342DD73B3462}"/>
              </a:ext>
            </a:extLst>
          </p:cNvPr>
          <p:cNvPicPr>
            <a:picLocks noChangeAspect="1"/>
          </p:cNvPicPr>
          <p:nvPr/>
        </p:nvPicPr>
        <p:blipFill>
          <a:blip r:embed="rId7"/>
          <a:stretch>
            <a:fillRect/>
          </a:stretch>
        </p:blipFill>
        <p:spPr>
          <a:xfrm>
            <a:off x="5818367" y="1079977"/>
            <a:ext cx="1231424" cy="1231424"/>
          </a:xfrm>
          <a:prstGeom prst="rect">
            <a:avLst/>
          </a:prstGeom>
        </p:spPr>
      </p:pic>
      <p:pic>
        <p:nvPicPr>
          <p:cNvPr id="18" name="Picture 17" descr="A diagram of a graph&#10;&#10;Description automatically generated with medium confidence">
            <a:extLst>
              <a:ext uri="{FF2B5EF4-FFF2-40B4-BE49-F238E27FC236}">
                <a16:creationId xmlns:a16="http://schemas.microsoft.com/office/drawing/2014/main" id="{A402D4E4-983D-E508-C173-A720BE55B296}"/>
              </a:ext>
            </a:extLst>
          </p:cNvPr>
          <p:cNvPicPr>
            <a:picLocks noChangeAspect="1"/>
          </p:cNvPicPr>
          <p:nvPr/>
        </p:nvPicPr>
        <p:blipFill>
          <a:blip r:embed="rId8"/>
          <a:stretch>
            <a:fillRect/>
          </a:stretch>
        </p:blipFill>
        <p:spPr>
          <a:xfrm>
            <a:off x="7240374" y="5478197"/>
            <a:ext cx="1231424" cy="1231424"/>
          </a:xfrm>
          <a:prstGeom prst="rect">
            <a:avLst/>
          </a:prstGeom>
        </p:spPr>
      </p:pic>
      <p:pic>
        <p:nvPicPr>
          <p:cNvPr id="19" name="Picture 18" descr="A diagram of a graph&#10;&#10;Description automatically generated with medium confidence">
            <a:extLst>
              <a:ext uri="{FF2B5EF4-FFF2-40B4-BE49-F238E27FC236}">
                <a16:creationId xmlns:a16="http://schemas.microsoft.com/office/drawing/2014/main" id="{4B13A621-20B3-322C-5DA6-947692EAAC91}"/>
              </a:ext>
            </a:extLst>
          </p:cNvPr>
          <p:cNvPicPr>
            <a:picLocks noChangeAspect="1"/>
          </p:cNvPicPr>
          <p:nvPr/>
        </p:nvPicPr>
        <p:blipFill>
          <a:blip r:embed="rId9"/>
          <a:stretch>
            <a:fillRect/>
          </a:stretch>
        </p:blipFill>
        <p:spPr>
          <a:xfrm>
            <a:off x="4414785" y="4006289"/>
            <a:ext cx="1231424" cy="1231424"/>
          </a:xfrm>
          <a:prstGeom prst="rect">
            <a:avLst/>
          </a:prstGeom>
        </p:spPr>
      </p:pic>
      <p:pic>
        <p:nvPicPr>
          <p:cNvPr id="20" name="Picture 19" descr="A diagram of a graph&#10;&#10;Description automatically generated with medium confidence">
            <a:extLst>
              <a:ext uri="{FF2B5EF4-FFF2-40B4-BE49-F238E27FC236}">
                <a16:creationId xmlns:a16="http://schemas.microsoft.com/office/drawing/2014/main" id="{D5D60062-4004-D0BC-6171-9856CB5DE7F5}"/>
              </a:ext>
            </a:extLst>
          </p:cNvPr>
          <p:cNvPicPr>
            <a:picLocks noChangeAspect="1"/>
          </p:cNvPicPr>
          <p:nvPr/>
        </p:nvPicPr>
        <p:blipFill>
          <a:blip r:embed="rId10"/>
          <a:stretch>
            <a:fillRect/>
          </a:stretch>
        </p:blipFill>
        <p:spPr>
          <a:xfrm>
            <a:off x="8674858" y="5478197"/>
            <a:ext cx="1231424" cy="1231424"/>
          </a:xfrm>
          <a:prstGeom prst="rect">
            <a:avLst/>
          </a:prstGeom>
        </p:spPr>
      </p:pic>
      <p:pic>
        <p:nvPicPr>
          <p:cNvPr id="21" name="Picture 20" descr="A diagram of a diagram&#10;&#10;Description automatically generated with medium confidence">
            <a:extLst>
              <a:ext uri="{FF2B5EF4-FFF2-40B4-BE49-F238E27FC236}">
                <a16:creationId xmlns:a16="http://schemas.microsoft.com/office/drawing/2014/main" id="{E8F4D830-6270-BDEF-3EF6-5EF2D98F243D}"/>
              </a:ext>
            </a:extLst>
          </p:cNvPr>
          <p:cNvPicPr>
            <a:picLocks noChangeAspect="1"/>
          </p:cNvPicPr>
          <p:nvPr/>
        </p:nvPicPr>
        <p:blipFill>
          <a:blip r:embed="rId11"/>
          <a:stretch>
            <a:fillRect/>
          </a:stretch>
        </p:blipFill>
        <p:spPr>
          <a:xfrm>
            <a:off x="8675104" y="4008576"/>
            <a:ext cx="1231424" cy="1231424"/>
          </a:xfrm>
          <a:prstGeom prst="rect">
            <a:avLst/>
          </a:prstGeom>
        </p:spPr>
      </p:pic>
      <p:pic>
        <p:nvPicPr>
          <p:cNvPr id="22" name="Picture 21" descr="A colorful text on a white background&#10;&#10;Description automatically generated">
            <a:extLst>
              <a:ext uri="{FF2B5EF4-FFF2-40B4-BE49-F238E27FC236}">
                <a16:creationId xmlns:a16="http://schemas.microsoft.com/office/drawing/2014/main" id="{A51FF3B6-0E64-9CD9-07AD-ADD8D6F9E074}"/>
              </a:ext>
            </a:extLst>
          </p:cNvPr>
          <p:cNvPicPr>
            <a:picLocks noChangeAspect="1"/>
          </p:cNvPicPr>
          <p:nvPr/>
        </p:nvPicPr>
        <p:blipFill>
          <a:blip r:embed="rId12"/>
          <a:stretch>
            <a:fillRect/>
          </a:stretch>
        </p:blipFill>
        <p:spPr>
          <a:xfrm>
            <a:off x="3016357" y="4008581"/>
            <a:ext cx="1231424" cy="1231424"/>
          </a:xfrm>
          <a:prstGeom prst="rect">
            <a:avLst/>
          </a:prstGeom>
        </p:spPr>
      </p:pic>
      <p:pic>
        <p:nvPicPr>
          <p:cNvPr id="23" name="Picture 22" descr="A graph with different colored letters&#10;&#10;Description automatically generated">
            <a:extLst>
              <a:ext uri="{FF2B5EF4-FFF2-40B4-BE49-F238E27FC236}">
                <a16:creationId xmlns:a16="http://schemas.microsoft.com/office/drawing/2014/main" id="{B6043BA6-DE6A-903E-ABE1-62F33EDA7432}"/>
              </a:ext>
            </a:extLst>
          </p:cNvPr>
          <p:cNvPicPr>
            <a:picLocks noChangeAspect="1"/>
          </p:cNvPicPr>
          <p:nvPr/>
        </p:nvPicPr>
        <p:blipFill>
          <a:blip r:embed="rId13"/>
          <a:stretch>
            <a:fillRect/>
          </a:stretch>
        </p:blipFill>
        <p:spPr>
          <a:xfrm>
            <a:off x="8670300" y="1073470"/>
            <a:ext cx="1231424" cy="1231424"/>
          </a:xfrm>
          <a:prstGeom prst="rect">
            <a:avLst/>
          </a:prstGeom>
        </p:spPr>
      </p:pic>
      <p:pic>
        <p:nvPicPr>
          <p:cNvPr id="24" name="Picture 23" descr="A blue and green text with white text&#10;&#10;Description automatically generated">
            <a:extLst>
              <a:ext uri="{FF2B5EF4-FFF2-40B4-BE49-F238E27FC236}">
                <a16:creationId xmlns:a16="http://schemas.microsoft.com/office/drawing/2014/main" id="{7BC1E30D-4662-88C4-2A5D-75754D0BCC6A}"/>
              </a:ext>
            </a:extLst>
          </p:cNvPr>
          <p:cNvPicPr>
            <a:picLocks noChangeAspect="1"/>
          </p:cNvPicPr>
          <p:nvPr/>
        </p:nvPicPr>
        <p:blipFill>
          <a:blip r:embed="rId14"/>
          <a:stretch>
            <a:fillRect/>
          </a:stretch>
        </p:blipFill>
        <p:spPr>
          <a:xfrm>
            <a:off x="7243748" y="2545820"/>
            <a:ext cx="1231424" cy="1231424"/>
          </a:xfrm>
          <a:prstGeom prst="rect">
            <a:avLst/>
          </a:prstGeom>
        </p:spPr>
      </p:pic>
      <p:pic>
        <p:nvPicPr>
          <p:cNvPr id="25" name="Picture 24" descr="A blue and red text with a red center&#10;&#10;Description automatically generated">
            <a:extLst>
              <a:ext uri="{FF2B5EF4-FFF2-40B4-BE49-F238E27FC236}">
                <a16:creationId xmlns:a16="http://schemas.microsoft.com/office/drawing/2014/main" id="{E02D08D8-C514-BEDB-5989-FE8C76500FFA}"/>
              </a:ext>
            </a:extLst>
          </p:cNvPr>
          <p:cNvPicPr>
            <a:picLocks noChangeAspect="1"/>
          </p:cNvPicPr>
          <p:nvPr/>
        </p:nvPicPr>
        <p:blipFill>
          <a:blip r:embed="rId15"/>
          <a:stretch>
            <a:fillRect/>
          </a:stretch>
        </p:blipFill>
        <p:spPr>
          <a:xfrm>
            <a:off x="5824295" y="2545819"/>
            <a:ext cx="1231424" cy="1231424"/>
          </a:xfrm>
          <a:prstGeom prst="rect">
            <a:avLst/>
          </a:prstGeom>
        </p:spPr>
      </p:pic>
      <p:pic>
        <p:nvPicPr>
          <p:cNvPr id="26" name="Picture 25" descr="A green and orange text&#10;&#10;Description automatically generated">
            <a:extLst>
              <a:ext uri="{FF2B5EF4-FFF2-40B4-BE49-F238E27FC236}">
                <a16:creationId xmlns:a16="http://schemas.microsoft.com/office/drawing/2014/main" id="{1C07F5BE-6E61-9D0E-8CB0-C6FA35A37870}"/>
              </a:ext>
            </a:extLst>
          </p:cNvPr>
          <p:cNvPicPr>
            <a:picLocks noChangeAspect="1"/>
          </p:cNvPicPr>
          <p:nvPr/>
        </p:nvPicPr>
        <p:blipFill>
          <a:blip r:embed="rId16"/>
          <a:stretch>
            <a:fillRect/>
          </a:stretch>
        </p:blipFill>
        <p:spPr>
          <a:xfrm>
            <a:off x="7244213" y="4014510"/>
            <a:ext cx="1231424" cy="1231424"/>
          </a:xfrm>
          <a:prstGeom prst="rect">
            <a:avLst/>
          </a:prstGeom>
        </p:spPr>
      </p:pic>
      <p:pic>
        <p:nvPicPr>
          <p:cNvPr id="27" name="Picture 26" descr="A yellow blue and orange letters&#10;&#10;Description automatically generated">
            <a:extLst>
              <a:ext uri="{FF2B5EF4-FFF2-40B4-BE49-F238E27FC236}">
                <a16:creationId xmlns:a16="http://schemas.microsoft.com/office/drawing/2014/main" id="{803654CE-DC5F-2ACE-8C03-437F75F47B66}"/>
              </a:ext>
            </a:extLst>
          </p:cNvPr>
          <p:cNvPicPr>
            <a:picLocks noChangeAspect="1"/>
          </p:cNvPicPr>
          <p:nvPr/>
        </p:nvPicPr>
        <p:blipFill>
          <a:blip r:embed="rId17"/>
          <a:stretch>
            <a:fillRect/>
          </a:stretch>
        </p:blipFill>
        <p:spPr>
          <a:xfrm>
            <a:off x="4414499" y="5478197"/>
            <a:ext cx="1231424" cy="1231424"/>
          </a:xfrm>
          <a:prstGeom prst="rect">
            <a:avLst/>
          </a:prstGeom>
        </p:spPr>
      </p:pic>
      <p:pic>
        <p:nvPicPr>
          <p:cNvPr id="28" name="Picture 27" descr="A colorful text on a white background&#10;&#10;Description automatically generated">
            <a:extLst>
              <a:ext uri="{FF2B5EF4-FFF2-40B4-BE49-F238E27FC236}">
                <a16:creationId xmlns:a16="http://schemas.microsoft.com/office/drawing/2014/main" id="{17D0148A-87AE-F7ED-375B-E16504C8B7A2}"/>
              </a:ext>
            </a:extLst>
          </p:cNvPr>
          <p:cNvPicPr>
            <a:picLocks noChangeAspect="1"/>
          </p:cNvPicPr>
          <p:nvPr/>
        </p:nvPicPr>
        <p:blipFill>
          <a:blip r:embed="rId18"/>
          <a:stretch>
            <a:fillRect/>
          </a:stretch>
        </p:blipFill>
        <p:spPr>
          <a:xfrm>
            <a:off x="5817182" y="4015837"/>
            <a:ext cx="1231424" cy="1231424"/>
          </a:xfrm>
          <a:prstGeom prst="rect">
            <a:avLst/>
          </a:prstGeom>
        </p:spPr>
      </p:pic>
      <p:pic>
        <p:nvPicPr>
          <p:cNvPr id="29" name="Picture 28" descr="A graph with letters and numbers&#10;&#10;Description automatically generated">
            <a:extLst>
              <a:ext uri="{FF2B5EF4-FFF2-40B4-BE49-F238E27FC236}">
                <a16:creationId xmlns:a16="http://schemas.microsoft.com/office/drawing/2014/main" id="{A2B4F862-67EF-5178-F89C-A76235EAFBA4}"/>
              </a:ext>
            </a:extLst>
          </p:cNvPr>
          <p:cNvPicPr>
            <a:picLocks noChangeAspect="1"/>
          </p:cNvPicPr>
          <p:nvPr/>
        </p:nvPicPr>
        <p:blipFill>
          <a:blip r:embed="rId19"/>
          <a:stretch>
            <a:fillRect/>
          </a:stretch>
        </p:blipFill>
        <p:spPr>
          <a:xfrm>
            <a:off x="2983920" y="1072508"/>
            <a:ext cx="1231424" cy="1231424"/>
          </a:xfrm>
          <a:prstGeom prst="rect">
            <a:avLst/>
          </a:prstGeom>
        </p:spPr>
      </p:pic>
      <p:pic>
        <p:nvPicPr>
          <p:cNvPr id="30" name="Picture 29" descr="A diagram of a graph&#10;&#10;Description automatically generated with medium confidence">
            <a:extLst>
              <a:ext uri="{FF2B5EF4-FFF2-40B4-BE49-F238E27FC236}">
                <a16:creationId xmlns:a16="http://schemas.microsoft.com/office/drawing/2014/main" id="{A5E78D20-52F8-4AFE-11E8-67320C772059}"/>
              </a:ext>
            </a:extLst>
          </p:cNvPr>
          <p:cNvPicPr>
            <a:picLocks noChangeAspect="1"/>
          </p:cNvPicPr>
          <p:nvPr/>
        </p:nvPicPr>
        <p:blipFill>
          <a:blip r:embed="rId20"/>
          <a:stretch>
            <a:fillRect/>
          </a:stretch>
        </p:blipFill>
        <p:spPr>
          <a:xfrm>
            <a:off x="4414882" y="1071043"/>
            <a:ext cx="1231424" cy="1231424"/>
          </a:xfrm>
          <a:prstGeom prst="rect">
            <a:avLst/>
          </a:prstGeom>
        </p:spPr>
      </p:pic>
      <p:pic>
        <p:nvPicPr>
          <p:cNvPr id="31" name="Picture 30" descr="A graph with green letters and numbers&#10;&#10;Description automatically generated">
            <a:extLst>
              <a:ext uri="{FF2B5EF4-FFF2-40B4-BE49-F238E27FC236}">
                <a16:creationId xmlns:a16="http://schemas.microsoft.com/office/drawing/2014/main" id="{0A6BB649-E588-5225-48AD-8499D036ED53}"/>
              </a:ext>
            </a:extLst>
          </p:cNvPr>
          <p:cNvPicPr>
            <a:picLocks noChangeAspect="1"/>
          </p:cNvPicPr>
          <p:nvPr/>
        </p:nvPicPr>
        <p:blipFill>
          <a:blip r:embed="rId21"/>
          <a:stretch>
            <a:fillRect/>
          </a:stretch>
        </p:blipFill>
        <p:spPr>
          <a:xfrm>
            <a:off x="7243194" y="1076598"/>
            <a:ext cx="1231424" cy="1231424"/>
          </a:xfrm>
          <a:prstGeom prst="rect">
            <a:avLst/>
          </a:prstGeom>
        </p:spPr>
      </p:pic>
      <p:pic>
        <p:nvPicPr>
          <p:cNvPr id="32" name="Picture 31" descr="A chart with text and numbers&#10;&#10;Description automatically generated with medium confidence">
            <a:extLst>
              <a:ext uri="{FF2B5EF4-FFF2-40B4-BE49-F238E27FC236}">
                <a16:creationId xmlns:a16="http://schemas.microsoft.com/office/drawing/2014/main" id="{8FCB83EC-45AF-6AF5-290F-39B40FEC0A2B}"/>
              </a:ext>
            </a:extLst>
          </p:cNvPr>
          <p:cNvPicPr>
            <a:picLocks noChangeAspect="1"/>
          </p:cNvPicPr>
          <p:nvPr/>
        </p:nvPicPr>
        <p:blipFill>
          <a:blip r:embed="rId22"/>
          <a:stretch>
            <a:fillRect/>
          </a:stretch>
        </p:blipFill>
        <p:spPr>
          <a:xfrm>
            <a:off x="8665171" y="2541572"/>
            <a:ext cx="1231424" cy="1231424"/>
          </a:xfrm>
          <a:prstGeom prst="rect">
            <a:avLst/>
          </a:prstGeom>
        </p:spPr>
      </p:pic>
      <p:sp>
        <p:nvSpPr>
          <p:cNvPr id="33" name="TextBox 32">
            <a:extLst>
              <a:ext uri="{FF2B5EF4-FFF2-40B4-BE49-F238E27FC236}">
                <a16:creationId xmlns:a16="http://schemas.microsoft.com/office/drawing/2014/main" id="{4FB3A7CD-C972-B09E-9E79-A2BF7D79836A}"/>
              </a:ext>
            </a:extLst>
          </p:cNvPr>
          <p:cNvSpPr txBox="1"/>
          <p:nvPr/>
        </p:nvSpPr>
        <p:spPr>
          <a:xfrm>
            <a:off x="3154467" y="932439"/>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SATALKR</a:t>
            </a:r>
          </a:p>
        </p:txBody>
      </p:sp>
      <p:sp>
        <p:nvSpPr>
          <p:cNvPr id="34" name="TextBox 33">
            <a:extLst>
              <a:ext uri="{FF2B5EF4-FFF2-40B4-BE49-F238E27FC236}">
                <a16:creationId xmlns:a16="http://schemas.microsoft.com/office/drawing/2014/main" id="{8A9D9539-35D8-0E7D-50F0-C1F41DAB5B06}"/>
              </a:ext>
            </a:extLst>
          </p:cNvPr>
          <p:cNvSpPr txBox="1"/>
          <p:nvPr/>
        </p:nvSpPr>
        <p:spPr>
          <a:xfrm>
            <a:off x="4588699" y="931668"/>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AGGNLKR</a:t>
            </a:r>
          </a:p>
        </p:txBody>
      </p:sp>
      <p:sp>
        <p:nvSpPr>
          <p:cNvPr id="35" name="TextBox 34">
            <a:extLst>
              <a:ext uri="{FF2B5EF4-FFF2-40B4-BE49-F238E27FC236}">
                <a16:creationId xmlns:a16="http://schemas.microsoft.com/office/drawing/2014/main" id="{D2E3C7D7-C82C-D69E-B75F-AF825746B870}"/>
              </a:ext>
            </a:extLst>
          </p:cNvPr>
          <p:cNvSpPr txBox="1"/>
          <p:nvPr/>
        </p:nvSpPr>
        <p:spPr>
          <a:xfrm>
            <a:off x="5991859" y="940800"/>
            <a:ext cx="914400" cy="254686"/>
          </a:xfrm>
          <a:prstGeom prst="rect">
            <a:avLst/>
          </a:prstGeom>
          <a:noFill/>
        </p:spPr>
        <p:txBody>
          <a:bodyPr wrap="none" lIns="0" tIns="0" rIns="0" bIns="0" rtlCol="0">
            <a:noAutofit/>
          </a:bodyPr>
          <a:lstStyle/>
          <a:p>
            <a:pPr algn="l">
              <a:spcAft>
                <a:spcPts val="1200"/>
              </a:spcAft>
            </a:pPr>
            <a:r>
              <a:rPr lang="en-US" dirty="0" err="1">
                <a:solidFill>
                  <a:schemeClr val="tx2"/>
                </a:solidFill>
                <a:latin typeface="Consolas" panose="020B0609020204030204" pitchFamily="49" charset="0"/>
                <a:cs typeface="Courier New" panose="02070309020205020404" pitchFamily="49" charset="0"/>
              </a:rPr>
              <a:t>LGTNLKR</a:t>
            </a:r>
            <a:endParaRPr lang="en-US" dirty="0">
              <a:solidFill>
                <a:schemeClr val="tx2"/>
              </a:solidFill>
              <a:latin typeface="Consolas" panose="020B0609020204030204" pitchFamily="49" charset="0"/>
              <a:cs typeface="Courier New" panose="02070309020205020404" pitchFamily="49" charset="0"/>
            </a:endParaRPr>
          </a:p>
        </p:txBody>
      </p:sp>
      <p:sp>
        <p:nvSpPr>
          <p:cNvPr id="36" name="TextBox 35">
            <a:extLst>
              <a:ext uri="{FF2B5EF4-FFF2-40B4-BE49-F238E27FC236}">
                <a16:creationId xmlns:a16="http://schemas.microsoft.com/office/drawing/2014/main" id="{AC2BC5D7-153C-65EC-5899-31F3FE0EE25D}"/>
              </a:ext>
            </a:extLst>
          </p:cNvPr>
          <p:cNvSpPr txBox="1"/>
          <p:nvPr/>
        </p:nvSpPr>
        <p:spPr>
          <a:xfrm>
            <a:off x="7414276" y="941935"/>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SGTGLKK</a:t>
            </a:r>
          </a:p>
        </p:txBody>
      </p:sp>
      <p:sp>
        <p:nvSpPr>
          <p:cNvPr id="37" name="TextBox 36">
            <a:extLst>
              <a:ext uri="{FF2B5EF4-FFF2-40B4-BE49-F238E27FC236}">
                <a16:creationId xmlns:a16="http://schemas.microsoft.com/office/drawing/2014/main" id="{7774CAF2-15A5-9EA1-34A6-831499BE3FE6}"/>
              </a:ext>
            </a:extLst>
          </p:cNvPr>
          <p:cNvSpPr txBox="1"/>
          <p:nvPr/>
        </p:nvSpPr>
        <p:spPr>
          <a:xfrm>
            <a:off x="8843471" y="943700"/>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SGSALKT</a:t>
            </a:r>
          </a:p>
        </p:txBody>
      </p:sp>
      <p:sp>
        <p:nvSpPr>
          <p:cNvPr id="38" name="TextBox 37">
            <a:extLst>
              <a:ext uri="{FF2B5EF4-FFF2-40B4-BE49-F238E27FC236}">
                <a16:creationId xmlns:a16="http://schemas.microsoft.com/office/drawing/2014/main" id="{08339ED0-B357-70FA-61BE-988FD3481FE4}"/>
              </a:ext>
            </a:extLst>
          </p:cNvPr>
          <p:cNvSpPr txBox="1"/>
          <p:nvPr/>
        </p:nvSpPr>
        <p:spPr>
          <a:xfrm>
            <a:off x="3186082" y="2396283"/>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AAWALRR</a:t>
            </a:r>
          </a:p>
        </p:txBody>
      </p:sp>
      <p:sp>
        <p:nvSpPr>
          <p:cNvPr id="39" name="TextBox 38">
            <a:extLst>
              <a:ext uri="{FF2B5EF4-FFF2-40B4-BE49-F238E27FC236}">
                <a16:creationId xmlns:a16="http://schemas.microsoft.com/office/drawing/2014/main" id="{030D79E8-3608-FE41-9046-BC4D07E27BCB}"/>
              </a:ext>
            </a:extLst>
          </p:cNvPr>
          <p:cNvSpPr txBox="1"/>
          <p:nvPr/>
        </p:nvSpPr>
        <p:spPr>
          <a:xfrm>
            <a:off x="4584689" y="2395512"/>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GGRSLKR</a:t>
            </a:r>
          </a:p>
        </p:txBody>
      </p:sp>
      <p:sp>
        <p:nvSpPr>
          <p:cNvPr id="40" name="TextBox 39">
            <a:extLst>
              <a:ext uri="{FF2B5EF4-FFF2-40B4-BE49-F238E27FC236}">
                <a16:creationId xmlns:a16="http://schemas.microsoft.com/office/drawing/2014/main" id="{4AA77245-22E7-7D87-EE2F-19AB1C9ED4F1}"/>
              </a:ext>
            </a:extLst>
          </p:cNvPr>
          <p:cNvSpPr txBox="1"/>
          <p:nvPr/>
        </p:nvSpPr>
        <p:spPr>
          <a:xfrm>
            <a:off x="5987849" y="2404644"/>
            <a:ext cx="914400" cy="254686"/>
          </a:xfrm>
          <a:prstGeom prst="rect">
            <a:avLst/>
          </a:prstGeom>
          <a:noFill/>
        </p:spPr>
        <p:txBody>
          <a:bodyPr wrap="none" lIns="0" tIns="0" rIns="0" bIns="0" rtlCol="0">
            <a:noAutofit/>
          </a:bodyPr>
          <a:lstStyle/>
          <a:p>
            <a:pPr algn="l">
              <a:spcAft>
                <a:spcPts val="1200"/>
              </a:spcAft>
            </a:pPr>
            <a:r>
              <a:rPr lang="en-US" dirty="0" err="1">
                <a:solidFill>
                  <a:schemeClr val="tx2"/>
                </a:solidFill>
                <a:latin typeface="Consolas" panose="020B0609020204030204" pitchFamily="49" charset="0"/>
                <a:cs typeface="Courier New" panose="02070309020205020404" pitchFamily="49" charset="0"/>
              </a:rPr>
              <a:t>SGYNLRR</a:t>
            </a:r>
            <a:endParaRPr lang="en-US" dirty="0">
              <a:solidFill>
                <a:schemeClr val="tx2"/>
              </a:solidFill>
              <a:latin typeface="Consolas" panose="020B0609020204030204" pitchFamily="49" charset="0"/>
              <a:cs typeface="Courier New" panose="02070309020205020404" pitchFamily="49" charset="0"/>
            </a:endParaRPr>
          </a:p>
        </p:txBody>
      </p:sp>
      <p:sp>
        <p:nvSpPr>
          <p:cNvPr id="41" name="TextBox 40">
            <a:extLst>
              <a:ext uri="{FF2B5EF4-FFF2-40B4-BE49-F238E27FC236}">
                <a16:creationId xmlns:a16="http://schemas.microsoft.com/office/drawing/2014/main" id="{3A82CBF9-4687-5D9B-1CD1-5A36F0B0BE61}"/>
              </a:ext>
            </a:extLst>
          </p:cNvPr>
          <p:cNvSpPr txBox="1"/>
          <p:nvPr/>
        </p:nvSpPr>
        <p:spPr>
          <a:xfrm>
            <a:off x="7410266" y="2405779"/>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SGWGLKK</a:t>
            </a:r>
          </a:p>
        </p:txBody>
      </p:sp>
      <p:sp>
        <p:nvSpPr>
          <p:cNvPr id="42" name="TextBox 41">
            <a:extLst>
              <a:ext uri="{FF2B5EF4-FFF2-40B4-BE49-F238E27FC236}">
                <a16:creationId xmlns:a16="http://schemas.microsoft.com/office/drawing/2014/main" id="{0E4BC033-7A45-AF9E-B563-ACD15448F1CD}"/>
              </a:ext>
            </a:extLst>
          </p:cNvPr>
          <p:cNvSpPr txBox="1"/>
          <p:nvPr/>
        </p:nvSpPr>
        <p:spPr>
          <a:xfrm>
            <a:off x="8839461" y="2407544"/>
            <a:ext cx="914400" cy="254686"/>
          </a:xfrm>
          <a:prstGeom prst="rect">
            <a:avLst/>
          </a:prstGeom>
          <a:noFill/>
        </p:spPr>
        <p:txBody>
          <a:bodyPr wrap="none" lIns="0" tIns="0" rIns="0" bIns="0" rtlCol="0">
            <a:noAutofit/>
          </a:bodyPr>
          <a:lstStyle/>
          <a:p>
            <a:pPr algn="l">
              <a:spcAft>
                <a:spcPts val="1200"/>
              </a:spcAft>
            </a:pPr>
            <a:r>
              <a:rPr lang="en-US" dirty="0" err="1">
                <a:solidFill>
                  <a:schemeClr val="tx2"/>
                </a:solidFill>
                <a:latin typeface="Consolas" panose="020B0609020204030204" pitchFamily="49" charset="0"/>
                <a:cs typeface="Courier New" panose="02070309020205020404" pitchFamily="49" charset="0"/>
              </a:rPr>
              <a:t>SGWALRQ</a:t>
            </a:r>
            <a:endParaRPr lang="en-US" dirty="0">
              <a:solidFill>
                <a:schemeClr val="tx2"/>
              </a:solidFill>
              <a:latin typeface="Consolas" panose="020B0609020204030204" pitchFamily="49" charset="0"/>
              <a:cs typeface="Courier New" panose="02070309020205020404" pitchFamily="49" charset="0"/>
            </a:endParaRPr>
          </a:p>
        </p:txBody>
      </p:sp>
      <p:sp>
        <p:nvSpPr>
          <p:cNvPr id="43" name="TextBox 42">
            <a:extLst>
              <a:ext uri="{FF2B5EF4-FFF2-40B4-BE49-F238E27FC236}">
                <a16:creationId xmlns:a16="http://schemas.microsoft.com/office/drawing/2014/main" id="{A0EE184B-0530-FF8E-05D1-DD535E0557FC}"/>
              </a:ext>
            </a:extLst>
          </p:cNvPr>
          <p:cNvSpPr txBox="1"/>
          <p:nvPr/>
        </p:nvSpPr>
        <p:spPr>
          <a:xfrm>
            <a:off x="3198112" y="3876176"/>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SARALSR</a:t>
            </a:r>
          </a:p>
        </p:txBody>
      </p:sp>
      <p:sp>
        <p:nvSpPr>
          <p:cNvPr id="44" name="TextBox 43">
            <a:extLst>
              <a:ext uri="{FF2B5EF4-FFF2-40B4-BE49-F238E27FC236}">
                <a16:creationId xmlns:a16="http://schemas.microsoft.com/office/drawing/2014/main" id="{B8BDFB33-70F5-366C-477E-4EA31950E90C}"/>
              </a:ext>
            </a:extLst>
          </p:cNvPr>
          <p:cNvSpPr txBox="1"/>
          <p:nvPr/>
        </p:nvSpPr>
        <p:spPr>
          <a:xfrm>
            <a:off x="4596719" y="3875405"/>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RADTLRR</a:t>
            </a:r>
          </a:p>
        </p:txBody>
      </p:sp>
      <p:sp>
        <p:nvSpPr>
          <p:cNvPr id="45" name="TextBox 44">
            <a:extLst>
              <a:ext uri="{FF2B5EF4-FFF2-40B4-BE49-F238E27FC236}">
                <a16:creationId xmlns:a16="http://schemas.microsoft.com/office/drawing/2014/main" id="{8915972A-9FF7-EFF3-2742-CF9606D94D0F}"/>
              </a:ext>
            </a:extLst>
          </p:cNvPr>
          <p:cNvSpPr txBox="1"/>
          <p:nvPr/>
        </p:nvSpPr>
        <p:spPr>
          <a:xfrm>
            <a:off x="5999879" y="3884537"/>
            <a:ext cx="914400" cy="254686"/>
          </a:xfrm>
          <a:prstGeom prst="rect">
            <a:avLst/>
          </a:prstGeom>
          <a:noFill/>
        </p:spPr>
        <p:txBody>
          <a:bodyPr wrap="none" lIns="0" tIns="0" rIns="0" bIns="0" rtlCol="0">
            <a:noAutofit/>
          </a:bodyPr>
          <a:lstStyle/>
          <a:p>
            <a:pPr algn="l">
              <a:spcAft>
                <a:spcPts val="1200"/>
              </a:spcAft>
            </a:pPr>
            <a:r>
              <a:rPr lang="en-US" dirty="0" err="1">
                <a:solidFill>
                  <a:schemeClr val="tx2"/>
                </a:solidFill>
                <a:latin typeface="Consolas" panose="020B0609020204030204" pitchFamily="49" charset="0"/>
                <a:cs typeface="Courier New" panose="02070309020205020404" pitchFamily="49" charset="0"/>
              </a:rPr>
              <a:t>YSRNLKR</a:t>
            </a:r>
            <a:endParaRPr lang="en-US" dirty="0">
              <a:solidFill>
                <a:schemeClr val="tx2"/>
              </a:solidFill>
              <a:latin typeface="Consolas" panose="020B0609020204030204" pitchFamily="49" charset="0"/>
              <a:cs typeface="Courier New" panose="02070309020205020404" pitchFamily="49" charset="0"/>
            </a:endParaRPr>
          </a:p>
        </p:txBody>
      </p:sp>
      <p:sp>
        <p:nvSpPr>
          <p:cNvPr id="46" name="TextBox 45">
            <a:extLst>
              <a:ext uri="{FF2B5EF4-FFF2-40B4-BE49-F238E27FC236}">
                <a16:creationId xmlns:a16="http://schemas.microsoft.com/office/drawing/2014/main" id="{43825D25-A876-F90F-DFB3-BBD71AE07F81}"/>
              </a:ext>
            </a:extLst>
          </p:cNvPr>
          <p:cNvSpPr txBox="1"/>
          <p:nvPr/>
        </p:nvSpPr>
        <p:spPr>
          <a:xfrm>
            <a:off x="7422296" y="3885672"/>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SRNGLRK</a:t>
            </a:r>
          </a:p>
        </p:txBody>
      </p:sp>
      <p:sp>
        <p:nvSpPr>
          <p:cNvPr id="47" name="TextBox 46">
            <a:extLst>
              <a:ext uri="{FF2B5EF4-FFF2-40B4-BE49-F238E27FC236}">
                <a16:creationId xmlns:a16="http://schemas.microsoft.com/office/drawing/2014/main" id="{B899BCF0-DE2C-CC74-0077-5E24DD24ECD2}"/>
              </a:ext>
            </a:extLst>
          </p:cNvPr>
          <p:cNvSpPr txBox="1"/>
          <p:nvPr/>
        </p:nvSpPr>
        <p:spPr>
          <a:xfrm>
            <a:off x="8851491" y="3887437"/>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RGHALKN</a:t>
            </a:r>
          </a:p>
        </p:txBody>
      </p:sp>
      <p:sp>
        <p:nvSpPr>
          <p:cNvPr id="48" name="TextBox 47">
            <a:extLst>
              <a:ext uri="{FF2B5EF4-FFF2-40B4-BE49-F238E27FC236}">
                <a16:creationId xmlns:a16="http://schemas.microsoft.com/office/drawing/2014/main" id="{054FE712-4C5C-C3F1-A0DB-2CCF7776F423}"/>
              </a:ext>
            </a:extLst>
          </p:cNvPr>
          <p:cNvSpPr txBox="1"/>
          <p:nvPr/>
        </p:nvSpPr>
        <p:spPr>
          <a:xfrm>
            <a:off x="3198114" y="5352460"/>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GGSHLKR</a:t>
            </a:r>
          </a:p>
        </p:txBody>
      </p:sp>
      <p:sp>
        <p:nvSpPr>
          <p:cNvPr id="49" name="TextBox 48">
            <a:extLst>
              <a:ext uri="{FF2B5EF4-FFF2-40B4-BE49-F238E27FC236}">
                <a16:creationId xmlns:a16="http://schemas.microsoft.com/office/drawing/2014/main" id="{8B1E34E3-F50D-D952-05C5-14B63970E8EF}"/>
              </a:ext>
            </a:extLst>
          </p:cNvPr>
          <p:cNvSpPr txBox="1"/>
          <p:nvPr/>
        </p:nvSpPr>
        <p:spPr>
          <a:xfrm>
            <a:off x="4596721" y="5351689"/>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TTRTLKR</a:t>
            </a:r>
          </a:p>
        </p:txBody>
      </p:sp>
      <p:sp>
        <p:nvSpPr>
          <p:cNvPr id="51" name="TextBox 50">
            <a:extLst>
              <a:ext uri="{FF2B5EF4-FFF2-40B4-BE49-F238E27FC236}">
                <a16:creationId xmlns:a16="http://schemas.microsoft.com/office/drawing/2014/main" id="{DBFBEA98-C99A-0226-2184-5E888455548E}"/>
              </a:ext>
            </a:extLst>
          </p:cNvPr>
          <p:cNvSpPr txBox="1"/>
          <p:nvPr/>
        </p:nvSpPr>
        <p:spPr>
          <a:xfrm>
            <a:off x="7422298" y="5361956"/>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RAAFLKK</a:t>
            </a:r>
          </a:p>
        </p:txBody>
      </p:sp>
      <p:sp>
        <p:nvSpPr>
          <p:cNvPr id="52" name="TextBox 51">
            <a:extLst>
              <a:ext uri="{FF2B5EF4-FFF2-40B4-BE49-F238E27FC236}">
                <a16:creationId xmlns:a16="http://schemas.microsoft.com/office/drawing/2014/main" id="{060A706F-2534-D2FA-958A-2C069018A008}"/>
              </a:ext>
            </a:extLst>
          </p:cNvPr>
          <p:cNvSpPr txBox="1"/>
          <p:nvPr/>
        </p:nvSpPr>
        <p:spPr>
          <a:xfrm>
            <a:off x="8851493" y="5363721"/>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RAWTLKC</a:t>
            </a:r>
          </a:p>
        </p:txBody>
      </p:sp>
      <p:pic>
        <p:nvPicPr>
          <p:cNvPr id="14" name="Picture 13" descr="A diagram of a graph&#10;&#10;Description automatically generated with medium confidence">
            <a:extLst>
              <a:ext uri="{FF2B5EF4-FFF2-40B4-BE49-F238E27FC236}">
                <a16:creationId xmlns:a16="http://schemas.microsoft.com/office/drawing/2014/main" id="{6FDA2C08-2EAD-5C77-3FF9-EE37DFBC5D36}"/>
              </a:ext>
            </a:extLst>
          </p:cNvPr>
          <p:cNvPicPr>
            <a:picLocks noChangeAspect="1"/>
          </p:cNvPicPr>
          <p:nvPr/>
        </p:nvPicPr>
        <p:blipFill>
          <a:blip r:embed="rId23"/>
          <a:stretch>
            <a:fillRect/>
          </a:stretch>
        </p:blipFill>
        <p:spPr>
          <a:xfrm>
            <a:off x="5813658" y="5478197"/>
            <a:ext cx="1231424" cy="1231424"/>
          </a:xfrm>
          <a:prstGeom prst="rect">
            <a:avLst/>
          </a:prstGeom>
        </p:spPr>
      </p:pic>
      <p:sp>
        <p:nvSpPr>
          <p:cNvPr id="50" name="TextBox 49">
            <a:extLst>
              <a:ext uri="{FF2B5EF4-FFF2-40B4-BE49-F238E27FC236}">
                <a16:creationId xmlns:a16="http://schemas.microsoft.com/office/drawing/2014/main" id="{9EFBE00D-4260-AFD1-9756-8F11CBFD91A3}"/>
              </a:ext>
            </a:extLst>
          </p:cNvPr>
          <p:cNvSpPr txBox="1"/>
          <p:nvPr/>
        </p:nvSpPr>
        <p:spPr>
          <a:xfrm>
            <a:off x="5999881" y="5360821"/>
            <a:ext cx="914400" cy="254686"/>
          </a:xfrm>
          <a:prstGeom prst="rect">
            <a:avLst/>
          </a:prstGeom>
          <a:noFill/>
        </p:spPr>
        <p:txBody>
          <a:bodyPr wrap="none" lIns="0" tIns="0" rIns="0" bIns="0" rtlCol="0">
            <a:noAutofit/>
          </a:bodyPr>
          <a:lstStyle/>
          <a:p>
            <a:pPr algn="l">
              <a:spcAft>
                <a:spcPts val="1200"/>
              </a:spcAft>
            </a:pPr>
            <a:r>
              <a:rPr lang="en-US">
                <a:solidFill>
                  <a:schemeClr val="tx2"/>
                </a:solidFill>
                <a:latin typeface="Consolas" panose="020B0609020204030204" pitchFamily="49" charset="0"/>
                <a:cs typeface="Courier New" panose="02070309020205020404" pitchFamily="49" charset="0"/>
              </a:rPr>
              <a:t>AVQNLKR</a:t>
            </a:r>
          </a:p>
        </p:txBody>
      </p:sp>
      <p:sp>
        <p:nvSpPr>
          <p:cNvPr id="77" name="TextBox 76">
            <a:extLst>
              <a:ext uri="{FF2B5EF4-FFF2-40B4-BE49-F238E27FC236}">
                <a16:creationId xmlns:a16="http://schemas.microsoft.com/office/drawing/2014/main" id="{B1542774-502C-27E3-7B5A-D3564338271E}"/>
              </a:ext>
            </a:extLst>
          </p:cNvPr>
          <p:cNvSpPr txBox="1"/>
          <p:nvPr/>
        </p:nvSpPr>
        <p:spPr>
          <a:xfrm>
            <a:off x="851768" y="2288527"/>
            <a:ext cx="1168408" cy="369332"/>
          </a:xfrm>
          <a:prstGeom prst="rect">
            <a:avLst/>
          </a:prstGeom>
          <a:noFill/>
        </p:spPr>
        <p:txBody>
          <a:bodyPr wrap="square">
            <a:spAutoFit/>
          </a:bodyPr>
          <a:lstStyle/>
          <a:p>
            <a:r>
              <a:rPr lang="en-US" sz="1800" dirty="0" err="1">
                <a:solidFill>
                  <a:schemeClr val="bg1">
                    <a:lumMod val="75000"/>
                  </a:schemeClr>
                </a:solidFill>
                <a:effectLst/>
                <a:latin typeface="Consolas" panose="020B0609020204030204" pitchFamily="49" charset="0"/>
                <a:ea typeface="Calibri" panose="020F0502020204030204" pitchFamily="34" charset="0"/>
              </a:rPr>
              <a:t>QSS</a:t>
            </a:r>
            <a:r>
              <a:rPr lang="en-US" sz="1800" dirty="0" err="1">
                <a:effectLst/>
                <a:latin typeface="Consolas" panose="020B0609020204030204" pitchFamily="49" charset="0"/>
                <a:ea typeface="Calibri" panose="020F0502020204030204" pitchFamily="34" charset="0"/>
              </a:rPr>
              <a:t>N</a:t>
            </a:r>
            <a:r>
              <a:rPr lang="en-US" sz="1800" dirty="0" err="1">
                <a:solidFill>
                  <a:schemeClr val="bg1">
                    <a:lumMod val="75000"/>
                  </a:schemeClr>
                </a:solidFill>
                <a:effectLst/>
                <a:latin typeface="Consolas" panose="020B0609020204030204" pitchFamily="49" charset="0"/>
                <a:ea typeface="Calibri" panose="020F0502020204030204" pitchFamily="34" charset="0"/>
              </a:rPr>
              <a:t>LRT</a:t>
            </a:r>
            <a:r>
              <a:rPr lang="en-US" sz="1800" baseline="30000" dirty="0" err="1">
                <a:solidFill>
                  <a:schemeClr val="bg1">
                    <a:lumMod val="75000"/>
                  </a:schemeClr>
                </a:solidFill>
                <a:effectLst/>
                <a:latin typeface="Consolas" panose="020B0609020204030204" pitchFamily="49" charset="0"/>
                <a:ea typeface="Calibri" panose="020F0502020204030204" pitchFamily="34" charset="0"/>
              </a:rPr>
              <a:t>1</a:t>
            </a:r>
            <a:endParaRPr lang="en-US" dirty="0">
              <a:solidFill>
                <a:schemeClr val="bg1">
                  <a:lumMod val="75000"/>
                </a:schemeClr>
              </a:solidFill>
              <a:latin typeface="Consolas" panose="020B0609020204030204" pitchFamily="49" charset="0"/>
            </a:endParaRPr>
          </a:p>
        </p:txBody>
      </p:sp>
      <p:sp>
        <p:nvSpPr>
          <p:cNvPr id="79" name="TextBox 78">
            <a:extLst>
              <a:ext uri="{FF2B5EF4-FFF2-40B4-BE49-F238E27FC236}">
                <a16:creationId xmlns:a16="http://schemas.microsoft.com/office/drawing/2014/main" id="{8472FBA1-623B-1B5C-5278-BA0D48E16ACF}"/>
              </a:ext>
            </a:extLst>
          </p:cNvPr>
          <p:cNvSpPr txBox="1"/>
          <p:nvPr/>
        </p:nvSpPr>
        <p:spPr>
          <a:xfrm>
            <a:off x="965810" y="2680393"/>
            <a:ext cx="997705" cy="620363"/>
          </a:xfrm>
          <a:prstGeom prst="rect">
            <a:avLst/>
          </a:prstGeom>
          <a:noFill/>
        </p:spPr>
        <p:txBody>
          <a:bodyPr wrap="square">
            <a:spAutoFit/>
          </a:bodyPr>
          <a:lstStyle/>
          <a:p>
            <a:pPr>
              <a:lnSpc>
                <a:spcPts val="2000"/>
              </a:lnSpc>
            </a:pPr>
            <a:r>
              <a:rPr lang="en-US" sz="2400" spc="600" dirty="0">
                <a:solidFill>
                  <a:schemeClr val="bg1">
                    <a:lumMod val="75000"/>
                  </a:schemeClr>
                </a:solidFill>
                <a:effectLst/>
                <a:latin typeface="Consolas" panose="020B0609020204030204" pitchFamily="49" charset="0"/>
                <a:ea typeface="Calibri" panose="020F0502020204030204" pitchFamily="34" charset="0"/>
              </a:rPr>
              <a:t>T</a:t>
            </a:r>
            <a:r>
              <a:rPr lang="en-US" sz="2400" spc="600" dirty="0">
                <a:effectLst/>
                <a:latin typeface="Consolas" panose="020B0609020204030204" pitchFamily="49" charset="0"/>
                <a:ea typeface="Calibri" panose="020F0502020204030204" pitchFamily="34" charset="0"/>
              </a:rPr>
              <a:t>T</a:t>
            </a:r>
            <a:r>
              <a:rPr lang="en-US" sz="2400" spc="600" dirty="0">
                <a:solidFill>
                  <a:schemeClr val="bg1">
                    <a:lumMod val="75000"/>
                  </a:schemeClr>
                </a:solidFill>
                <a:effectLst/>
                <a:latin typeface="Consolas" panose="020B0609020204030204" pitchFamily="49" charset="0"/>
                <a:ea typeface="Calibri" panose="020F0502020204030204" pitchFamily="34" charset="0"/>
              </a:rPr>
              <a:t>T</a:t>
            </a:r>
          </a:p>
          <a:p>
            <a:pPr>
              <a:lnSpc>
                <a:spcPts val="2000"/>
              </a:lnSpc>
            </a:pPr>
            <a:r>
              <a:rPr lang="en-US" sz="2400" spc="600" dirty="0">
                <a:solidFill>
                  <a:schemeClr val="bg1">
                    <a:lumMod val="75000"/>
                  </a:schemeClr>
                </a:solidFill>
                <a:latin typeface="Consolas" panose="020B0609020204030204" pitchFamily="49" charset="0"/>
              </a:rPr>
              <a:t>AAA</a:t>
            </a:r>
          </a:p>
        </p:txBody>
      </p:sp>
      <p:sp>
        <p:nvSpPr>
          <p:cNvPr id="80" name="Rectangle 79">
            <a:extLst>
              <a:ext uri="{FF2B5EF4-FFF2-40B4-BE49-F238E27FC236}">
                <a16:creationId xmlns:a16="http://schemas.microsoft.com/office/drawing/2014/main" id="{6F06457E-79EA-0898-355A-F0F5D6A5E778}"/>
              </a:ext>
            </a:extLst>
          </p:cNvPr>
          <p:cNvSpPr/>
          <p:nvPr/>
        </p:nvSpPr>
        <p:spPr>
          <a:xfrm>
            <a:off x="1298977" y="2375368"/>
            <a:ext cx="158415" cy="1884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8D2ADEF-9C91-50AD-2AD7-6D0968CA631F}"/>
              </a:ext>
            </a:extLst>
          </p:cNvPr>
          <p:cNvSpPr/>
          <p:nvPr/>
        </p:nvSpPr>
        <p:spPr>
          <a:xfrm>
            <a:off x="1300888" y="2676364"/>
            <a:ext cx="168113" cy="2671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57560508-033A-2A34-AB86-EE4DD969AC07}"/>
              </a:ext>
            </a:extLst>
          </p:cNvPr>
          <p:cNvSpPr txBox="1"/>
          <p:nvPr/>
        </p:nvSpPr>
        <p:spPr>
          <a:xfrm>
            <a:off x="436607" y="804841"/>
            <a:ext cx="1872693" cy="923330"/>
          </a:xfrm>
          <a:prstGeom prst="rect">
            <a:avLst/>
          </a:prstGeom>
          <a:noFill/>
        </p:spPr>
        <p:txBody>
          <a:bodyPr wrap="square">
            <a:spAutoFit/>
          </a:bodyPr>
          <a:lstStyle/>
          <a:p>
            <a:pPr algn="ctr"/>
            <a:r>
              <a:rPr lang="en-US" dirty="0"/>
              <a:t>Zinc Finger</a:t>
            </a:r>
          </a:p>
          <a:p>
            <a:pPr algn="ctr"/>
            <a:r>
              <a:rPr lang="en-US" dirty="0"/>
              <a:t>Examples</a:t>
            </a:r>
          </a:p>
          <a:p>
            <a:r>
              <a:rPr lang="en-US" dirty="0"/>
              <a:t> </a:t>
            </a:r>
          </a:p>
        </p:txBody>
      </p:sp>
      <p:sp>
        <p:nvSpPr>
          <p:cNvPr id="85" name="TextBox 84">
            <a:extLst>
              <a:ext uri="{FF2B5EF4-FFF2-40B4-BE49-F238E27FC236}">
                <a16:creationId xmlns:a16="http://schemas.microsoft.com/office/drawing/2014/main" id="{BABFD019-77A3-6CCA-1D8F-21DC5592A79E}"/>
              </a:ext>
            </a:extLst>
          </p:cNvPr>
          <p:cNvSpPr txBox="1"/>
          <p:nvPr/>
        </p:nvSpPr>
        <p:spPr>
          <a:xfrm>
            <a:off x="10443202" y="2118935"/>
            <a:ext cx="1231423" cy="369332"/>
          </a:xfrm>
          <a:prstGeom prst="rect">
            <a:avLst/>
          </a:prstGeom>
          <a:noFill/>
        </p:spPr>
        <p:txBody>
          <a:bodyPr wrap="square">
            <a:spAutoFit/>
          </a:bodyPr>
          <a:lstStyle/>
          <a:p>
            <a:r>
              <a:rPr lang="en-US" sz="1800" dirty="0" err="1">
                <a:solidFill>
                  <a:schemeClr val="bg1">
                    <a:lumMod val="75000"/>
                  </a:schemeClr>
                </a:solidFill>
                <a:effectLst/>
                <a:latin typeface="Consolas" panose="020B0609020204030204" pitchFamily="49" charset="0"/>
                <a:ea typeface="Calibri" panose="020F0502020204030204" pitchFamily="34" charset="0"/>
              </a:rPr>
              <a:t>DPS</a:t>
            </a:r>
            <a:r>
              <a:rPr lang="en-US" sz="1800" dirty="0" err="1">
                <a:effectLst/>
                <a:latin typeface="Consolas" panose="020B0609020204030204" pitchFamily="49" charset="0"/>
                <a:ea typeface="Calibri" panose="020F0502020204030204" pitchFamily="34" charset="0"/>
              </a:rPr>
              <a:t>A</a:t>
            </a:r>
            <a:r>
              <a:rPr lang="en-US" sz="1800" dirty="0" err="1">
                <a:solidFill>
                  <a:schemeClr val="bg1">
                    <a:lumMod val="75000"/>
                  </a:schemeClr>
                </a:solidFill>
                <a:effectLst/>
                <a:latin typeface="Consolas" panose="020B0609020204030204" pitchFamily="49" charset="0"/>
                <a:ea typeface="Calibri" panose="020F0502020204030204" pitchFamily="34" charset="0"/>
              </a:rPr>
              <a:t>LIR</a:t>
            </a:r>
            <a:r>
              <a:rPr lang="en-US" sz="1800" baseline="30000" dirty="0" err="1">
                <a:solidFill>
                  <a:schemeClr val="bg1">
                    <a:lumMod val="75000"/>
                  </a:schemeClr>
                </a:solidFill>
                <a:effectLst/>
                <a:latin typeface="Consolas" panose="020B0609020204030204" pitchFamily="49" charset="0"/>
                <a:ea typeface="Calibri" panose="020F0502020204030204" pitchFamily="34" charset="0"/>
              </a:rPr>
              <a:t>1</a:t>
            </a:r>
            <a:endParaRPr lang="en-US" dirty="0">
              <a:solidFill>
                <a:schemeClr val="bg1">
                  <a:lumMod val="75000"/>
                </a:schemeClr>
              </a:solidFill>
              <a:latin typeface="Consolas" panose="020B0609020204030204" pitchFamily="49" charset="0"/>
            </a:endParaRPr>
          </a:p>
        </p:txBody>
      </p:sp>
      <p:sp>
        <p:nvSpPr>
          <p:cNvPr id="87" name="TextBox 86">
            <a:extLst>
              <a:ext uri="{FF2B5EF4-FFF2-40B4-BE49-F238E27FC236}">
                <a16:creationId xmlns:a16="http://schemas.microsoft.com/office/drawing/2014/main" id="{ACB8687B-1EF5-2223-B0DB-19BDB90A0971}"/>
              </a:ext>
            </a:extLst>
          </p:cNvPr>
          <p:cNvSpPr txBox="1"/>
          <p:nvPr/>
        </p:nvSpPr>
        <p:spPr>
          <a:xfrm>
            <a:off x="10570021" y="2539776"/>
            <a:ext cx="974202" cy="620363"/>
          </a:xfrm>
          <a:prstGeom prst="rect">
            <a:avLst/>
          </a:prstGeom>
          <a:noFill/>
        </p:spPr>
        <p:txBody>
          <a:bodyPr wrap="square">
            <a:spAutoFit/>
          </a:bodyPr>
          <a:lstStyle/>
          <a:p>
            <a:pPr>
              <a:lnSpc>
                <a:spcPts val="2000"/>
              </a:lnSpc>
            </a:pPr>
            <a:r>
              <a:rPr lang="en-US" sz="2400" spc="600" dirty="0">
                <a:solidFill>
                  <a:schemeClr val="bg1">
                    <a:lumMod val="75000"/>
                  </a:schemeClr>
                </a:solidFill>
                <a:effectLst/>
                <a:latin typeface="Consolas" panose="020B0609020204030204" pitchFamily="49" charset="0"/>
                <a:ea typeface="Calibri" panose="020F0502020204030204" pitchFamily="34" charset="0"/>
              </a:rPr>
              <a:t>G</a:t>
            </a:r>
            <a:r>
              <a:rPr lang="en-US" sz="2400" spc="600" dirty="0">
                <a:effectLst/>
                <a:latin typeface="Consolas" panose="020B0609020204030204" pitchFamily="49" charset="0"/>
                <a:ea typeface="Calibri" panose="020F0502020204030204" pitchFamily="34" charset="0"/>
              </a:rPr>
              <a:t>A</a:t>
            </a:r>
            <a:r>
              <a:rPr lang="en-US" sz="2400" spc="600" dirty="0">
                <a:solidFill>
                  <a:schemeClr val="bg1">
                    <a:lumMod val="75000"/>
                  </a:schemeClr>
                </a:solidFill>
                <a:effectLst/>
                <a:latin typeface="Consolas" panose="020B0609020204030204" pitchFamily="49" charset="0"/>
                <a:ea typeface="Calibri" panose="020F0502020204030204" pitchFamily="34" charset="0"/>
              </a:rPr>
              <a:t>T</a:t>
            </a:r>
          </a:p>
          <a:p>
            <a:pPr>
              <a:lnSpc>
                <a:spcPts val="2000"/>
              </a:lnSpc>
            </a:pPr>
            <a:r>
              <a:rPr lang="en-US" sz="2400" spc="600" dirty="0">
                <a:solidFill>
                  <a:schemeClr val="bg1">
                    <a:lumMod val="75000"/>
                  </a:schemeClr>
                </a:solidFill>
                <a:latin typeface="Consolas" panose="020B0609020204030204" pitchFamily="49" charset="0"/>
              </a:rPr>
              <a:t>CTA</a:t>
            </a:r>
          </a:p>
        </p:txBody>
      </p:sp>
      <p:sp>
        <p:nvSpPr>
          <p:cNvPr id="88" name="Rectangle 87">
            <a:extLst>
              <a:ext uri="{FF2B5EF4-FFF2-40B4-BE49-F238E27FC236}">
                <a16:creationId xmlns:a16="http://schemas.microsoft.com/office/drawing/2014/main" id="{CF546745-912D-3F1C-C728-93649607D115}"/>
              </a:ext>
            </a:extLst>
          </p:cNvPr>
          <p:cNvSpPr/>
          <p:nvPr/>
        </p:nvSpPr>
        <p:spPr>
          <a:xfrm>
            <a:off x="10893399" y="2228442"/>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9A0DAF7-B516-B920-2988-C58E4B152635}"/>
              </a:ext>
            </a:extLst>
          </p:cNvPr>
          <p:cNvSpPr/>
          <p:nvPr/>
        </p:nvSpPr>
        <p:spPr>
          <a:xfrm>
            <a:off x="10867485" y="2540047"/>
            <a:ext cx="237623" cy="258086"/>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1CA9C933-D8AB-29A4-4352-06B2E6902BEE}"/>
              </a:ext>
            </a:extLst>
          </p:cNvPr>
          <p:cNvSpPr txBox="1"/>
          <p:nvPr/>
        </p:nvSpPr>
        <p:spPr>
          <a:xfrm>
            <a:off x="10450044" y="3388590"/>
            <a:ext cx="1224581" cy="369332"/>
          </a:xfrm>
          <a:prstGeom prst="rect">
            <a:avLst/>
          </a:prstGeom>
          <a:noFill/>
        </p:spPr>
        <p:txBody>
          <a:bodyPr wrap="square">
            <a:spAutoFit/>
          </a:bodyPr>
          <a:lstStyle/>
          <a:p>
            <a:r>
              <a:rPr lang="en-US" sz="1800" dirty="0" err="1">
                <a:solidFill>
                  <a:schemeClr val="bg1">
                    <a:lumMod val="75000"/>
                  </a:schemeClr>
                </a:solidFill>
                <a:effectLst/>
                <a:latin typeface="Consolas" panose="020B0609020204030204" pitchFamily="49" charset="0"/>
                <a:ea typeface="Calibri" panose="020F0502020204030204" pitchFamily="34" charset="0"/>
              </a:rPr>
              <a:t>QHT</a:t>
            </a:r>
            <a:r>
              <a:rPr lang="en-US" sz="1800" dirty="0" err="1">
                <a:effectLst/>
                <a:latin typeface="Consolas" panose="020B0609020204030204" pitchFamily="49" charset="0"/>
                <a:ea typeface="Calibri" panose="020F0502020204030204" pitchFamily="34" charset="0"/>
              </a:rPr>
              <a:t>G</a:t>
            </a:r>
            <a:r>
              <a:rPr lang="en-US" sz="1800" dirty="0" err="1">
                <a:solidFill>
                  <a:schemeClr val="bg1">
                    <a:lumMod val="75000"/>
                  </a:schemeClr>
                </a:solidFill>
                <a:effectLst/>
                <a:latin typeface="Consolas" panose="020B0609020204030204" pitchFamily="49" charset="0"/>
                <a:ea typeface="Calibri" panose="020F0502020204030204" pitchFamily="34" charset="0"/>
              </a:rPr>
              <a:t>LNQ</a:t>
            </a:r>
            <a:r>
              <a:rPr lang="en-US" sz="1800" baseline="30000" dirty="0" err="1">
                <a:solidFill>
                  <a:schemeClr val="bg1">
                    <a:lumMod val="75000"/>
                  </a:schemeClr>
                </a:solidFill>
                <a:effectLst/>
                <a:latin typeface="Consolas" panose="020B0609020204030204" pitchFamily="49" charset="0"/>
                <a:ea typeface="Calibri" panose="020F0502020204030204" pitchFamily="34" charset="0"/>
              </a:rPr>
              <a:t>2</a:t>
            </a:r>
            <a:endParaRPr lang="en-US" dirty="0">
              <a:solidFill>
                <a:schemeClr val="bg1">
                  <a:lumMod val="75000"/>
                </a:schemeClr>
              </a:solidFill>
              <a:latin typeface="Consolas" panose="020B0609020204030204" pitchFamily="49" charset="0"/>
            </a:endParaRPr>
          </a:p>
        </p:txBody>
      </p:sp>
      <p:sp>
        <p:nvSpPr>
          <p:cNvPr id="92" name="Rectangle 91">
            <a:extLst>
              <a:ext uri="{FF2B5EF4-FFF2-40B4-BE49-F238E27FC236}">
                <a16:creationId xmlns:a16="http://schemas.microsoft.com/office/drawing/2014/main" id="{E45F36FC-2A0D-4C05-D705-173789BD02C3}"/>
              </a:ext>
            </a:extLst>
          </p:cNvPr>
          <p:cNvSpPr/>
          <p:nvPr/>
        </p:nvSpPr>
        <p:spPr>
          <a:xfrm>
            <a:off x="10909878" y="3487953"/>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D58C3119-DA25-C8D2-1D83-8BDC0CC8D4D1}"/>
              </a:ext>
            </a:extLst>
          </p:cNvPr>
          <p:cNvSpPr txBox="1"/>
          <p:nvPr/>
        </p:nvSpPr>
        <p:spPr>
          <a:xfrm>
            <a:off x="10577727" y="3841540"/>
            <a:ext cx="974202" cy="620363"/>
          </a:xfrm>
          <a:prstGeom prst="rect">
            <a:avLst/>
          </a:prstGeom>
          <a:noFill/>
        </p:spPr>
        <p:txBody>
          <a:bodyPr wrap="square">
            <a:spAutoFit/>
          </a:bodyPr>
          <a:lstStyle/>
          <a:p>
            <a:pPr>
              <a:lnSpc>
                <a:spcPts val="2000"/>
              </a:lnSpc>
            </a:pPr>
            <a:r>
              <a:rPr lang="en-US" sz="2400" spc="600" dirty="0">
                <a:solidFill>
                  <a:schemeClr val="bg1">
                    <a:lumMod val="75000"/>
                  </a:schemeClr>
                </a:solidFill>
                <a:effectLst/>
                <a:latin typeface="Consolas" panose="020B0609020204030204" pitchFamily="49" charset="0"/>
                <a:ea typeface="Calibri" panose="020F0502020204030204" pitchFamily="34" charset="0"/>
              </a:rPr>
              <a:t>T</a:t>
            </a:r>
            <a:r>
              <a:rPr lang="en-US" sz="2400" spc="600" dirty="0">
                <a:effectLst/>
                <a:latin typeface="Consolas" panose="020B0609020204030204" pitchFamily="49" charset="0"/>
                <a:ea typeface="Calibri" panose="020F0502020204030204" pitchFamily="34" charset="0"/>
              </a:rPr>
              <a:t>A</a:t>
            </a:r>
            <a:r>
              <a:rPr lang="en-US" sz="2400" spc="600" dirty="0">
                <a:solidFill>
                  <a:schemeClr val="bg1">
                    <a:lumMod val="75000"/>
                  </a:schemeClr>
                </a:solidFill>
                <a:effectLst/>
                <a:latin typeface="Consolas" panose="020B0609020204030204" pitchFamily="49" charset="0"/>
                <a:ea typeface="Calibri" panose="020F0502020204030204" pitchFamily="34" charset="0"/>
              </a:rPr>
              <a:t>T</a:t>
            </a:r>
          </a:p>
          <a:p>
            <a:pPr>
              <a:lnSpc>
                <a:spcPts val="2000"/>
              </a:lnSpc>
            </a:pPr>
            <a:r>
              <a:rPr lang="en-US" sz="2400" spc="600" dirty="0">
                <a:solidFill>
                  <a:schemeClr val="bg1">
                    <a:lumMod val="75000"/>
                  </a:schemeClr>
                </a:solidFill>
                <a:latin typeface="Consolas" panose="020B0609020204030204" pitchFamily="49" charset="0"/>
              </a:rPr>
              <a:t>ATA</a:t>
            </a:r>
          </a:p>
        </p:txBody>
      </p:sp>
      <p:sp>
        <p:nvSpPr>
          <p:cNvPr id="94" name="Rectangle 93">
            <a:extLst>
              <a:ext uri="{FF2B5EF4-FFF2-40B4-BE49-F238E27FC236}">
                <a16:creationId xmlns:a16="http://schemas.microsoft.com/office/drawing/2014/main" id="{FDF175D6-63D5-4964-04D9-37E106C888CA}"/>
              </a:ext>
            </a:extLst>
          </p:cNvPr>
          <p:cNvSpPr/>
          <p:nvPr/>
        </p:nvSpPr>
        <p:spPr>
          <a:xfrm>
            <a:off x="10873345" y="3850979"/>
            <a:ext cx="237623" cy="258086"/>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C93AFC3B-BAF3-6BFE-3EB7-737879F9F9B9}"/>
              </a:ext>
            </a:extLst>
          </p:cNvPr>
          <p:cNvSpPr txBox="1"/>
          <p:nvPr/>
        </p:nvSpPr>
        <p:spPr>
          <a:xfrm>
            <a:off x="436607" y="5488164"/>
            <a:ext cx="1872693" cy="800219"/>
          </a:xfrm>
          <a:prstGeom prst="rect">
            <a:avLst/>
          </a:prstGeom>
          <a:noFill/>
        </p:spPr>
        <p:txBody>
          <a:bodyPr wrap="square">
            <a:spAutoFit/>
          </a:bodyPr>
          <a:lstStyle/>
          <a:p>
            <a:pPr algn="ctr"/>
            <a:r>
              <a:rPr lang="en-US" sz="1400" baseline="30000" dirty="0" err="1">
                <a:latin typeface="+mj-lt"/>
              </a:rPr>
              <a:t>1</a:t>
            </a:r>
            <a:r>
              <a:rPr lang="en-US" sz="1400" dirty="0" err="1"/>
              <a:t>Ichikawa</a:t>
            </a:r>
            <a:r>
              <a:rPr lang="en-US" sz="1400" dirty="0"/>
              <a:t> </a:t>
            </a:r>
            <a:r>
              <a:rPr lang="en-US" sz="1400" i="1" dirty="0"/>
              <a:t>et al. </a:t>
            </a:r>
          </a:p>
          <a:p>
            <a:pPr algn="ctr"/>
            <a:r>
              <a:rPr lang="en-US" sz="1400" dirty="0"/>
              <a:t>Nat. Biotech. 2023</a:t>
            </a:r>
          </a:p>
          <a:p>
            <a:r>
              <a:rPr lang="en-US" dirty="0"/>
              <a:t> </a:t>
            </a:r>
          </a:p>
        </p:txBody>
      </p:sp>
      <p:sp>
        <p:nvSpPr>
          <p:cNvPr id="115" name="TextBox 114">
            <a:extLst>
              <a:ext uri="{FF2B5EF4-FFF2-40B4-BE49-F238E27FC236}">
                <a16:creationId xmlns:a16="http://schemas.microsoft.com/office/drawing/2014/main" id="{2A3CC3F0-A5FC-A0D3-F098-4723F503ACB7}"/>
              </a:ext>
            </a:extLst>
          </p:cNvPr>
          <p:cNvSpPr txBox="1"/>
          <p:nvPr/>
        </p:nvSpPr>
        <p:spPr>
          <a:xfrm>
            <a:off x="10161277" y="5487258"/>
            <a:ext cx="1730623" cy="800219"/>
          </a:xfrm>
          <a:prstGeom prst="rect">
            <a:avLst/>
          </a:prstGeom>
          <a:noFill/>
        </p:spPr>
        <p:txBody>
          <a:bodyPr wrap="square">
            <a:spAutoFit/>
          </a:bodyPr>
          <a:lstStyle/>
          <a:p>
            <a:pPr algn="ctr"/>
            <a:r>
              <a:rPr lang="en-US" sz="1400" baseline="30000" dirty="0" err="1">
                <a:latin typeface="+mj-lt"/>
              </a:rPr>
              <a:t>2</a:t>
            </a:r>
            <a:r>
              <a:rPr lang="en-US" sz="1400" dirty="0" err="1"/>
              <a:t>Wolfe</a:t>
            </a:r>
            <a:r>
              <a:rPr lang="en-US" sz="1400" dirty="0"/>
              <a:t> </a:t>
            </a:r>
            <a:r>
              <a:rPr lang="en-US" sz="1400" i="1" dirty="0"/>
              <a:t>et al. </a:t>
            </a:r>
            <a:r>
              <a:rPr lang="en-US" sz="1400" dirty="0"/>
              <a:t>Structure 2001</a:t>
            </a:r>
          </a:p>
          <a:p>
            <a:r>
              <a:rPr lang="en-US" dirty="0"/>
              <a:t> </a:t>
            </a:r>
          </a:p>
        </p:txBody>
      </p:sp>
      <p:sp>
        <p:nvSpPr>
          <p:cNvPr id="116" name="TextBox 115">
            <a:extLst>
              <a:ext uri="{FF2B5EF4-FFF2-40B4-BE49-F238E27FC236}">
                <a16:creationId xmlns:a16="http://schemas.microsoft.com/office/drawing/2014/main" id="{A4CE5198-4CD0-79F5-BF93-B1A174CAC275}"/>
              </a:ext>
            </a:extLst>
          </p:cNvPr>
          <p:cNvSpPr txBox="1"/>
          <p:nvPr/>
        </p:nvSpPr>
        <p:spPr>
          <a:xfrm>
            <a:off x="754366" y="2635972"/>
            <a:ext cx="375348" cy="914400"/>
          </a:xfrm>
          <a:prstGeom prst="rect">
            <a:avLst/>
          </a:prstGeom>
          <a:noFill/>
        </p:spPr>
        <p:txBody>
          <a:bodyPr wrap="none" lIns="0" tIns="0" rIns="0" bIns="0" rtlCol="0">
            <a:noAutofit/>
          </a:bodyPr>
          <a:lstStyle/>
          <a:p>
            <a:pPr algn="l">
              <a:spcAft>
                <a:spcPts val="1200"/>
              </a:spcAft>
            </a:pPr>
            <a:r>
              <a:rPr lang="en-US" sz="2400" dirty="0">
                <a:solidFill>
                  <a:schemeClr val="bg1">
                    <a:lumMod val="75000"/>
                  </a:schemeClr>
                </a:solidFill>
              </a:rPr>
              <a:t>5’-</a:t>
            </a:r>
          </a:p>
        </p:txBody>
      </p:sp>
      <p:sp>
        <p:nvSpPr>
          <p:cNvPr id="119" name="TextBox 118">
            <a:extLst>
              <a:ext uri="{FF2B5EF4-FFF2-40B4-BE49-F238E27FC236}">
                <a16:creationId xmlns:a16="http://schemas.microsoft.com/office/drawing/2014/main" id="{99370FAF-396E-11FA-E2CA-A348B5B0C0D4}"/>
              </a:ext>
            </a:extLst>
          </p:cNvPr>
          <p:cNvSpPr txBox="1"/>
          <p:nvPr/>
        </p:nvSpPr>
        <p:spPr>
          <a:xfrm>
            <a:off x="10343265" y="2489661"/>
            <a:ext cx="375348" cy="914400"/>
          </a:xfrm>
          <a:prstGeom prst="rect">
            <a:avLst/>
          </a:prstGeom>
          <a:noFill/>
        </p:spPr>
        <p:txBody>
          <a:bodyPr wrap="none" lIns="0" tIns="0" rIns="0" bIns="0" rtlCol="0">
            <a:noAutofit/>
          </a:bodyPr>
          <a:lstStyle/>
          <a:p>
            <a:pPr algn="l">
              <a:spcAft>
                <a:spcPts val="1200"/>
              </a:spcAft>
            </a:pPr>
            <a:r>
              <a:rPr lang="en-US" sz="2400" dirty="0">
                <a:solidFill>
                  <a:schemeClr val="bg1">
                    <a:lumMod val="75000"/>
                  </a:schemeClr>
                </a:solidFill>
              </a:rPr>
              <a:t>5’-</a:t>
            </a:r>
          </a:p>
        </p:txBody>
      </p:sp>
      <p:sp>
        <p:nvSpPr>
          <p:cNvPr id="120" name="TextBox 119">
            <a:extLst>
              <a:ext uri="{FF2B5EF4-FFF2-40B4-BE49-F238E27FC236}">
                <a16:creationId xmlns:a16="http://schemas.microsoft.com/office/drawing/2014/main" id="{A1A2F9E0-8F58-6E09-48FE-90B93BC86936}"/>
              </a:ext>
            </a:extLst>
          </p:cNvPr>
          <p:cNvSpPr txBox="1"/>
          <p:nvPr/>
        </p:nvSpPr>
        <p:spPr>
          <a:xfrm>
            <a:off x="10339088" y="3786680"/>
            <a:ext cx="375348" cy="914400"/>
          </a:xfrm>
          <a:prstGeom prst="rect">
            <a:avLst/>
          </a:prstGeom>
          <a:noFill/>
        </p:spPr>
        <p:txBody>
          <a:bodyPr wrap="none" lIns="0" tIns="0" rIns="0" bIns="0" rtlCol="0">
            <a:noAutofit/>
          </a:bodyPr>
          <a:lstStyle/>
          <a:p>
            <a:pPr algn="l">
              <a:spcAft>
                <a:spcPts val="1200"/>
              </a:spcAft>
            </a:pPr>
            <a:r>
              <a:rPr lang="en-US" sz="2400" dirty="0">
                <a:solidFill>
                  <a:schemeClr val="bg1">
                    <a:lumMod val="75000"/>
                  </a:schemeClr>
                </a:solidFill>
              </a:rPr>
              <a:t>5’-</a:t>
            </a:r>
          </a:p>
        </p:txBody>
      </p:sp>
      <p:sp>
        <p:nvSpPr>
          <p:cNvPr id="123" name="TextBox 122">
            <a:extLst>
              <a:ext uri="{FF2B5EF4-FFF2-40B4-BE49-F238E27FC236}">
                <a16:creationId xmlns:a16="http://schemas.microsoft.com/office/drawing/2014/main" id="{AD4289DF-7746-2C20-D969-D5B11A642313}"/>
              </a:ext>
            </a:extLst>
          </p:cNvPr>
          <p:cNvSpPr txBox="1"/>
          <p:nvPr/>
        </p:nvSpPr>
        <p:spPr>
          <a:xfrm>
            <a:off x="1623970" y="2828144"/>
            <a:ext cx="688045" cy="461665"/>
          </a:xfrm>
          <a:prstGeom prst="rect">
            <a:avLst/>
          </a:prstGeom>
          <a:noFill/>
        </p:spPr>
        <p:txBody>
          <a:bodyPr wrap="square">
            <a:spAutoFit/>
          </a:bodyPr>
          <a:lstStyle/>
          <a:p>
            <a:pPr algn="l">
              <a:spcAft>
                <a:spcPts val="1200"/>
              </a:spcAft>
            </a:pPr>
            <a:r>
              <a:rPr lang="en-US" sz="2400" dirty="0">
                <a:solidFill>
                  <a:schemeClr val="bg1">
                    <a:lumMod val="75000"/>
                  </a:schemeClr>
                </a:solidFill>
              </a:rPr>
              <a:t>-5’</a:t>
            </a:r>
            <a:endParaRPr lang="en-US" sz="2400" dirty="0">
              <a:solidFill>
                <a:schemeClr val="bg1">
                  <a:lumMod val="75000"/>
                </a:schemeClr>
              </a:solidFill>
              <a:latin typeface="+mj-lt"/>
            </a:endParaRPr>
          </a:p>
        </p:txBody>
      </p:sp>
      <p:sp>
        <p:nvSpPr>
          <p:cNvPr id="124" name="TextBox 123">
            <a:extLst>
              <a:ext uri="{FF2B5EF4-FFF2-40B4-BE49-F238E27FC236}">
                <a16:creationId xmlns:a16="http://schemas.microsoft.com/office/drawing/2014/main" id="{BD83379E-213C-51EA-9203-E94AB995E71E}"/>
              </a:ext>
            </a:extLst>
          </p:cNvPr>
          <p:cNvSpPr txBox="1"/>
          <p:nvPr/>
        </p:nvSpPr>
        <p:spPr>
          <a:xfrm>
            <a:off x="11247844" y="2705617"/>
            <a:ext cx="722697" cy="461665"/>
          </a:xfrm>
          <a:prstGeom prst="rect">
            <a:avLst/>
          </a:prstGeom>
          <a:noFill/>
        </p:spPr>
        <p:txBody>
          <a:bodyPr wrap="square">
            <a:spAutoFit/>
          </a:bodyPr>
          <a:lstStyle/>
          <a:p>
            <a:pPr algn="l">
              <a:spcAft>
                <a:spcPts val="1200"/>
              </a:spcAft>
            </a:pPr>
            <a:r>
              <a:rPr lang="en-US" sz="2400" dirty="0">
                <a:solidFill>
                  <a:schemeClr val="bg1">
                    <a:lumMod val="75000"/>
                  </a:schemeClr>
                </a:solidFill>
              </a:rPr>
              <a:t>-5’</a:t>
            </a:r>
          </a:p>
        </p:txBody>
      </p:sp>
      <p:sp>
        <p:nvSpPr>
          <p:cNvPr id="125" name="TextBox 124">
            <a:extLst>
              <a:ext uri="{FF2B5EF4-FFF2-40B4-BE49-F238E27FC236}">
                <a16:creationId xmlns:a16="http://schemas.microsoft.com/office/drawing/2014/main" id="{457AB42B-A122-96E9-5BDD-F89FD9475B31}"/>
              </a:ext>
            </a:extLst>
          </p:cNvPr>
          <p:cNvSpPr txBox="1"/>
          <p:nvPr/>
        </p:nvSpPr>
        <p:spPr>
          <a:xfrm>
            <a:off x="11247843" y="4000730"/>
            <a:ext cx="592757" cy="461665"/>
          </a:xfrm>
          <a:prstGeom prst="rect">
            <a:avLst/>
          </a:prstGeom>
          <a:noFill/>
        </p:spPr>
        <p:txBody>
          <a:bodyPr wrap="square">
            <a:spAutoFit/>
          </a:bodyPr>
          <a:lstStyle/>
          <a:p>
            <a:pPr algn="l">
              <a:spcAft>
                <a:spcPts val="1200"/>
              </a:spcAft>
            </a:pPr>
            <a:r>
              <a:rPr lang="en-US" sz="2400" dirty="0">
                <a:solidFill>
                  <a:schemeClr val="bg1">
                    <a:lumMod val="75000"/>
                  </a:schemeClr>
                </a:solidFill>
              </a:rPr>
              <a:t>-5’</a:t>
            </a:r>
          </a:p>
        </p:txBody>
      </p:sp>
      <p:sp>
        <p:nvSpPr>
          <p:cNvPr id="7" name="Rectangle 6">
            <a:extLst>
              <a:ext uri="{FF2B5EF4-FFF2-40B4-BE49-F238E27FC236}">
                <a16:creationId xmlns:a16="http://schemas.microsoft.com/office/drawing/2014/main" id="{37E8A2CD-7042-9E4D-6F75-6761D933BDEF}"/>
              </a:ext>
            </a:extLst>
          </p:cNvPr>
          <p:cNvSpPr/>
          <p:nvPr/>
        </p:nvSpPr>
        <p:spPr>
          <a:xfrm>
            <a:off x="4319583" y="2274367"/>
            <a:ext cx="1344469" cy="151348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62A9C5-92D3-CB42-3FFD-80CADE3534A4}"/>
              </a:ext>
            </a:extLst>
          </p:cNvPr>
          <p:cNvSpPr/>
          <p:nvPr/>
        </p:nvSpPr>
        <p:spPr>
          <a:xfrm>
            <a:off x="7137637" y="5272601"/>
            <a:ext cx="2711905" cy="143520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C81B3C-69BF-4079-584D-88E335CA5878}"/>
              </a:ext>
            </a:extLst>
          </p:cNvPr>
          <p:cNvSpPr/>
          <p:nvPr/>
        </p:nvSpPr>
        <p:spPr>
          <a:xfrm>
            <a:off x="8573510" y="3759196"/>
            <a:ext cx="1344469" cy="151348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16B6536-92A7-BF40-5A82-3087B0AE54A0}"/>
              </a:ext>
            </a:extLst>
          </p:cNvPr>
          <p:cNvSpPr/>
          <p:nvPr/>
        </p:nvSpPr>
        <p:spPr>
          <a:xfrm>
            <a:off x="3812930" y="4139223"/>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9ADE72D-E0FB-D1CE-CB9B-9FF52B2627B8}"/>
              </a:ext>
            </a:extLst>
          </p:cNvPr>
          <p:cNvSpPr/>
          <p:nvPr/>
        </p:nvSpPr>
        <p:spPr>
          <a:xfrm>
            <a:off x="2980243" y="4106914"/>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E1E756F-D06C-1057-A735-3B1DA179DBE1}"/>
              </a:ext>
            </a:extLst>
          </p:cNvPr>
          <p:cNvSpPr/>
          <p:nvPr/>
        </p:nvSpPr>
        <p:spPr>
          <a:xfrm>
            <a:off x="3480886" y="4158276"/>
            <a:ext cx="326415" cy="9466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44DB17A-1FC0-8A70-BA2B-9EEAC17C48BF}"/>
              </a:ext>
            </a:extLst>
          </p:cNvPr>
          <p:cNvSpPr/>
          <p:nvPr/>
        </p:nvSpPr>
        <p:spPr>
          <a:xfrm>
            <a:off x="3813910" y="2647998"/>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D9365D60-3C24-3B41-5382-D65BB4A75634}"/>
              </a:ext>
            </a:extLst>
          </p:cNvPr>
          <p:cNvSpPr/>
          <p:nvPr/>
        </p:nvSpPr>
        <p:spPr>
          <a:xfrm>
            <a:off x="6608489" y="5616028"/>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21A9A35-31B3-B1B6-B33D-97172A0788D9}"/>
              </a:ext>
            </a:extLst>
          </p:cNvPr>
          <p:cNvSpPr/>
          <p:nvPr/>
        </p:nvSpPr>
        <p:spPr>
          <a:xfrm>
            <a:off x="6602137" y="4153430"/>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B8D12F4A-9F5C-E194-3950-E7A415D93259}"/>
              </a:ext>
            </a:extLst>
          </p:cNvPr>
          <p:cNvSpPr/>
          <p:nvPr/>
        </p:nvSpPr>
        <p:spPr>
          <a:xfrm>
            <a:off x="8033654" y="4159856"/>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C5CFF69C-BF63-4A39-7DA2-F898ED5F525B}"/>
              </a:ext>
            </a:extLst>
          </p:cNvPr>
          <p:cNvSpPr/>
          <p:nvPr/>
        </p:nvSpPr>
        <p:spPr>
          <a:xfrm>
            <a:off x="9452654" y="2659330"/>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7699B24D-6796-AAFA-0295-8C84537B163C}"/>
              </a:ext>
            </a:extLst>
          </p:cNvPr>
          <p:cNvSpPr/>
          <p:nvPr/>
        </p:nvSpPr>
        <p:spPr>
          <a:xfrm>
            <a:off x="6624857" y="2613841"/>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D88E81A9-8DD8-B833-4DA3-45A39B30366B}"/>
              </a:ext>
            </a:extLst>
          </p:cNvPr>
          <p:cNvSpPr/>
          <p:nvPr/>
        </p:nvSpPr>
        <p:spPr>
          <a:xfrm>
            <a:off x="8050488" y="2642599"/>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F3CB57D1-5B8D-D1AE-858B-2D770C5F8920}"/>
              </a:ext>
            </a:extLst>
          </p:cNvPr>
          <p:cNvSpPr/>
          <p:nvPr/>
        </p:nvSpPr>
        <p:spPr>
          <a:xfrm>
            <a:off x="5215422" y="1180073"/>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460CFC39-34C0-C9BC-5B9F-635503A98F93}"/>
              </a:ext>
            </a:extLst>
          </p:cNvPr>
          <p:cNvSpPr/>
          <p:nvPr/>
        </p:nvSpPr>
        <p:spPr>
          <a:xfrm>
            <a:off x="3774178" y="1163941"/>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B90BB087-14CB-8B6E-2BDE-9A2EB2A00030}"/>
              </a:ext>
            </a:extLst>
          </p:cNvPr>
          <p:cNvSpPr/>
          <p:nvPr/>
        </p:nvSpPr>
        <p:spPr>
          <a:xfrm>
            <a:off x="6631886" y="1156131"/>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AAC0CA30-6103-4E5B-0BA5-666107BF9ADA}"/>
              </a:ext>
            </a:extLst>
          </p:cNvPr>
          <p:cNvSpPr/>
          <p:nvPr/>
        </p:nvSpPr>
        <p:spPr>
          <a:xfrm>
            <a:off x="8043962" y="1201825"/>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78186F81-BDEA-A09F-A33B-2798A58202C3}"/>
              </a:ext>
            </a:extLst>
          </p:cNvPr>
          <p:cNvSpPr/>
          <p:nvPr/>
        </p:nvSpPr>
        <p:spPr>
          <a:xfrm>
            <a:off x="9468789" y="1169711"/>
            <a:ext cx="355325" cy="11440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64F8260E-FCEB-0327-CCDF-1BB7EB64C7BF}"/>
              </a:ext>
            </a:extLst>
          </p:cNvPr>
          <p:cNvSpPr/>
          <p:nvPr/>
        </p:nvSpPr>
        <p:spPr>
          <a:xfrm>
            <a:off x="2978977" y="5607228"/>
            <a:ext cx="1279584"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94771F2E-67C1-D424-839F-948106F75687}"/>
              </a:ext>
            </a:extLst>
          </p:cNvPr>
          <p:cNvSpPr/>
          <p:nvPr/>
        </p:nvSpPr>
        <p:spPr>
          <a:xfrm>
            <a:off x="4371529" y="5582372"/>
            <a:ext cx="1227599"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0F350B45-3868-56E0-56C0-FAA7CFB40885}"/>
              </a:ext>
            </a:extLst>
          </p:cNvPr>
          <p:cNvSpPr/>
          <p:nvPr/>
        </p:nvSpPr>
        <p:spPr>
          <a:xfrm>
            <a:off x="4385533" y="4100396"/>
            <a:ext cx="1224331"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954212E-EEC1-68B8-6359-E0F014B76129}"/>
              </a:ext>
            </a:extLst>
          </p:cNvPr>
          <p:cNvSpPr/>
          <p:nvPr/>
        </p:nvSpPr>
        <p:spPr>
          <a:xfrm>
            <a:off x="5772684" y="4133367"/>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1E8E18C7-6729-6534-49EB-A887F77444D2}"/>
              </a:ext>
            </a:extLst>
          </p:cNvPr>
          <p:cNvSpPr/>
          <p:nvPr/>
        </p:nvSpPr>
        <p:spPr>
          <a:xfrm>
            <a:off x="5757507" y="5607228"/>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7D56391-7DB9-CF98-D5B9-67911D6C9EF4}"/>
              </a:ext>
            </a:extLst>
          </p:cNvPr>
          <p:cNvSpPr/>
          <p:nvPr/>
        </p:nvSpPr>
        <p:spPr>
          <a:xfrm>
            <a:off x="2956017" y="2658696"/>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748AD39-400E-37EA-6C38-D1C3AC4C509E}"/>
              </a:ext>
            </a:extLst>
          </p:cNvPr>
          <p:cNvSpPr/>
          <p:nvPr/>
        </p:nvSpPr>
        <p:spPr>
          <a:xfrm>
            <a:off x="2933843" y="1169118"/>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57EC378E-02B3-EC5D-8178-008B23C4B183}"/>
              </a:ext>
            </a:extLst>
          </p:cNvPr>
          <p:cNvSpPr/>
          <p:nvPr/>
        </p:nvSpPr>
        <p:spPr>
          <a:xfrm>
            <a:off x="4357387" y="1178407"/>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6024BE9A-8B12-B4C8-AF08-1FBB2B91A7AF}"/>
              </a:ext>
            </a:extLst>
          </p:cNvPr>
          <p:cNvSpPr/>
          <p:nvPr/>
        </p:nvSpPr>
        <p:spPr>
          <a:xfrm>
            <a:off x="5772082" y="1192323"/>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92D114F4-6EFF-32A1-0422-0E97DA6276F0}"/>
              </a:ext>
            </a:extLst>
          </p:cNvPr>
          <p:cNvSpPr/>
          <p:nvPr/>
        </p:nvSpPr>
        <p:spPr>
          <a:xfrm>
            <a:off x="5765859" y="2628326"/>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45B2113F-09D9-15EE-0770-EEF07E33A843}"/>
              </a:ext>
            </a:extLst>
          </p:cNvPr>
          <p:cNvSpPr/>
          <p:nvPr/>
        </p:nvSpPr>
        <p:spPr>
          <a:xfrm>
            <a:off x="7197029" y="2661555"/>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9B848B6-9A53-897F-6366-9CB40C440661}"/>
              </a:ext>
            </a:extLst>
          </p:cNvPr>
          <p:cNvSpPr/>
          <p:nvPr/>
        </p:nvSpPr>
        <p:spPr>
          <a:xfrm>
            <a:off x="7216303" y="4126511"/>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7C567E9D-49D7-87C0-101C-C95DE5D97F28}"/>
              </a:ext>
            </a:extLst>
          </p:cNvPr>
          <p:cNvSpPr/>
          <p:nvPr/>
        </p:nvSpPr>
        <p:spPr>
          <a:xfrm>
            <a:off x="7195923" y="1192289"/>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0AA8E911-7589-9127-5826-DE7B8C36B7C6}"/>
              </a:ext>
            </a:extLst>
          </p:cNvPr>
          <p:cNvSpPr/>
          <p:nvPr/>
        </p:nvSpPr>
        <p:spPr>
          <a:xfrm>
            <a:off x="8611246" y="1191105"/>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9651319-58AF-2A41-6000-EAEC133783BD}"/>
              </a:ext>
            </a:extLst>
          </p:cNvPr>
          <p:cNvSpPr/>
          <p:nvPr/>
        </p:nvSpPr>
        <p:spPr>
          <a:xfrm>
            <a:off x="9127403" y="1222789"/>
            <a:ext cx="333688" cy="95259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1C16AC4-5AED-2641-8AB9-88F9C41EC9F0}"/>
              </a:ext>
            </a:extLst>
          </p:cNvPr>
          <p:cNvSpPr/>
          <p:nvPr/>
        </p:nvSpPr>
        <p:spPr>
          <a:xfrm>
            <a:off x="7708178" y="1222789"/>
            <a:ext cx="329693" cy="945224"/>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5FB38B6-B797-97A0-D67A-C85B44B8381F}"/>
              </a:ext>
            </a:extLst>
          </p:cNvPr>
          <p:cNvSpPr/>
          <p:nvPr/>
        </p:nvSpPr>
        <p:spPr>
          <a:xfrm>
            <a:off x="7710262" y="2692389"/>
            <a:ext cx="327610" cy="950463"/>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4BCFD33-5DEC-9BCE-EEA8-441FD96428CD}"/>
              </a:ext>
            </a:extLst>
          </p:cNvPr>
          <p:cNvSpPr/>
          <p:nvPr/>
        </p:nvSpPr>
        <p:spPr>
          <a:xfrm>
            <a:off x="7722018" y="4167801"/>
            <a:ext cx="330602" cy="93514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02E7D43-3007-65DF-BAAB-7CF78E012582}"/>
              </a:ext>
            </a:extLst>
          </p:cNvPr>
          <p:cNvSpPr/>
          <p:nvPr/>
        </p:nvSpPr>
        <p:spPr>
          <a:xfrm>
            <a:off x="6272432" y="2669458"/>
            <a:ext cx="352425" cy="9733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4E68281-1E12-8DBD-C15C-48670F126534}"/>
              </a:ext>
            </a:extLst>
          </p:cNvPr>
          <p:cNvSpPr/>
          <p:nvPr/>
        </p:nvSpPr>
        <p:spPr>
          <a:xfrm>
            <a:off x="6266332" y="4162418"/>
            <a:ext cx="352425" cy="9728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E72EDFC-3391-6811-0E37-4E8FB25DC613}"/>
              </a:ext>
            </a:extLst>
          </p:cNvPr>
          <p:cNvSpPr/>
          <p:nvPr/>
        </p:nvSpPr>
        <p:spPr>
          <a:xfrm>
            <a:off x="6278988" y="5640573"/>
            <a:ext cx="328290" cy="9372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568236F-5797-2A60-2FE6-1585DB9DC330}"/>
              </a:ext>
            </a:extLst>
          </p:cNvPr>
          <p:cNvSpPr/>
          <p:nvPr/>
        </p:nvSpPr>
        <p:spPr>
          <a:xfrm>
            <a:off x="3478735" y="2672974"/>
            <a:ext cx="318975" cy="955129"/>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2B38B2-C892-DA24-F13D-7378589182CE}"/>
              </a:ext>
            </a:extLst>
          </p:cNvPr>
          <p:cNvSpPr/>
          <p:nvPr/>
        </p:nvSpPr>
        <p:spPr>
          <a:xfrm>
            <a:off x="3458497" y="1207968"/>
            <a:ext cx="322008" cy="960045"/>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C616C31-FDC4-9791-B897-6A20A68F94AE}"/>
              </a:ext>
            </a:extLst>
          </p:cNvPr>
          <p:cNvSpPr/>
          <p:nvPr/>
        </p:nvSpPr>
        <p:spPr>
          <a:xfrm>
            <a:off x="4884174" y="1198031"/>
            <a:ext cx="329381" cy="9847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E4E334B-CCF3-FB3E-262D-9917D1ED6C7C}"/>
              </a:ext>
            </a:extLst>
          </p:cNvPr>
          <p:cNvSpPr/>
          <p:nvPr/>
        </p:nvSpPr>
        <p:spPr>
          <a:xfrm>
            <a:off x="6276975" y="1224455"/>
            <a:ext cx="352425" cy="9583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190B9B3-EA84-CCCF-D0BE-522C8CB27E13}"/>
              </a:ext>
            </a:extLst>
          </p:cNvPr>
          <p:cNvSpPr/>
          <p:nvPr/>
        </p:nvSpPr>
        <p:spPr>
          <a:xfrm>
            <a:off x="8617908" y="2649239"/>
            <a:ext cx="517518" cy="11307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3B9AC57-B35B-9EA3-74B1-6F4DD1E89629}"/>
              </a:ext>
            </a:extLst>
          </p:cNvPr>
          <p:cNvSpPr/>
          <p:nvPr/>
        </p:nvSpPr>
        <p:spPr>
          <a:xfrm>
            <a:off x="9134777" y="2682086"/>
            <a:ext cx="318939" cy="95339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5188568A-D5F4-8EE4-3DC1-A095C6C1E5E5}"/>
              </a:ext>
            </a:extLst>
          </p:cNvPr>
          <p:cNvSpPr/>
          <p:nvPr/>
        </p:nvSpPr>
        <p:spPr>
          <a:xfrm>
            <a:off x="3078052" y="2394630"/>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911A2FC8-78A1-433E-5E33-45ED33DB0F68}"/>
              </a:ext>
            </a:extLst>
          </p:cNvPr>
          <p:cNvSpPr/>
          <p:nvPr/>
        </p:nvSpPr>
        <p:spPr>
          <a:xfrm>
            <a:off x="3040185" y="938453"/>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70552F0E-51EA-70CF-6906-F21A13E4F8A4}"/>
              </a:ext>
            </a:extLst>
          </p:cNvPr>
          <p:cNvSpPr/>
          <p:nvPr/>
        </p:nvSpPr>
        <p:spPr>
          <a:xfrm>
            <a:off x="4482060" y="919648"/>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D6B38A8E-510B-C5D8-463B-841ACCE7075E}"/>
              </a:ext>
            </a:extLst>
          </p:cNvPr>
          <p:cNvSpPr/>
          <p:nvPr/>
        </p:nvSpPr>
        <p:spPr>
          <a:xfrm>
            <a:off x="5880831" y="907734"/>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FADB052D-A72C-5417-5939-7A87BAA8615C}"/>
              </a:ext>
            </a:extLst>
          </p:cNvPr>
          <p:cNvSpPr/>
          <p:nvPr/>
        </p:nvSpPr>
        <p:spPr>
          <a:xfrm>
            <a:off x="7309199" y="952905"/>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03AA114B-5EDB-DAE5-B705-332FF593F794}"/>
              </a:ext>
            </a:extLst>
          </p:cNvPr>
          <p:cNvSpPr/>
          <p:nvPr/>
        </p:nvSpPr>
        <p:spPr>
          <a:xfrm>
            <a:off x="8734493" y="973266"/>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9194FA8-9436-6303-9FFB-DE0B0BB46B2C}"/>
              </a:ext>
            </a:extLst>
          </p:cNvPr>
          <p:cNvSpPr/>
          <p:nvPr/>
        </p:nvSpPr>
        <p:spPr>
          <a:xfrm>
            <a:off x="9197587" y="987274"/>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E004558-6D12-83EA-7515-66ECE937F8E7}"/>
              </a:ext>
            </a:extLst>
          </p:cNvPr>
          <p:cNvSpPr/>
          <p:nvPr/>
        </p:nvSpPr>
        <p:spPr>
          <a:xfrm>
            <a:off x="7778362" y="982616"/>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4C51FF0-4C42-9280-89DC-5E8A578935C4}"/>
              </a:ext>
            </a:extLst>
          </p:cNvPr>
          <p:cNvSpPr/>
          <p:nvPr/>
        </p:nvSpPr>
        <p:spPr>
          <a:xfrm>
            <a:off x="6347160" y="991656"/>
            <a:ext cx="158415" cy="1884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BE419E-4A03-6E7B-AE81-CE5ED6C933B6}"/>
              </a:ext>
            </a:extLst>
          </p:cNvPr>
          <p:cNvSpPr/>
          <p:nvPr/>
        </p:nvSpPr>
        <p:spPr>
          <a:xfrm>
            <a:off x="4946985" y="972606"/>
            <a:ext cx="158415" cy="1884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71BCC6A-77CB-A32F-F5FA-38B4A595D589}"/>
              </a:ext>
            </a:extLst>
          </p:cNvPr>
          <p:cNvSpPr/>
          <p:nvPr/>
        </p:nvSpPr>
        <p:spPr>
          <a:xfrm>
            <a:off x="3513050" y="970925"/>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B153D3DE-6119-C3F4-8832-D3332586CF60}"/>
              </a:ext>
            </a:extLst>
          </p:cNvPr>
          <p:cNvSpPr/>
          <p:nvPr/>
        </p:nvSpPr>
        <p:spPr>
          <a:xfrm>
            <a:off x="3678673" y="957522"/>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F563888D-D8A1-A711-99E4-A2F1ED41670F}"/>
              </a:ext>
            </a:extLst>
          </p:cNvPr>
          <p:cNvSpPr/>
          <p:nvPr/>
        </p:nvSpPr>
        <p:spPr>
          <a:xfrm>
            <a:off x="5111407" y="928465"/>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A635EC45-CE35-22DC-9421-746AC9E0A7C1}"/>
              </a:ext>
            </a:extLst>
          </p:cNvPr>
          <p:cNvSpPr/>
          <p:nvPr/>
        </p:nvSpPr>
        <p:spPr>
          <a:xfrm>
            <a:off x="6510100" y="951664"/>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E2EED0B5-CC88-4D88-8CF0-69AAE50B3CFB}"/>
              </a:ext>
            </a:extLst>
          </p:cNvPr>
          <p:cNvSpPr/>
          <p:nvPr/>
        </p:nvSpPr>
        <p:spPr>
          <a:xfrm>
            <a:off x="7941138" y="941935"/>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381E4E37-EA6D-8E15-5889-C256A45963BC}"/>
              </a:ext>
            </a:extLst>
          </p:cNvPr>
          <p:cNvSpPr/>
          <p:nvPr/>
        </p:nvSpPr>
        <p:spPr>
          <a:xfrm>
            <a:off x="9366502" y="950328"/>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44C47BA5-9B66-8363-CE28-E60174BA388C}"/>
              </a:ext>
            </a:extLst>
          </p:cNvPr>
          <p:cNvSpPr/>
          <p:nvPr/>
        </p:nvSpPr>
        <p:spPr>
          <a:xfrm>
            <a:off x="7932737" y="2389177"/>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CFC7E2A7-6951-6E70-7425-8837E1AE2B6E}"/>
              </a:ext>
            </a:extLst>
          </p:cNvPr>
          <p:cNvSpPr/>
          <p:nvPr/>
        </p:nvSpPr>
        <p:spPr>
          <a:xfrm>
            <a:off x="7316123" y="2418108"/>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DF22E31-3F89-5D2A-8089-82A076E09D0D}"/>
              </a:ext>
            </a:extLst>
          </p:cNvPr>
          <p:cNvSpPr/>
          <p:nvPr/>
        </p:nvSpPr>
        <p:spPr>
          <a:xfrm>
            <a:off x="7780447" y="2444842"/>
            <a:ext cx="146812"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14460CE-1314-0CC2-E97F-999D367C3C07}"/>
              </a:ext>
            </a:extLst>
          </p:cNvPr>
          <p:cNvSpPr/>
          <p:nvPr/>
        </p:nvSpPr>
        <p:spPr>
          <a:xfrm>
            <a:off x="8753280" y="2394630"/>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9704FF53-CDDB-389A-857A-46CB5892AB9E}"/>
              </a:ext>
            </a:extLst>
          </p:cNvPr>
          <p:cNvSpPr/>
          <p:nvPr/>
        </p:nvSpPr>
        <p:spPr>
          <a:xfrm>
            <a:off x="9356573" y="2437459"/>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251667-9FD4-17E6-37AB-219B9FCDC9DF}"/>
              </a:ext>
            </a:extLst>
          </p:cNvPr>
          <p:cNvSpPr/>
          <p:nvPr/>
        </p:nvSpPr>
        <p:spPr>
          <a:xfrm>
            <a:off x="9197587" y="2446571"/>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19E6E1D7-82F6-0966-FC68-ED5E2E8C4586}"/>
              </a:ext>
            </a:extLst>
          </p:cNvPr>
          <p:cNvSpPr/>
          <p:nvPr/>
        </p:nvSpPr>
        <p:spPr>
          <a:xfrm>
            <a:off x="6504327" y="2387630"/>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419590B3-2A9E-74C1-137D-654F345C3491}"/>
              </a:ext>
            </a:extLst>
          </p:cNvPr>
          <p:cNvSpPr/>
          <p:nvPr/>
        </p:nvSpPr>
        <p:spPr>
          <a:xfrm>
            <a:off x="5882638" y="2394630"/>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0B3F15B-8B4C-781B-A4B3-28F820BA6FED}"/>
              </a:ext>
            </a:extLst>
          </p:cNvPr>
          <p:cNvSpPr/>
          <p:nvPr/>
        </p:nvSpPr>
        <p:spPr>
          <a:xfrm>
            <a:off x="6347275" y="2448929"/>
            <a:ext cx="158415" cy="1884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F7E915FB-39CA-7FF3-783A-77E14E2F2033}"/>
              </a:ext>
            </a:extLst>
          </p:cNvPr>
          <p:cNvSpPr/>
          <p:nvPr/>
        </p:nvSpPr>
        <p:spPr>
          <a:xfrm>
            <a:off x="3700929" y="2411840"/>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A9E91E2-733B-568C-39D9-C213F72EA454}"/>
              </a:ext>
            </a:extLst>
          </p:cNvPr>
          <p:cNvSpPr/>
          <p:nvPr/>
        </p:nvSpPr>
        <p:spPr>
          <a:xfrm>
            <a:off x="3548920" y="2437459"/>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D6485241-40C4-8464-9A63-2826F2B531D4}"/>
              </a:ext>
            </a:extLst>
          </p:cNvPr>
          <p:cNvSpPr/>
          <p:nvPr/>
        </p:nvSpPr>
        <p:spPr>
          <a:xfrm>
            <a:off x="3715766" y="3863243"/>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F183616C-E918-EE8C-D901-F9E9AE941FA3}"/>
              </a:ext>
            </a:extLst>
          </p:cNvPr>
          <p:cNvSpPr/>
          <p:nvPr/>
        </p:nvSpPr>
        <p:spPr>
          <a:xfrm>
            <a:off x="3097022" y="3863243"/>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375AE7C0-3CF0-3E18-9209-19A588B51711}"/>
              </a:ext>
            </a:extLst>
          </p:cNvPr>
          <p:cNvSpPr/>
          <p:nvPr/>
        </p:nvSpPr>
        <p:spPr>
          <a:xfrm>
            <a:off x="4505979" y="3857200"/>
            <a:ext cx="996062"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B2FC9A79-D746-3AA8-FCC6-96431AEF6708}"/>
              </a:ext>
            </a:extLst>
          </p:cNvPr>
          <p:cNvSpPr/>
          <p:nvPr/>
        </p:nvSpPr>
        <p:spPr>
          <a:xfrm>
            <a:off x="5891268" y="3867346"/>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7B31A83A-F9D1-C7C1-4806-3CD3209C30A7}"/>
              </a:ext>
            </a:extLst>
          </p:cNvPr>
          <p:cNvSpPr/>
          <p:nvPr/>
        </p:nvSpPr>
        <p:spPr>
          <a:xfrm>
            <a:off x="6517054" y="3863243"/>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A83283F3-4A16-9F61-F7C4-9AA9373DE3AF}"/>
              </a:ext>
            </a:extLst>
          </p:cNvPr>
          <p:cNvSpPr/>
          <p:nvPr/>
        </p:nvSpPr>
        <p:spPr>
          <a:xfrm>
            <a:off x="7313757" y="3862904"/>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5AE8C94D-D730-F31D-9B65-22637DEF135B}"/>
              </a:ext>
            </a:extLst>
          </p:cNvPr>
          <p:cNvSpPr/>
          <p:nvPr/>
        </p:nvSpPr>
        <p:spPr>
          <a:xfrm>
            <a:off x="7941138" y="3870682"/>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DBF1B21-7965-2B2D-5E3A-C61B28C08A30}"/>
              </a:ext>
            </a:extLst>
          </p:cNvPr>
          <p:cNvSpPr/>
          <p:nvPr/>
        </p:nvSpPr>
        <p:spPr>
          <a:xfrm>
            <a:off x="3558445" y="3922761"/>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FE0BCC6-BDC4-6226-AB2F-5845D5D1933B}"/>
              </a:ext>
            </a:extLst>
          </p:cNvPr>
          <p:cNvSpPr/>
          <p:nvPr/>
        </p:nvSpPr>
        <p:spPr>
          <a:xfrm>
            <a:off x="6358639" y="3926903"/>
            <a:ext cx="158415" cy="1884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C5CA9E0-4E26-D096-A7C1-29FBADE1C60C}"/>
              </a:ext>
            </a:extLst>
          </p:cNvPr>
          <p:cNvSpPr/>
          <p:nvPr/>
        </p:nvSpPr>
        <p:spPr>
          <a:xfrm>
            <a:off x="7784828" y="3927628"/>
            <a:ext cx="158415" cy="18841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860574F2-0349-E411-EE0B-52FB8E2CDDA0}"/>
              </a:ext>
            </a:extLst>
          </p:cNvPr>
          <p:cNvSpPr/>
          <p:nvPr/>
        </p:nvSpPr>
        <p:spPr>
          <a:xfrm>
            <a:off x="3087220" y="5319339"/>
            <a:ext cx="1034925"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E1CFFC87-5D16-20F2-8974-530F4E87DF8D}"/>
              </a:ext>
            </a:extLst>
          </p:cNvPr>
          <p:cNvSpPr/>
          <p:nvPr/>
        </p:nvSpPr>
        <p:spPr>
          <a:xfrm>
            <a:off x="4504166" y="5329015"/>
            <a:ext cx="1034924"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0DA8ADB4-3FB4-586A-BA98-89B9FC39B5C4}"/>
              </a:ext>
            </a:extLst>
          </p:cNvPr>
          <p:cNvSpPr/>
          <p:nvPr/>
        </p:nvSpPr>
        <p:spPr>
          <a:xfrm>
            <a:off x="5898664" y="5364890"/>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DEF5CB92-7CC6-A3AF-C5B2-65576FD40BD4}"/>
              </a:ext>
            </a:extLst>
          </p:cNvPr>
          <p:cNvSpPr/>
          <p:nvPr/>
        </p:nvSpPr>
        <p:spPr>
          <a:xfrm>
            <a:off x="6515963" y="5364680"/>
            <a:ext cx="463296" cy="2516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97EDF2E-F1A8-2239-A58A-41BBC9C531BB}"/>
              </a:ext>
            </a:extLst>
          </p:cNvPr>
          <p:cNvSpPr/>
          <p:nvPr/>
        </p:nvSpPr>
        <p:spPr>
          <a:xfrm>
            <a:off x="6358767" y="5405404"/>
            <a:ext cx="158415" cy="1884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037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FE7DB8-0DDE-27BC-B260-A7F786A01E4C}"/>
              </a:ext>
            </a:extLst>
          </p:cNvPr>
          <p:cNvSpPr>
            <a:spLocks noGrp="1"/>
          </p:cNvSpPr>
          <p:nvPr>
            <p:ph type="title"/>
          </p:nvPr>
        </p:nvSpPr>
        <p:spPr>
          <a:xfrm>
            <a:off x="487663" y="316039"/>
            <a:ext cx="10914989" cy="482011"/>
          </a:xfrm>
        </p:spPr>
        <p:txBody>
          <a:bodyPr/>
          <a:lstStyle/>
          <a:p>
            <a:r>
              <a:rPr lang="en-US" dirty="0"/>
              <a:t>Loop Specificity Can be Reprogrammed</a:t>
            </a:r>
          </a:p>
        </p:txBody>
      </p:sp>
      <p:pic>
        <p:nvPicPr>
          <p:cNvPr id="11" name="Picture 10" descr="A red and blue text with a number&#10;&#10;Description automatically generated">
            <a:extLst>
              <a:ext uri="{FF2B5EF4-FFF2-40B4-BE49-F238E27FC236}">
                <a16:creationId xmlns:a16="http://schemas.microsoft.com/office/drawing/2014/main" id="{8EA9758B-AFEC-D930-394F-145DF8D95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906" y="1724905"/>
            <a:ext cx="2057404" cy="2057404"/>
          </a:xfrm>
          <a:prstGeom prst="rect">
            <a:avLst/>
          </a:prstGeom>
        </p:spPr>
      </p:pic>
      <p:pic>
        <p:nvPicPr>
          <p:cNvPr id="29" name="Picture 28" descr="A graph with colorful letters and numbers&#10;&#10;Description automatically generated">
            <a:extLst>
              <a:ext uri="{FF2B5EF4-FFF2-40B4-BE49-F238E27FC236}">
                <a16:creationId xmlns:a16="http://schemas.microsoft.com/office/drawing/2014/main" id="{9869E634-8DF2-F899-C3AA-AF6529006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240" y="1724905"/>
            <a:ext cx="2057404" cy="2057404"/>
          </a:xfrm>
          <a:prstGeom prst="rect">
            <a:avLst/>
          </a:prstGeom>
        </p:spPr>
      </p:pic>
      <p:pic>
        <p:nvPicPr>
          <p:cNvPr id="35" name="Picture 34" descr="A graph of a number of red and green lines&#10;&#10;Description automatically generated">
            <a:extLst>
              <a:ext uri="{FF2B5EF4-FFF2-40B4-BE49-F238E27FC236}">
                <a16:creationId xmlns:a16="http://schemas.microsoft.com/office/drawing/2014/main" id="{7DD79CF1-E8C8-B40E-E26A-2264C961A2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8869" y="4146158"/>
            <a:ext cx="2057404" cy="2057404"/>
          </a:xfrm>
          <a:prstGeom prst="rect">
            <a:avLst/>
          </a:prstGeom>
        </p:spPr>
      </p:pic>
      <p:pic>
        <p:nvPicPr>
          <p:cNvPr id="38" name="Picture 37" descr="A graph with a triangle and a letter&#10;&#10;Description automatically generated with medium confidence">
            <a:extLst>
              <a:ext uri="{FF2B5EF4-FFF2-40B4-BE49-F238E27FC236}">
                <a16:creationId xmlns:a16="http://schemas.microsoft.com/office/drawing/2014/main" id="{639CEAC2-087C-AA11-4A6D-D9B63D3300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6327" y="4146158"/>
            <a:ext cx="2057404" cy="2057404"/>
          </a:xfrm>
          <a:prstGeom prst="rect">
            <a:avLst/>
          </a:prstGeom>
        </p:spPr>
      </p:pic>
      <p:pic>
        <p:nvPicPr>
          <p:cNvPr id="40" name="Picture 39" descr="A diagram of a number&#10;&#10;Description automatically generated with medium confidence">
            <a:extLst>
              <a:ext uri="{FF2B5EF4-FFF2-40B4-BE49-F238E27FC236}">
                <a16:creationId xmlns:a16="http://schemas.microsoft.com/office/drawing/2014/main" id="{E610E496-33AB-C9D7-465F-136D4E737A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6053" y="4154914"/>
            <a:ext cx="2057404" cy="2057404"/>
          </a:xfrm>
          <a:prstGeom prst="rect">
            <a:avLst/>
          </a:prstGeom>
        </p:spPr>
      </p:pic>
      <p:pic>
        <p:nvPicPr>
          <p:cNvPr id="42" name="Picture 41" descr="A green and blue letters&#10;&#10;Description automatically generated">
            <a:extLst>
              <a:ext uri="{FF2B5EF4-FFF2-40B4-BE49-F238E27FC236}">
                <a16:creationId xmlns:a16="http://schemas.microsoft.com/office/drawing/2014/main" id="{2E0B4001-8D0F-3D3D-2005-962142D8C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7362" y="1724905"/>
            <a:ext cx="2057404" cy="2057404"/>
          </a:xfrm>
          <a:prstGeom prst="rect">
            <a:avLst/>
          </a:prstGeom>
        </p:spPr>
      </p:pic>
      <p:sp>
        <p:nvSpPr>
          <p:cNvPr id="72" name="Rectangle 71">
            <a:extLst>
              <a:ext uri="{FF2B5EF4-FFF2-40B4-BE49-F238E27FC236}">
                <a16:creationId xmlns:a16="http://schemas.microsoft.com/office/drawing/2014/main" id="{5AD22DD7-6F65-FBA7-BB9D-F4C2E1F62448}"/>
              </a:ext>
            </a:extLst>
          </p:cNvPr>
          <p:cNvSpPr/>
          <p:nvPr/>
        </p:nvSpPr>
        <p:spPr>
          <a:xfrm>
            <a:off x="2669846" y="1767340"/>
            <a:ext cx="7109464" cy="133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6FE2939-B90F-F130-4754-E15B1D8CCBB9}"/>
              </a:ext>
            </a:extLst>
          </p:cNvPr>
          <p:cNvSpPr/>
          <p:nvPr/>
        </p:nvSpPr>
        <p:spPr>
          <a:xfrm>
            <a:off x="2673229" y="4219254"/>
            <a:ext cx="7109464" cy="133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531BD02-5016-C0B9-6109-167DD83A74C5}"/>
              </a:ext>
            </a:extLst>
          </p:cNvPr>
          <p:cNvSpPr txBox="1"/>
          <p:nvPr/>
        </p:nvSpPr>
        <p:spPr>
          <a:xfrm>
            <a:off x="8211527" y="4034588"/>
            <a:ext cx="1052087" cy="369332"/>
          </a:xfrm>
          <a:prstGeom prst="rect">
            <a:avLst/>
          </a:prstGeom>
          <a:noFill/>
        </p:spPr>
        <p:txBody>
          <a:bodyPr wrap="square">
            <a:spAutoFit/>
          </a:bodyPr>
          <a:lstStyle/>
          <a:p>
            <a:pPr algn="ctr"/>
            <a:r>
              <a:rPr lang="en-US" sz="1800" b="0" i="0" u="none" strike="noStrike" dirty="0" err="1">
                <a:solidFill>
                  <a:srgbClr val="000000"/>
                </a:solidFill>
                <a:effectLst/>
                <a:latin typeface="Consolas" panose="020B0609020204030204" pitchFamily="49" charset="0"/>
              </a:rPr>
              <a:t>WRGGAS</a:t>
            </a:r>
            <a:endParaRPr lang="en-US" dirty="0">
              <a:latin typeface="Consolas" panose="020B0609020204030204" pitchFamily="49" charset="0"/>
            </a:endParaRPr>
          </a:p>
        </p:txBody>
      </p:sp>
      <p:sp>
        <p:nvSpPr>
          <p:cNvPr id="19" name="TextBox 18">
            <a:extLst>
              <a:ext uri="{FF2B5EF4-FFF2-40B4-BE49-F238E27FC236}">
                <a16:creationId xmlns:a16="http://schemas.microsoft.com/office/drawing/2014/main" id="{988AA93F-F480-15AC-B2AE-60B2F61B64FB}"/>
              </a:ext>
            </a:extLst>
          </p:cNvPr>
          <p:cNvSpPr txBox="1"/>
          <p:nvPr/>
        </p:nvSpPr>
        <p:spPr>
          <a:xfrm>
            <a:off x="5562380" y="4034588"/>
            <a:ext cx="1164749" cy="369332"/>
          </a:xfrm>
          <a:prstGeom prst="rect">
            <a:avLst/>
          </a:prstGeom>
          <a:noFill/>
        </p:spPr>
        <p:txBody>
          <a:bodyPr wrap="square">
            <a:spAutoFit/>
          </a:bodyPr>
          <a:lstStyle/>
          <a:p>
            <a:pPr algn="ctr"/>
            <a:r>
              <a:rPr lang="en-US" sz="1800" b="0" i="0" u="none" strike="noStrike" dirty="0" err="1">
                <a:solidFill>
                  <a:srgbClr val="000000"/>
                </a:solidFill>
                <a:effectLst/>
                <a:latin typeface="Consolas" panose="020B0609020204030204" pitchFamily="49" charset="0"/>
              </a:rPr>
              <a:t>YRGGML</a:t>
            </a:r>
            <a:r>
              <a:rPr lang="en-US" dirty="0">
                <a:latin typeface="Consolas" panose="020B0609020204030204" pitchFamily="49" charset="0"/>
              </a:rPr>
              <a:t> </a:t>
            </a:r>
          </a:p>
        </p:txBody>
      </p:sp>
      <p:sp>
        <p:nvSpPr>
          <p:cNvPr id="74" name="TextBox 73">
            <a:extLst>
              <a:ext uri="{FF2B5EF4-FFF2-40B4-BE49-F238E27FC236}">
                <a16:creationId xmlns:a16="http://schemas.microsoft.com/office/drawing/2014/main" id="{C8AB9926-8A67-40FF-2F0E-25B9213223F1}"/>
              </a:ext>
            </a:extLst>
          </p:cNvPr>
          <p:cNvSpPr txBox="1"/>
          <p:nvPr/>
        </p:nvSpPr>
        <p:spPr>
          <a:xfrm>
            <a:off x="2913233" y="4034588"/>
            <a:ext cx="1164749" cy="369332"/>
          </a:xfrm>
          <a:prstGeom prst="rect">
            <a:avLst/>
          </a:prstGeom>
          <a:noFill/>
        </p:spPr>
        <p:txBody>
          <a:bodyPr wrap="square">
            <a:spAutoFit/>
          </a:bodyPr>
          <a:lstStyle/>
          <a:p>
            <a:pPr algn="ctr"/>
            <a:r>
              <a:rPr lang="en-US" sz="1800" b="0" i="0" u="none" strike="noStrike" dirty="0" err="1">
                <a:solidFill>
                  <a:srgbClr val="000000"/>
                </a:solidFill>
                <a:effectLst/>
                <a:latin typeface="Consolas" panose="020B0609020204030204" pitchFamily="49" charset="0"/>
              </a:rPr>
              <a:t>YRGGLP</a:t>
            </a:r>
            <a:endParaRPr lang="en-US" dirty="0">
              <a:latin typeface="Consolas" panose="020B0609020204030204" pitchFamily="49" charset="0"/>
            </a:endParaRPr>
          </a:p>
        </p:txBody>
      </p:sp>
      <p:sp>
        <p:nvSpPr>
          <p:cNvPr id="3" name="Rectangle 2">
            <a:extLst>
              <a:ext uri="{FF2B5EF4-FFF2-40B4-BE49-F238E27FC236}">
                <a16:creationId xmlns:a16="http://schemas.microsoft.com/office/drawing/2014/main" id="{695B4642-0E20-E00F-3594-C108B1BA6273}"/>
              </a:ext>
            </a:extLst>
          </p:cNvPr>
          <p:cNvSpPr/>
          <p:nvPr/>
        </p:nvSpPr>
        <p:spPr>
          <a:xfrm>
            <a:off x="2386689" y="1318249"/>
            <a:ext cx="2217836" cy="3446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dirty="0">
                <a:ln>
                  <a:noFill/>
                </a:ln>
                <a:solidFill>
                  <a:schemeClr val="tx2"/>
                </a:solidFill>
                <a:effectLst/>
                <a:uLnTx/>
                <a:uFillTx/>
                <a:latin typeface="Gill Sans MT"/>
                <a:ea typeface="+mn-ea"/>
                <a:cs typeface="Arial"/>
              </a:rPr>
              <a:t>Wild type Loop</a:t>
            </a:r>
          </a:p>
        </p:txBody>
      </p:sp>
      <p:sp>
        <p:nvSpPr>
          <p:cNvPr id="76" name="Rectangle 75">
            <a:extLst>
              <a:ext uri="{FF2B5EF4-FFF2-40B4-BE49-F238E27FC236}">
                <a16:creationId xmlns:a16="http://schemas.microsoft.com/office/drawing/2014/main" id="{272BE8CE-3044-36CE-8046-59E7684D587D}"/>
              </a:ext>
            </a:extLst>
          </p:cNvPr>
          <p:cNvSpPr/>
          <p:nvPr/>
        </p:nvSpPr>
        <p:spPr>
          <a:xfrm>
            <a:off x="2805710" y="3606736"/>
            <a:ext cx="7109464" cy="133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49DE2A6-6CD8-19F4-DAF3-EE2FA0E4DD40}"/>
              </a:ext>
            </a:extLst>
          </p:cNvPr>
          <p:cNvSpPr/>
          <p:nvPr/>
        </p:nvSpPr>
        <p:spPr>
          <a:xfrm>
            <a:off x="2913233" y="6022830"/>
            <a:ext cx="7109464" cy="133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2B5512F6-2537-2E62-54C7-6F9958FC4062}"/>
              </a:ext>
            </a:extLst>
          </p:cNvPr>
          <p:cNvSpPr txBox="1"/>
          <p:nvPr/>
        </p:nvSpPr>
        <p:spPr>
          <a:xfrm>
            <a:off x="2976742" y="3584153"/>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-7</a:t>
            </a:r>
          </a:p>
        </p:txBody>
      </p:sp>
      <p:sp>
        <p:nvSpPr>
          <p:cNvPr id="79" name="TextBox 78">
            <a:extLst>
              <a:ext uri="{FF2B5EF4-FFF2-40B4-BE49-F238E27FC236}">
                <a16:creationId xmlns:a16="http://schemas.microsoft.com/office/drawing/2014/main" id="{56D37889-44C1-A1E3-17F2-0F278F51428F}"/>
              </a:ext>
            </a:extLst>
          </p:cNvPr>
          <p:cNvSpPr txBox="1"/>
          <p:nvPr/>
        </p:nvSpPr>
        <p:spPr>
          <a:xfrm>
            <a:off x="3783686" y="3579482"/>
            <a:ext cx="404129" cy="27592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-6</a:t>
            </a:r>
          </a:p>
        </p:txBody>
      </p:sp>
      <p:sp>
        <p:nvSpPr>
          <p:cNvPr id="80" name="TextBox 79">
            <a:extLst>
              <a:ext uri="{FF2B5EF4-FFF2-40B4-BE49-F238E27FC236}">
                <a16:creationId xmlns:a16="http://schemas.microsoft.com/office/drawing/2014/main" id="{3F1CD4E9-CF5A-A9D9-54E9-E54B8746CE9D}"/>
              </a:ext>
            </a:extLst>
          </p:cNvPr>
          <p:cNvSpPr txBox="1"/>
          <p:nvPr/>
        </p:nvSpPr>
        <p:spPr>
          <a:xfrm>
            <a:off x="3026069" y="6032554"/>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-7</a:t>
            </a:r>
          </a:p>
        </p:txBody>
      </p:sp>
      <p:sp>
        <p:nvSpPr>
          <p:cNvPr id="81" name="TextBox 80">
            <a:extLst>
              <a:ext uri="{FF2B5EF4-FFF2-40B4-BE49-F238E27FC236}">
                <a16:creationId xmlns:a16="http://schemas.microsoft.com/office/drawing/2014/main" id="{02ECC2A1-FE02-1C0E-24F8-DC8576027DF0}"/>
              </a:ext>
            </a:extLst>
          </p:cNvPr>
          <p:cNvSpPr txBox="1"/>
          <p:nvPr/>
        </p:nvSpPr>
        <p:spPr>
          <a:xfrm>
            <a:off x="3833013" y="6027883"/>
            <a:ext cx="404129" cy="27592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-6</a:t>
            </a:r>
          </a:p>
        </p:txBody>
      </p:sp>
      <p:sp>
        <p:nvSpPr>
          <p:cNvPr id="83" name="TextBox 82">
            <a:extLst>
              <a:ext uri="{FF2B5EF4-FFF2-40B4-BE49-F238E27FC236}">
                <a16:creationId xmlns:a16="http://schemas.microsoft.com/office/drawing/2014/main" id="{79818280-A1F4-FEF6-56EC-DFE057EBAFAD}"/>
              </a:ext>
            </a:extLst>
          </p:cNvPr>
          <p:cNvSpPr txBox="1"/>
          <p:nvPr/>
        </p:nvSpPr>
        <p:spPr>
          <a:xfrm>
            <a:off x="5686031" y="6023747"/>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-7</a:t>
            </a:r>
          </a:p>
        </p:txBody>
      </p:sp>
      <p:sp>
        <p:nvSpPr>
          <p:cNvPr id="84" name="TextBox 83">
            <a:extLst>
              <a:ext uri="{FF2B5EF4-FFF2-40B4-BE49-F238E27FC236}">
                <a16:creationId xmlns:a16="http://schemas.microsoft.com/office/drawing/2014/main" id="{63F89FA0-5339-7426-FF68-3513166092D5}"/>
              </a:ext>
            </a:extLst>
          </p:cNvPr>
          <p:cNvSpPr txBox="1"/>
          <p:nvPr/>
        </p:nvSpPr>
        <p:spPr>
          <a:xfrm>
            <a:off x="6492975" y="6019076"/>
            <a:ext cx="404129" cy="27592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-6</a:t>
            </a:r>
          </a:p>
        </p:txBody>
      </p:sp>
      <p:sp>
        <p:nvSpPr>
          <p:cNvPr id="85" name="TextBox 84">
            <a:extLst>
              <a:ext uri="{FF2B5EF4-FFF2-40B4-BE49-F238E27FC236}">
                <a16:creationId xmlns:a16="http://schemas.microsoft.com/office/drawing/2014/main" id="{B3BCD161-B5B2-D96E-3778-DE8DCFBDE1FF}"/>
              </a:ext>
            </a:extLst>
          </p:cNvPr>
          <p:cNvSpPr txBox="1"/>
          <p:nvPr/>
        </p:nvSpPr>
        <p:spPr>
          <a:xfrm>
            <a:off x="8291826" y="6027883"/>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-7</a:t>
            </a:r>
          </a:p>
        </p:txBody>
      </p:sp>
      <p:sp>
        <p:nvSpPr>
          <p:cNvPr id="86" name="TextBox 85">
            <a:extLst>
              <a:ext uri="{FF2B5EF4-FFF2-40B4-BE49-F238E27FC236}">
                <a16:creationId xmlns:a16="http://schemas.microsoft.com/office/drawing/2014/main" id="{62BB5898-EFBF-31E5-FE24-2FE60D7ADAA4}"/>
              </a:ext>
            </a:extLst>
          </p:cNvPr>
          <p:cNvSpPr txBox="1"/>
          <p:nvPr/>
        </p:nvSpPr>
        <p:spPr>
          <a:xfrm>
            <a:off x="9086738" y="6023212"/>
            <a:ext cx="404129" cy="27592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-6</a:t>
            </a:r>
          </a:p>
        </p:txBody>
      </p:sp>
      <p:sp>
        <p:nvSpPr>
          <p:cNvPr id="87" name="TextBox 86">
            <a:extLst>
              <a:ext uri="{FF2B5EF4-FFF2-40B4-BE49-F238E27FC236}">
                <a16:creationId xmlns:a16="http://schemas.microsoft.com/office/drawing/2014/main" id="{3AD6FE6D-666D-9912-448A-54DB48CAAA9F}"/>
              </a:ext>
            </a:extLst>
          </p:cNvPr>
          <p:cNvSpPr txBox="1"/>
          <p:nvPr/>
        </p:nvSpPr>
        <p:spPr>
          <a:xfrm>
            <a:off x="5673999" y="3597877"/>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-7</a:t>
            </a:r>
          </a:p>
        </p:txBody>
      </p:sp>
      <p:sp>
        <p:nvSpPr>
          <p:cNvPr id="88" name="TextBox 87">
            <a:extLst>
              <a:ext uri="{FF2B5EF4-FFF2-40B4-BE49-F238E27FC236}">
                <a16:creationId xmlns:a16="http://schemas.microsoft.com/office/drawing/2014/main" id="{465C565E-6ADB-E5AC-4C10-538394859FB3}"/>
              </a:ext>
            </a:extLst>
          </p:cNvPr>
          <p:cNvSpPr txBox="1"/>
          <p:nvPr/>
        </p:nvSpPr>
        <p:spPr>
          <a:xfrm>
            <a:off x="6480943" y="3593206"/>
            <a:ext cx="404129" cy="27592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-6</a:t>
            </a:r>
          </a:p>
        </p:txBody>
      </p:sp>
      <p:sp>
        <p:nvSpPr>
          <p:cNvPr id="89" name="TextBox 88">
            <a:extLst>
              <a:ext uri="{FF2B5EF4-FFF2-40B4-BE49-F238E27FC236}">
                <a16:creationId xmlns:a16="http://schemas.microsoft.com/office/drawing/2014/main" id="{F1796511-730A-33B5-F717-AFAFE99E0534}"/>
              </a:ext>
            </a:extLst>
          </p:cNvPr>
          <p:cNvSpPr txBox="1"/>
          <p:nvPr/>
        </p:nvSpPr>
        <p:spPr>
          <a:xfrm>
            <a:off x="8303858" y="3599173"/>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-7</a:t>
            </a:r>
          </a:p>
        </p:txBody>
      </p:sp>
      <p:sp>
        <p:nvSpPr>
          <p:cNvPr id="90" name="TextBox 89">
            <a:extLst>
              <a:ext uri="{FF2B5EF4-FFF2-40B4-BE49-F238E27FC236}">
                <a16:creationId xmlns:a16="http://schemas.microsoft.com/office/drawing/2014/main" id="{CC199AD2-78C2-1484-8E92-A11E5F374028}"/>
              </a:ext>
            </a:extLst>
          </p:cNvPr>
          <p:cNvSpPr txBox="1"/>
          <p:nvPr/>
        </p:nvSpPr>
        <p:spPr>
          <a:xfrm>
            <a:off x="9110802" y="3594502"/>
            <a:ext cx="404129" cy="27592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-6</a:t>
            </a:r>
          </a:p>
        </p:txBody>
      </p:sp>
      <p:sp>
        <p:nvSpPr>
          <p:cNvPr id="6" name="TextBox 5">
            <a:extLst>
              <a:ext uri="{FF2B5EF4-FFF2-40B4-BE49-F238E27FC236}">
                <a16:creationId xmlns:a16="http://schemas.microsoft.com/office/drawing/2014/main" id="{A03C6138-1D11-CBDC-1E86-5A5C244BF74A}"/>
              </a:ext>
            </a:extLst>
          </p:cNvPr>
          <p:cNvSpPr txBox="1"/>
          <p:nvPr/>
        </p:nvSpPr>
        <p:spPr>
          <a:xfrm>
            <a:off x="253895" y="5423695"/>
            <a:ext cx="2016275" cy="317395"/>
          </a:xfrm>
          <a:prstGeom prst="rect">
            <a:avLst/>
          </a:prstGeom>
          <a:noFill/>
        </p:spPr>
        <p:txBody>
          <a:bodyPr wrap="none" lIns="0" tIns="0" rIns="0" bIns="0" rtlCol="0">
            <a:noAutofit/>
          </a:bodyPr>
          <a:lstStyle/>
          <a:p>
            <a:pPr algn="l">
              <a:spcAft>
                <a:spcPts val="1200"/>
              </a:spcAft>
            </a:pPr>
            <a:r>
              <a:rPr lang="en-US" dirty="0">
                <a:solidFill>
                  <a:schemeClr val="tx2"/>
                </a:solidFill>
              </a:rPr>
              <a:t>Sebastian Arangundy</a:t>
            </a:r>
          </a:p>
        </p:txBody>
      </p:sp>
      <p:sp>
        <p:nvSpPr>
          <p:cNvPr id="7" name="TextBox 6">
            <a:extLst>
              <a:ext uri="{FF2B5EF4-FFF2-40B4-BE49-F238E27FC236}">
                <a16:creationId xmlns:a16="http://schemas.microsoft.com/office/drawing/2014/main" id="{68409894-6E90-8487-6415-7841DEEA9993}"/>
              </a:ext>
            </a:extLst>
          </p:cNvPr>
          <p:cNvSpPr txBox="1"/>
          <p:nvPr/>
        </p:nvSpPr>
        <p:spPr>
          <a:xfrm>
            <a:off x="200494" y="5839388"/>
            <a:ext cx="2016275" cy="317395"/>
          </a:xfrm>
          <a:prstGeom prst="rect">
            <a:avLst/>
          </a:prstGeom>
          <a:noFill/>
        </p:spPr>
        <p:txBody>
          <a:bodyPr wrap="none" lIns="0" tIns="0" rIns="0" bIns="0" rtlCol="0">
            <a:noAutofit/>
          </a:bodyPr>
          <a:lstStyle/>
          <a:p>
            <a:pPr algn="ctr"/>
            <a:r>
              <a:rPr lang="en-US" dirty="0">
                <a:solidFill>
                  <a:schemeClr val="tx2"/>
                </a:solidFill>
              </a:rPr>
              <a:t>Luis Rodriguez</a:t>
            </a:r>
          </a:p>
        </p:txBody>
      </p:sp>
      <p:sp>
        <p:nvSpPr>
          <p:cNvPr id="2" name="TextBox 1">
            <a:extLst>
              <a:ext uri="{FF2B5EF4-FFF2-40B4-BE49-F238E27FC236}">
                <a16:creationId xmlns:a16="http://schemas.microsoft.com/office/drawing/2014/main" id="{F6886C48-058B-5822-F075-434313AD95F4}"/>
              </a:ext>
            </a:extLst>
          </p:cNvPr>
          <p:cNvSpPr txBox="1"/>
          <p:nvPr/>
        </p:nvSpPr>
        <p:spPr>
          <a:xfrm>
            <a:off x="10155178" y="3149536"/>
            <a:ext cx="1494992" cy="914400"/>
          </a:xfrm>
          <a:prstGeom prst="rect">
            <a:avLst/>
          </a:prstGeom>
          <a:noFill/>
        </p:spPr>
        <p:txBody>
          <a:bodyPr wrap="square" lIns="0" tIns="0" rIns="0" bIns="0" rtlCol="0">
            <a:noAutofit/>
          </a:bodyPr>
          <a:lstStyle/>
          <a:p>
            <a:pPr algn="l"/>
            <a:r>
              <a:rPr lang="en-US" dirty="0">
                <a:solidFill>
                  <a:schemeClr val="tx2"/>
                </a:solidFill>
              </a:rPr>
              <a:t>16 loop selections</a:t>
            </a:r>
          </a:p>
          <a:p>
            <a:pPr algn="l"/>
            <a:r>
              <a:rPr lang="en-US" dirty="0">
                <a:solidFill>
                  <a:schemeClr val="tx2"/>
                </a:solidFill>
              </a:rPr>
              <a:t>against different DNA targets</a:t>
            </a:r>
          </a:p>
        </p:txBody>
      </p:sp>
      <p:sp>
        <p:nvSpPr>
          <p:cNvPr id="5" name="Rectangle 4">
            <a:extLst>
              <a:ext uri="{FF2B5EF4-FFF2-40B4-BE49-F238E27FC236}">
                <a16:creationId xmlns:a16="http://schemas.microsoft.com/office/drawing/2014/main" id="{56072F4F-1B71-2606-C582-45CB014BF41F}"/>
              </a:ext>
            </a:extLst>
          </p:cNvPr>
          <p:cNvSpPr/>
          <p:nvPr/>
        </p:nvSpPr>
        <p:spPr>
          <a:xfrm>
            <a:off x="7843569" y="1733046"/>
            <a:ext cx="2486337" cy="191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6AC1EE9A-D1BF-1E7E-F4A1-4C0FD9F4359A}"/>
              </a:ext>
            </a:extLst>
          </p:cNvPr>
          <p:cNvSpPr txBox="1"/>
          <p:nvPr/>
        </p:nvSpPr>
        <p:spPr>
          <a:xfrm>
            <a:off x="8240583" y="1582674"/>
            <a:ext cx="1052087" cy="369332"/>
          </a:xfrm>
          <a:prstGeom prst="rect">
            <a:avLst/>
          </a:prstGeom>
          <a:noFill/>
        </p:spPr>
        <p:txBody>
          <a:bodyPr wrap="square">
            <a:spAutoFit/>
          </a:bodyPr>
          <a:lstStyle/>
          <a:p>
            <a:r>
              <a:rPr lang="en-US" sz="1800" b="0" i="0" u="none" strike="noStrike" dirty="0" err="1">
                <a:solidFill>
                  <a:srgbClr val="000000"/>
                </a:solidFill>
                <a:effectLst/>
                <a:latin typeface="Consolas" panose="020B0609020204030204" pitchFamily="49" charset="0"/>
              </a:rPr>
              <a:t>AHPGRT</a:t>
            </a:r>
            <a:endParaRPr lang="en-US" dirty="0">
              <a:latin typeface="Consolas" panose="020B0609020204030204" pitchFamily="49" charset="0"/>
            </a:endParaRPr>
          </a:p>
        </p:txBody>
      </p:sp>
      <p:sp>
        <p:nvSpPr>
          <p:cNvPr id="8" name="Rectangle 7">
            <a:extLst>
              <a:ext uri="{FF2B5EF4-FFF2-40B4-BE49-F238E27FC236}">
                <a16:creationId xmlns:a16="http://schemas.microsoft.com/office/drawing/2014/main" id="{6F8F54E8-ABF1-F2B5-74BE-20C25D20834E}"/>
              </a:ext>
            </a:extLst>
          </p:cNvPr>
          <p:cNvSpPr/>
          <p:nvPr/>
        </p:nvSpPr>
        <p:spPr>
          <a:xfrm>
            <a:off x="5593589" y="1723014"/>
            <a:ext cx="2486337" cy="191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4F308C3-01F7-8764-F50C-1CC8690D7CDF}"/>
              </a:ext>
            </a:extLst>
          </p:cNvPr>
          <p:cNvSpPr txBox="1"/>
          <p:nvPr/>
        </p:nvSpPr>
        <p:spPr>
          <a:xfrm>
            <a:off x="5550346" y="1587343"/>
            <a:ext cx="1164749" cy="369332"/>
          </a:xfrm>
          <a:prstGeom prst="rect">
            <a:avLst/>
          </a:prstGeom>
          <a:noFill/>
        </p:spPr>
        <p:txBody>
          <a:bodyPr wrap="square">
            <a:spAutoFit/>
          </a:bodyPr>
          <a:lstStyle/>
          <a:p>
            <a:pPr algn="ctr"/>
            <a:r>
              <a:rPr lang="en-US" sz="1800" b="0" i="0" u="none" strike="noStrike" dirty="0" err="1">
                <a:solidFill>
                  <a:srgbClr val="000000"/>
                </a:solidFill>
                <a:effectLst/>
                <a:latin typeface="Consolas" panose="020B0609020204030204" pitchFamily="49" charset="0"/>
              </a:rPr>
              <a:t>YRGSLS</a:t>
            </a:r>
            <a:endParaRPr lang="en-US" dirty="0">
              <a:latin typeface="Consolas" panose="020B0609020204030204" pitchFamily="49" charset="0"/>
            </a:endParaRPr>
          </a:p>
        </p:txBody>
      </p:sp>
      <p:sp>
        <p:nvSpPr>
          <p:cNvPr id="9" name="Rectangle 8">
            <a:extLst>
              <a:ext uri="{FF2B5EF4-FFF2-40B4-BE49-F238E27FC236}">
                <a16:creationId xmlns:a16="http://schemas.microsoft.com/office/drawing/2014/main" id="{86BDD94F-0BE5-FFBF-2407-F2FF2005BD0A}"/>
              </a:ext>
            </a:extLst>
          </p:cNvPr>
          <p:cNvSpPr/>
          <p:nvPr/>
        </p:nvSpPr>
        <p:spPr>
          <a:xfrm>
            <a:off x="3076043" y="1732436"/>
            <a:ext cx="2486337" cy="191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5C0FC32-27F6-28AE-B40C-E739F2DEC3BF}"/>
              </a:ext>
            </a:extLst>
          </p:cNvPr>
          <p:cNvSpPr txBox="1"/>
          <p:nvPr/>
        </p:nvSpPr>
        <p:spPr>
          <a:xfrm>
            <a:off x="2784073" y="1595258"/>
            <a:ext cx="1403742" cy="369332"/>
          </a:xfrm>
          <a:prstGeom prst="rect">
            <a:avLst/>
          </a:prstGeom>
          <a:noFill/>
        </p:spPr>
        <p:txBody>
          <a:bodyPr wrap="square">
            <a:spAutoFit/>
          </a:bodyPr>
          <a:lstStyle/>
          <a:p>
            <a:pPr algn="ctr"/>
            <a:r>
              <a:rPr lang="en-US" dirty="0" err="1">
                <a:solidFill>
                  <a:srgbClr val="000000"/>
                </a:solidFill>
                <a:latin typeface="Consolas" panose="020B0609020204030204" pitchFamily="49" charset="0"/>
              </a:rPr>
              <a:t>YRGSLP</a:t>
            </a:r>
            <a:r>
              <a:rPr lang="en-US" dirty="0">
                <a:latin typeface="Consolas" panose="020B0609020204030204" pitchFamily="49" charset="0"/>
              </a:rPr>
              <a:t> </a:t>
            </a:r>
          </a:p>
        </p:txBody>
      </p:sp>
    </p:spTree>
    <p:extLst>
      <p:ext uri="{BB962C8B-B14F-4D97-AF65-F5344CB8AC3E}">
        <p14:creationId xmlns:p14="http://schemas.microsoft.com/office/powerpoint/2010/main" val="3578030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FE7DB8-0DDE-27BC-B260-A7F786A01E4C}"/>
              </a:ext>
            </a:extLst>
          </p:cNvPr>
          <p:cNvSpPr>
            <a:spLocks noGrp="1"/>
          </p:cNvSpPr>
          <p:nvPr>
            <p:ph type="title"/>
          </p:nvPr>
        </p:nvSpPr>
        <p:spPr>
          <a:xfrm>
            <a:off x="487663" y="316039"/>
            <a:ext cx="10914989" cy="482011"/>
          </a:xfrm>
        </p:spPr>
        <p:txBody>
          <a:bodyPr/>
          <a:lstStyle/>
          <a:p>
            <a:r>
              <a:rPr lang="en-US" dirty="0"/>
              <a:t>Hairpin Specificity can be Reprogrammed</a:t>
            </a:r>
          </a:p>
        </p:txBody>
      </p:sp>
      <p:pic>
        <p:nvPicPr>
          <p:cNvPr id="74" name="Picture 73" descr="A graph with colorful letters&#10;&#10;Description automatically generated">
            <a:extLst>
              <a:ext uri="{FF2B5EF4-FFF2-40B4-BE49-F238E27FC236}">
                <a16:creationId xmlns:a16="http://schemas.microsoft.com/office/drawing/2014/main" id="{B36AD674-B347-FB46-ACCB-1453541C3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666" y="1283740"/>
            <a:ext cx="2048260" cy="2048260"/>
          </a:xfrm>
          <a:prstGeom prst="rect">
            <a:avLst/>
          </a:prstGeom>
        </p:spPr>
      </p:pic>
      <p:pic>
        <p:nvPicPr>
          <p:cNvPr id="76" name="Picture 75" descr="A graph with colorful letters&#10;&#10;Description automatically generated">
            <a:extLst>
              <a:ext uri="{FF2B5EF4-FFF2-40B4-BE49-F238E27FC236}">
                <a16:creationId xmlns:a16="http://schemas.microsoft.com/office/drawing/2014/main" id="{F038F4E7-0659-4A6C-FFBB-AEA8C18FB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2666" y="4004114"/>
            <a:ext cx="2048260" cy="2048260"/>
          </a:xfrm>
          <a:prstGeom prst="rect">
            <a:avLst/>
          </a:prstGeom>
        </p:spPr>
      </p:pic>
      <p:pic>
        <p:nvPicPr>
          <p:cNvPr id="78" name="Picture 77" descr="A graph with different colored letters&#10;&#10;Description automatically generated">
            <a:extLst>
              <a:ext uri="{FF2B5EF4-FFF2-40B4-BE49-F238E27FC236}">
                <a16:creationId xmlns:a16="http://schemas.microsoft.com/office/drawing/2014/main" id="{CACCD348-D5BD-286B-E11E-08C6291D3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027" y="1283740"/>
            <a:ext cx="2048260" cy="2048260"/>
          </a:xfrm>
          <a:prstGeom prst="rect">
            <a:avLst/>
          </a:prstGeom>
        </p:spPr>
      </p:pic>
      <p:pic>
        <p:nvPicPr>
          <p:cNvPr id="80" name="Picture 79" descr="A graph with different colored letters&#10;&#10;Description automatically generated">
            <a:extLst>
              <a:ext uri="{FF2B5EF4-FFF2-40B4-BE49-F238E27FC236}">
                <a16:creationId xmlns:a16="http://schemas.microsoft.com/office/drawing/2014/main" id="{EA9B5A5E-A2A7-FB16-7E0D-32C0A3D38A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1027" y="4005245"/>
            <a:ext cx="2048260" cy="2048260"/>
          </a:xfrm>
          <a:prstGeom prst="rect">
            <a:avLst/>
          </a:prstGeom>
        </p:spPr>
      </p:pic>
      <p:pic>
        <p:nvPicPr>
          <p:cNvPr id="82" name="Picture 81" descr="A graph with colorful letters&#10;&#10;Description automatically generated">
            <a:extLst>
              <a:ext uri="{FF2B5EF4-FFF2-40B4-BE49-F238E27FC236}">
                <a16:creationId xmlns:a16="http://schemas.microsoft.com/office/drawing/2014/main" id="{606D4882-18B5-420E-A834-DBE92FCBB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6062" y="1283740"/>
            <a:ext cx="2048260" cy="2048260"/>
          </a:xfrm>
          <a:prstGeom prst="rect">
            <a:avLst/>
          </a:prstGeom>
        </p:spPr>
      </p:pic>
      <p:pic>
        <p:nvPicPr>
          <p:cNvPr id="84" name="Picture 83" descr="A graph with different colored letters&#10;&#10;Description automatically generated">
            <a:extLst>
              <a:ext uri="{FF2B5EF4-FFF2-40B4-BE49-F238E27FC236}">
                <a16:creationId xmlns:a16="http://schemas.microsoft.com/office/drawing/2014/main" id="{BFEF4A54-7C2D-1AFD-E145-F5B64FD793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6062" y="4004111"/>
            <a:ext cx="2048260" cy="2048260"/>
          </a:xfrm>
          <a:prstGeom prst="rect">
            <a:avLst/>
          </a:prstGeom>
        </p:spPr>
      </p:pic>
      <p:sp>
        <p:nvSpPr>
          <p:cNvPr id="95" name="Rectangle 94">
            <a:extLst>
              <a:ext uri="{FF2B5EF4-FFF2-40B4-BE49-F238E27FC236}">
                <a16:creationId xmlns:a16="http://schemas.microsoft.com/office/drawing/2014/main" id="{9EC3DE48-B5C0-E2A0-903E-65FD62EFEFE5}"/>
              </a:ext>
            </a:extLst>
          </p:cNvPr>
          <p:cNvSpPr/>
          <p:nvPr/>
        </p:nvSpPr>
        <p:spPr>
          <a:xfrm>
            <a:off x="2382666" y="4103136"/>
            <a:ext cx="5794683" cy="133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B52D18D7-7B78-33A0-3432-5D96CD46E2C0}"/>
              </a:ext>
            </a:extLst>
          </p:cNvPr>
          <p:cNvSpPr txBox="1"/>
          <p:nvPr/>
        </p:nvSpPr>
        <p:spPr>
          <a:xfrm>
            <a:off x="2601192" y="3883634"/>
            <a:ext cx="2048260" cy="369332"/>
          </a:xfrm>
          <a:prstGeom prst="rect">
            <a:avLst/>
          </a:prstGeom>
          <a:noFill/>
        </p:spPr>
        <p:txBody>
          <a:bodyPr wrap="square">
            <a:spAutoFit/>
          </a:bodyPr>
          <a:lstStyle/>
          <a:p>
            <a:r>
              <a:rPr lang="en-US" sz="1800" b="0" i="0" u="none" strike="noStrike" dirty="0" err="1">
                <a:solidFill>
                  <a:srgbClr val="000000"/>
                </a:solidFill>
                <a:effectLst/>
                <a:latin typeface="Consolas" panose="020B0609020204030204" pitchFamily="49" charset="0"/>
              </a:rPr>
              <a:t>LARGRRKWARYR</a:t>
            </a:r>
            <a:endParaRPr lang="en-US" dirty="0">
              <a:latin typeface="Consolas" panose="020B0609020204030204" pitchFamily="49" charset="0"/>
            </a:endParaRPr>
          </a:p>
        </p:txBody>
      </p:sp>
      <p:sp>
        <p:nvSpPr>
          <p:cNvPr id="90" name="TextBox 89">
            <a:extLst>
              <a:ext uri="{FF2B5EF4-FFF2-40B4-BE49-F238E27FC236}">
                <a16:creationId xmlns:a16="http://schemas.microsoft.com/office/drawing/2014/main" id="{A0B16618-1971-81A3-687A-1764E41A0A32}"/>
              </a:ext>
            </a:extLst>
          </p:cNvPr>
          <p:cNvSpPr txBox="1"/>
          <p:nvPr/>
        </p:nvSpPr>
        <p:spPr>
          <a:xfrm>
            <a:off x="7559052" y="3883634"/>
            <a:ext cx="2048260" cy="369332"/>
          </a:xfrm>
          <a:prstGeom prst="rect">
            <a:avLst/>
          </a:prstGeom>
          <a:noFill/>
        </p:spPr>
        <p:txBody>
          <a:bodyPr wrap="square">
            <a:spAutoFit/>
          </a:bodyPr>
          <a:lstStyle/>
          <a:p>
            <a:r>
              <a:rPr lang="en-US" dirty="0" err="1">
                <a:solidFill>
                  <a:schemeClr val="tx2"/>
                </a:solidFill>
                <a:latin typeface="Consolas" panose="020B0609020204030204" pitchFamily="49" charset="0"/>
              </a:rPr>
              <a:t>SARGSRKLRVYR</a:t>
            </a:r>
            <a:endParaRPr lang="en-US" dirty="0">
              <a:solidFill>
                <a:schemeClr val="tx2"/>
              </a:solidFill>
              <a:latin typeface="Consolas" panose="020B0609020204030204" pitchFamily="49" charset="0"/>
            </a:endParaRPr>
          </a:p>
        </p:txBody>
      </p:sp>
      <p:sp>
        <p:nvSpPr>
          <p:cNvPr id="88" name="TextBox 87">
            <a:extLst>
              <a:ext uri="{FF2B5EF4-FFF2-40B4-BE49-F238E27FC236}">
                <a16:creationId xmlns:a16="http://schemas.microsoft.com/office/drawing/2014/main" id="{23A4E3AE-ED9B-7A9C-9843-B441019F3CF8}"/>
              </a:ext>
            </a:extLst>
          </p:cNvPr>
          <p:cNvSpPr txBox="1"/>
          <p:nvPr/>
        </p:nvSpPr>
        <p:spPr>
          <a:xfrm>
            <a:off x="5122736" y="3884359"/>
            <a:ext cx="1893360" cy="369332"/>
          </a:xfrm>
          <a:prstGeom prst="rect">
            <a:avLst/>
          </a:prstGeom>
          <a:noFill/>
        </p:spPr>
        <p:txBody>
          <a:bodyPr wrap="square">
            <a:spAutoFit/>
          </a:bodyPr>
          <a:lstStyle/>
          <a:p>
            <a:r>
              <a:rPr lang="en-US" dirty="0" err="1">
                <a:solidFill>
                  <a:schemeClr val="tx2"/>
                </a:solidFill>
                <a:latin typeface="Consolas" panose="020B0609020204030204" pitchFamily="49" charset="0"/>
              </a:rPr>
              <a:t>MASGSRKTAIYY</a:t>
            </a:r>
            <a:endParaRPr lang="en-US" dirty="0">
              <a:solidFill>
                <a:schemeClr val="tx2"/>
              </a:solidFill>
              <a:latin typeface="Consolas" panose="020B0609020204030204" pitchFamily="49" charset="0"/>
            </a:endParaRPr>
          </a:p>
        </p:txBody>
      </p:sp>
      <p:sp>
        <p:nvSpPr>
          <p:cNvPr id="96" name="Rectangle 95">
            <a:extLst>
              <a:ext uri="{FF2B5EF4-FFF2-40B4-BE49-F238E27FC236}">
                <a16:creationId xmlns:a16="http://schemas.microsoft.com/office/drawing/2014/main" id="{78B90630-6044-31F1-0C5C-BB04F0F15D46}"/>
              </a:ext>
            </a:extLst>
          </p:cNvPr>
          <p:cNvSpPr/>
          <p:nvPr/>
        </p:nvSpPr>
        <p:spPr>
          <a:xfrm>
            <a:off x="2475317" y="1380331"/>
            <a:ext cx="5794683" cy="133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3B4AEBB4-DE2C-3047-0A90-E0C2DF2E69FA}"/>
              </a:ext>
            </a:extLst>
          </p:cNvPr>
          <p:cNvSpPr txBox="1"/>
          <p:nvPr/>
        </p:nvSpPr>
        <p:spPr>
          <a:xfrm>
            <a:off x="2361192" y="1160037"/>
            <a:ext cx="2497928" cy="369332"/>
          </a:xfrm>
          <a:prstGeom prst="rect">
            <a:avLst/>
          </a:prstGeom>
          <a:noFill/>
        </p:spPr>
        <p:txBody>
          <a:bodyPr wrap="square">
            <a:spAutoFit/>
          </a:bodyPr>
          <a:lstStyle/>
          <a:p>
            <a:r>
              <a:rPr lang="en-US" sz="1800" b="0" i="0" u="none" strike="noStrike" dirty="0" err="1">
                <a:solidFill>
                  <a:srgbClr val="000000"/>
                </a:solidFill>
                <a:effectLst/>
                <a:latin typeface="Consolas" panose="020B0609020204030204" pitchFamily="49" charset="0"/>
              </a:rPr>
              <a:t>FAGGGRKHPRYR</a:t>
            </a:r>
            <a:r>
              <a:rPr lang="en-US" sz="1800" b="0" i="0" u="none" strike="noStrike" dirty="0">
                <a:solidFill>
                  <a:srgbClr val="000000"/>
                </a:solidFill>
                <a:effectLst/>
              </a:rPr>
              <a:t> (</a:t>
            </a:r>
            <a:r>
              <a:rPr lang="en-US" sz="1800" b="0" i="0" u="none" strike="noStrike" dirty="0" err="1">
                <a:solidFill>
                  <a:srgbClr val="000000"/>
                </a:solidFill>
                <a:effectLst/>
              </a:rPr>
              <a:t>wt</a:t>
            </a:r>
            <a:r>
              <a:rPr lang="en-US" sz="1800" b="0" i="0" u="none" strike="noStrike" dirty="0">
                <a:solidFill>
                  <a:srgbClr val="000000"/>
                </a:solidFill>
                <a:effectLst/>
              </a:rPr>
              <a:t>)</a:t>
            </a:r>
            <a:r>
              <a:rPr lang="en-US" dirty="0"/>
              <a:t> </a:t>
            </a:r>
          </a:p>
        </p:txBody>
      </p:sp>
      <p:sp>
        <p:nvSpPr>
          <p:cNvPr id="94" name="TextBox 93">
            <a:extLst>
              <a:ext uri="{FF2B5EF4-FFF2-40B4-BE49-F238E27FC236}">
                <a16:creationId xmlns:a16="http://schemas.microsoft.com/office/drawing/2014/main" id="{A88C9E9B-35EE-8119-017D-5C769EED7B0F}"/>
              </a:ext>
            </a:extLst>
          </p:cNvPr>
          <p:cNvSpPr txBox="1"/>
          <p:nvPr/>
        </p:nvSpPr>
        <p:spPr>
          <a:xfrm>
            <a:off x="5125266" y="1150263"/>
            <a:ext cx="2798332" cy="369332"/>
          </a:xfrm>
          <a:prstGeom prst="rect">
            <a:avLst/>
          </a:prstGeom>
          <a:noFill/>
        </p:spPr>
        <p:txBody>
          <a:bodyPr wrap="square">
            <a:spAutoFit/>
          </a:bodyPr>
          <a:lstStyle/>
          <a:p>
            <a:r>
              <a:rPr lang="en-US" dirty="0" err="1">
                <a:solidFill>
                  <a:schemeClr val="tx2"/>
                </a:solidFill>
                <a:latin typeface="Consolas" panose="020B0609020204030204" pitchFamily="49" charset="0"/>
              </a:rPr>
              <a:t>LARGSRKLALYR</a:t>
            </a:r>
            <a:endParaRPr lang="en-US" dirty="0">
              <a:solidFill>
                <a:schemeClr val="tx2"/>
              </a:solidFill>
              <a:latin typeface="Consolas" panose="020B0609020204030204" pitchFamily="49" charset="0"/>
            </a:endParaRPr>
          </a:p>
        </p:txBody>
      </p:sp>
      <p:sp>
        <p:nvSpPr>
          <p:cNvPr id="92" name="TextBox 91">
            <a:extLst>
              <a:ext uri="{FF2B5EF4-FFF2-40B4-BE49-F238E27FC236}">
                <a16:creationId xmlns:a16="http://schemas.microsoft.com/office/drawing/2014/main" id="{37E7690A-ED59-825A-33DF-6471D3108657}"/>
              </a:ext>
            </a:extLst>
          </p:cNvPr>
          <p:cNvSpPr txBox="1"/>
          <p:nvPr/>
        </p:nvSpPr>
        <p:spPr>
          <a:xfrm>
            <a:off x="7573167" y="1154804"/>
            <a:ext cx="7267074" cy="369332"/>
          </a:xfrm>
          <a:prstGeom prst="rect">
            <a:avLst/>
          </a:prstGeom>
          <a:noFill/>
        </p:spPr>
        <p:txBody>
          <a:bodyPr wrap="square">
            <a:spAutoFit/>
          </a:bodyPr>
          <a:lstStyle/>
          <a:p>
            <a:r>
              <a:rPr lang="en-US" dirty="0" err="1">
                <a:solidFill>
                  <a:schemeClr val="tx2"/>
                </a:solidFill>
                <a:latin typeface="Consolas" panose="020B0609020204030204" pitchFamily="49" charset="0"/>
              </a:rPr>
              <a:t>NARGNRKRGRYR</a:t>
            </a:r>
            <a:endParaRPr lang="en-US" dirty="0">
              <a:solidFill>
                <a:schemeClr val="tx2"/>
              </a:solidFill>
              <a:latin typeface="Consolas" panose="020B0609020204030204" pitchFamily="49" charset="0"/>
            </a:endParaRPr>
          </a:p>
        </p:txBody>
      </p:sp>
      <p:sp>
        <p:nvSpPr>
          <p:cNvPr id="98" name="Rectangle 97">
            <a:extLst>
              <a:ext uri="{FF2B5EF4-FFF2-40B4-BE49-F238E27FC236}">
                <a16:creationId xmlns:a16="http://schemas.microsoft.com/office/drawing/2014/main" id="{E55236E2-4FBB-81C2-4257-EEC9E2A26811}"/>
              </a:ext>
            </a:extLst>
          </p:cNvPr>
          <p:cNvSpPr/>
          <p:nvPr/>
        </p:nvSpPr>
        <p:spPr>
          <a:xfrm>
            <a:off x="2656024" y="3135249"/>
            <a:ext cx="6514102" cy="176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C077B196-0D63-B94A-8CB5-B347F89E93A7}"/>
              </a:ext>
            </a:extLst>
          </p:cNvPr>
          <p:cNvSpPr/>
          <p:nvPr/>
        </p:nvSpPr>
        <p:spPr>
          <a:xfrm>
            <a:off x="2656024" y="5852937"/>
            <a:ext cx="6514102" cy="176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E094B9CF-EE4A-8C86-AC0F-F3E205FD29F5}"/>
              </a:ext>
            </a:extLst>
          </p:cNvPr>
          <p:cNvSpPr txBox="1"/>
          <p:nvPr/>
        </p:nvSpPr>
        <p:spPr>
          <a:xfrm>
            <a:off x="2634346" y="3136952"/>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-18 -17 -16 -15 -14 -13</a:t>
            </a:r>
          </a:p>
        </p:txBody>
      </p:sp>
      <p:sp>
        <p:nvSpPr>
          <p:cNvPr id="100" name="TextBox 99">
            <a:extLst>
              <a:ext uri="{FF2B5EF4-FFF2-40B4-BE49-F238E27FC236}">
                <a16:creationId xmlns:a16="http://schemas.microsoft.com/office/drawing/2014/main" id="{D1514953-B04B-51D0-2035-241C8304A88F}"/>
              </a:ext>
            </a:extLst>
          </p:cNvPr>
          <p:cNvSpPr txBox="1"/>
          <p:nvPr/>
        </p:nvSpPr>
        <p:spPr>
          <a:xfrm>
            <a:off x="5172894" y="3126540"/>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-18 -17 -16 -15 -14 -13</a:t>
            </a:r>
          </a:p>
        </p:txBody>
      </p:sp>
      <p:sp>
        <p:nvSpPr>
          <p:cNvPr id="101" name="TextBox 100">
            <a:extLst>
              <a:ext uri="{FF2B5EF4-FFF2-40B4-BE49-F238E27FC236}">
                <a16:creationId xmlns:a16="http://schemas.microsoft.com/office/drawing/2014/main" id="{6A9C5A3D-2D0A-F400-8CB7-DCAABCB4CFE3}"/>
              </a:ext>
            </a:extLst>
          </p:cNvPr>
          <p:cNvSpPr txBox="1"/>
          <p:nvPr/>
        </p:nvSpPr>
        <p:spPr>
          <a:xfrm>
            <a:off x="7648916" y="3155719"/>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-18 -17 -16 -15 -14 -13</a:t>
            </a:r>
          </a:p>
        </p:txBody>
      </p:sp>
      <p:sp>
        <p:nvSpPr>
          <p:cNvPr id="108" name="TextBox 107">
            <a:extLst>
              <a:ext uri="{FF2B5EF4-FFF2-40B4-BE49-F238E27FC236}">
                <a16:creationId xmlns:a16="http://schemas.microsoft.com/office/drawing/2014/main" id="{83B8248F-8B93-2388-E39B-4F75AFBEDF9C}"/>
              </a:ext>
            </a:extLst>
          </p:cNvPr>
          <p:cNvSpPr txBox="1"/>
          <p:nvPr/>
        </p:nvSpPr>
        <p:spPr>
          <a:xfrm>
            <a:off x="7627886" y="5842687"/>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-18 -17 -16 -15 -14 -13</a:t>
            </a:r>
          </a:p>
        </p:txBody>
      </p:sp>
      <p:sp>
        <p:nvSpPr>
          <p:cNvPr id="109" name="TextBox 108">
            <a:extLst>
              <a:ext uri="{FF2B5EF4-FFF2-40B4-BE49-F238E27FC236}">
                <a16:creationId xmlns:a16="http://schemas.microsoft.com/office/drawing/2014/main" id="{7E461A49-F39D-F014-26BC-B5E112AF237B}"/>
              </a:ext>
            </a:extLst>
          </p:cNvPr>
          <p:cNvSpPr txBox="1"/>
          <p:nvPr/>
        </p:nvSpPr>
        <p:spPr>
          <a:xfrm>
            <a:off x="5172891" y="5843672"/>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-18 -17 -16 -15 -14 -13</a:t>
            </a:r>
          </a:p>
        </p:txBody>
      </p:sp>
      <p:sp>
        <p:nvSpPr>
          <p:cNvPr id="110" name="TextBox 109">
            <a:extLst>
              <a:ext uri="{FF2B5EF4-FFF2-40B4-BE49-F238E27FC236}">
                <a16:creationId xmlns:a16="http://schemas.microsoft.com/office/drawing/2014/main" id="{0807069E-4C6F-480B-B15C-59AF814713FC}"/>
              </a:ext>
            </a:extLst>
          </p:cNvPr>
          <p:cNvSpPr txBox="1"/>
          <p:nvPr/>
        </p:nvSpPr>
        <p:spPr>
          <a:xfrm>
            <a:off x="2634346" y="5843672"/>
            <a:ext cx="914400" cy="264943"/>
          </a:xfrm>
          <a:prstGeom prst="rect">
            <a:avLst/>
          </a:prstGeom>
          <a:noFill/>
        </p:spPr>
        <p:txBody>
          <a:bodyPr wrap="none" lIns="0" tIns="0" rIns="0" bIns="0" rtlCol="0">
            <a:noAutofit/>
          </a:bodyPr>
          <a:lstStyle/>
          <a:p>
            <a:pPr algn="l">
              <a:spcAft>
                <a:spcPts val="1200"/>
              </a:spcAft>
            </a:pPr>
            <a:r>
              <a:rPr lang="en-US" sz="1500" dirty="0">
                <a:solidFill>
                  <a:schemeClr val="tx2"/>
                </a:solidFill>
                <a:latin typeface="Arial Narrow" panose="020B0606020202030204" pitchFamily="34" charset="0"/>
              </a:rPr>
              <a:t>-18 -17 -16 -15 -14 -13</a:t>
            </a:r>
          </a:p>
        </p:txBody>
      </p:sp>
      <p:sp>
        <p:nvSpPr>
          <p:cNvPr id="5" name="TextBox 4">
            <a:extLst>
              <a:ext uri="{FF2B5EF4-FFF2-40B4-BE49-F238E27FC236}">
                <a16:creationId xmlns:a16="http://schemas.microsoft.com/office/drawing/2014/main" id="{9C6606AE-B151-5859-59EB-C7193513FFDA}"/>
              </a:ext>
            </a:extLst>
          </p:cNvPr>
          <p:cNvSpPr txBox="1"/>
          <p:nvPr/>
        </p:nvSpPr>
        <p:spPr>
          <a:xfrm>
            <a:off x="262071" y="5380568"/>
            <a:ext cx="2016275" cy="317395"/>
          </a:xfrm>
          <a:prstGeom prst="rect">
            <a:avLst/>
          </a:prstGeom>
          <a:noFill/>
        </p:spPr>
        <p:txBody>
          <a:bodyPr wrap="none" lIns="0" tIns="0" rIns="0" bIns="0" rtlCol="0">
            <a:noAutofit/>
          </a:bodyPr>
          <a:lstStyle/>
          <a:p>
            <a:pPr algn="l">
              <a:spcAft>
                <a:spcPts val="1200"/>
              </a:spcAft>
            </a:pPr>
            <a:r>
              <a:rPr lang="en-US" dirty="0">
                <a:solidFill>
                  <a:schemeClr val="tx2"/>
                </a:solidFill>
              </a:rPr>
              <a:t>Sebastian Arangundy</a:t>
            </a:r>
          </a:p>
        </p:txBody>
      </p:sp>
      <p:sp>
        <p:nvSpPr>
          <p:cNvPr id="6" name="TextBox 5">
            <a:extLst>
              <a:ext uri="{FF2B5EF4-FFF2-40B4-BE49-F238E27FC236}">
                <a16:creationId xmlns:a16="http://schemas.microsoft.com/office/drawing/2014/main" id="{D144C3E1-DD0A-9955-C37B-FE7CCE9D3AA6}"/>
              </a:ext>
            </a:extLst>
          </p:cNvPr>
          <p:cNvSpPr txBox="1"/>
          <p:nvPr/>
        </p:nvSpPr>
        <p:spPr>
          <a:xfrm>
            <a:off x="208670" y="5796261"/>
            <a:ext cx="2016275" cy="317395"/>
          </a:xfrm>
          <a:prstGeom prst="rect">
            <a:avLst/>
          </a:prstGeom>
          <a:noFill/>
        </p:spPr>
        <p:txBody>
          <a:bodyPr wrap="none" lIns="0" tIns="0" rIns="0" bIns="0" rtlCol="0">
            <a:noAutofit/>
          </a:bodyPr>
          <a:lstStyle/>
          <a:p>
            <a:pPr algn="ctr"/>
            <a:r>
              <a:rPr lang="en-US" dirty="0">
                <a:solidFill>
                  <a:schemeClr val="tx2"/>
                </a:solidFill>
              </a:rPr>
              <a:t>Luis Rodriguez</a:t>
            </a:r>
          </a:p>
        </p:txBody>
      </p:sp>
      <p:sp>
        <p:nvSpPr>
          <p:cNvPr id="2" name="TextBox 1">
            <a:extLst>
              <a:ext uri="{FF2B5EF4-FFF2-40B4-BE49-F238E27FC236}">
                <a16:creationId xmlns:a16="http://schemas.microsoft.com/office/drawing/2014/main" id="{419957B4-3BEA-67EF-E5A7-0A6046F9E17C}"/>
              </a:ext>
            </a:extLst>
          </p:cNvPr>
          <p:cNvSpPr txBox="1"/>
          <p:nvPr/>
        </p:nvSpPr>
        <p:spPr>
          <a:xfrm>
            <a:off x="9794698" y="3185086"/>
            <a:ext cx="1831931" cy="914400"/>
          </a:xfrm>
          <a:prstGeom prst="rect">
            <a:avLst/>
          </a:prstGeom>
          <a:noFill/>
        </p:spPr>
        <p:txBody>
          <a:bodyPr wrap="square" lIns="0" tIns="0" rIns="0" bIns="0" rtlCol="0">
            <a:noAutofit/>
          </a:bodyPr>
          <a:lstStyle/>
          <a:p>
            <a:pPr algn="l"/>
            <a:r>
              <a:rPr lang="en-US" dirty="0">
                <a:solidFill>
                  <a:schemeClr val="tx2"/>
                </a:solidFill>
              </a:rPr>
              <a:t>&gt;100 different</a:t>
            </a:r>
          </a:p>
          <a:p>
            <a:pPr algn="l"/>
            <a:r>
              <a:rPr lang="en-US" dirty="0">
                <a:solidFill>
                  <a:schemeClr val="tx2"/>
                </a:solidFill>
              </a:rPr>
              <a:t>hairpin selections</a:t>
            </a:r>
          </a:p>
          <a:p>
            <a:pPr algn="l"/>
            <a:r>
              <a:rPr lang="en-US" dirty="0">
                <a:solidFill>
                  <a:schemeClr val="tx2"/>
                </a:solidFill>
              </a:rPr>
              <a:t>against different DNA targets</a:t>
            </a:r>
          </a:p>
        </p:txBody>
      </p:sp>
    </p:spTree>
    <p:extLst>
      <p:ext uri="{BB962C8B-B14F-4D97-AF65-F5344CB8AC3E}">
        <p14:creationId xmlns:p14="http://schemas.microsoft.com/office/powerpoint/2010/main" val="4050101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D30F-36FE-533E-7373-AB637554C61C}"/>
              </a:ext>
            </a:extLst>
          </p:cNvPr>
          <p:cNvSpPr>
            <a:spLocks noGrp="1"/>
          </p:cNvSpPr>
          <p:nvPr>
            <p:ph type="title"/>
          </p:nvPr>
        </p:nvSpPr>
        <p:spPr>
          <a:xfrm>
            <a:off x="546100" y="327025"/>
            <a:ext cx="11036300" cy="706127"/>
          </a:xfrm>
        </p:spPr>
        <p:txBody>
          <a:bodyPr/>
          <a:lstStyle/>
          <a:p>
            <a:r>
              <a:rPr lang="en-US" dirty="0"/>
              <a:t>Reprogrammed </a:t>
            </a:r>
            <a:r>
              <a:rPr lang="en-US" dirty="0" err="1"/>
              <a:t>Bxb1</a:t>
            </a:r>
            <a:r>
              <a:rPr lang="en-US" dirty="0"/>
              <a:t> </a:t>
            </a:r>
            <a:r>
              <a:rPr lang="en-US" dirty="0" err="1"/>
              <a:t>Submotifs</a:t>
            </a:r>
            <a:r>
              <a:rPr lang="en-US" dirty="0"/>
              <a:t> can be Combined to Target Desired Sites</a:t>
            </a:r>
          </a:p>
        </p:txBody>
      </p:sp>
      <p:sp>
        <p:nvSpPr>
          <p:cNvPr id="4" name="TextBox 3">
            <a:extLst>
              <a:ext uri="{FF2B5EF4-FFF2-40B4-BE49-F238E27FC236}">
                <a16:creationId xmlns:a16="http://schemas.microsoft.com/office/drawing/2014/main" id="{A57F9B9D-99EB-214A-A084-1EF193340E9C}"/>
              </a:ext>
            </a:extLst>
          </p:cNvPr>
          <p:cNvSpPr txBox="1"/>
          <p:nvPr/>
        </p:nvSpPr>
        <p:spPr>
          <a:xfrm>
            <a:off x="4283484" y="1532471"/>
            <a:ext cx="5199243" cy="446276"/>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3200" b="1" i="0" strike="noStrike" kern="1200" cap="none" spc="0" normalizeH="0" baseline="0" noProof="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3200" b="1" i="0" strike="noStrike" kern="1200" cap="none" spc="0" normalizeH="0" baseline="0" noProof="0">
                <a:ln>
                  <a:noFill/>
                </a:ln>
                <a:solidFill>
                  <a:schemeClr val="tx1">
                    <a:lumMod val="60000"/>
                    <a:lumOff val="4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GCTTGT</a:t>
            </a:r>
            <a:r>
              <a:rPr kumimoji="0" lang="en-US" sz="3200" b="1" i="0" strike="noStrike" kern="1200" cap="none" spc="0" normalizeH="0" baseline="0" noProof="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t>
            </a:r>
            <a:r>
              <a:rPr kumimoji="0" lang="en-US" sz="3200" b="1" i="0" strike="noStrike" kern="1200" cap="none" spc="0" normalizeH="0" baseline="0" noProof="0">
                <a:ln>
                  <a:noFill/>
                </a:ln>
                <a:solidFill>
                  <a:schemeClr val="tx1">
                    <a:lumMod val="60000"/>
                    <a:lumOff val="4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GAC</a:t>
            </a:r>
            <a:r>
              <a:rPr kumimoji="0" lang="en-US" sz="3200" b="1" i="0" strike="noStrike" kern="1200" cap="none" spc="0" normalizeH="0" baseline="0" noProof="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3200" b="1" i="0" strike="noStrike" kern="1200" cap="none" spc="0" normalizeH="0" baseline="0" noProof="0">
                <a:ln>
                  <a:noFill/>
                </a:ln>
                <a:solidFill>
                  <a:schemeClr val="tx1">
                    <a:lumMod val="60000"/>
                    <a:lumOff val="4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AC</a:t>
            </a:r>
            <a:r>
              <a:rPr kumimoji="0" lang="en-US" sz="3200" b="1" i="0" u="none" strike="noStrike" kern="1200" cap="none" spc="0" normalizeH="0" baseline="0" noProof="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3200" b="1" i="0" u="none" strike="noStrike" kern="1200" cap="none" spc="0" normalizeH="0" baseline="0" noProof="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3200" b="1" i="0" u="none" strike="noStrike" kern="1200" cap="none" spc="0" normalizeH="0" baseline="0" noProof="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CG</a:t>
            </a:r>
            <a:endParaRPr kumimoji="0" lang="en-US" sz="3200" b="1" i="0" u="none" strike="noStrike" kern="1200" cap="none" spc="0" normalizeH="0" baseline="0" noProof="0">
              <a:ln>
                <a:noFill/>
              </a:ln>
              <a:solidFill>
                <a:schemeClr val="tx2">
                  <a:lumMod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DB85F95-F6A4-FB35-6BC5-1A3D670F2DAB}"/>
              </a:ext>
            </a:extLst>
          </p:cNvPr>
          <p:cNvSpPr txBox="1"/>
          <p:nvPr/>
        </p:nvSpPr>
        <p:spPr>
          <a:xfrm>
            <a:off x="4300904" y="2408480"/>
            <a:ext cx="4685850" cy="446276"/>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3200" b="1" i="0" u="none" strike="noStrike">
                <a:solidFill>
                  <a:schemeClr val="tx2"/>
                </a:solidFill>
                <a:effectLst/>
                <a:latin typeface="Courier New" panose="02070309020205020404" pitchFamily="49" charset="0"/>
              </a:rPr>
              <a:t>G</a:t>
            </a:r>
            <a:r>
              <a:rPr lang="en-US" sz="3200" b="1" i="0" u="none" strike="noStrike">
                <a:solidFill>
                  <a:schemeClr val="tx1">
                    <a:lumMod val="60000"/>
                    <a:lumOff val="40000"/>
                  </a:schemeClr>
                </a:solidFill>
                <a:effectLst/>
                <a:latin typeface="Courier New" panose="02070309020205020404" pitchFamily="49" charset="0"/>
              </a:rPr>
              <a:t>G</a:t>
            </a:r>
            <a:r>
              <a:rPr lang="en-US" sz="3200" b="1" i="0" u="none" strike="noStrike">
                <a:solidFill>
                  <a:srgbClr val="FF0000"/>
                </a:solidFill>
                <a:effectLst/>
                <a:latin typeface="Courier New" panose="02070309020205020404" pitchFamily="49" charset="0"/>
              </a:rPr>
              <a:t>G</a:t>
            </a:r>
            <a:r>
              <a:rPr lang="en-US" sz="3200" b="1" i="0" u="none" strike="noStrike">
                <a:solidFill>
                  <a:schemeClr val="tx1">
                    <a:lumMod val="60000"/>
                    <a:lumOff val="40000"/>
                  </a:schemeClr>
                </a:solidFill>
                <a:effectLst/>
                <a:latin typeface="Courier New" panose="02070309020205020404" pitchFamily="49" charset="0"/>
              </a:rPr>
              <a:t>TT</a:t>
            </a:r>
            <a:r>
              <a:rPr lang="en-US" sz="3200" b="1" i="0" u="none" strike="noStrike">
                <a:solidFill>
                  <a:srgbClr val="FF0000"/>
                </a:solidFill>
                <a:effectLst/>
                <a:latin typeface="Courier New" panose="02070309020205020404" pitchFamily="49" charset="0"/>
              </a:rPr>
              <a:t>TG</a:t>
            </a:r>
            <a:r>
              <a:rPr lang="en-US" sz="3200" b="1" i="0" u="none" strike="noStrike">
                <a:solidFill>
                  <a:schemeClr val="tx2"/>
                </a:solidFill>
                <a:effectLst/>
                <a:latin typeface="Courier New" panose="02070309020205020404" pitchFamily="49" charset="0"/>
              </a:rPr>
              <a:t>A</a:t>
            </a:r>
            <a:r>
              <a:rPr kumimoji="0" lang="en-US" sz="3200" b="1" i="0" strike="noStrike" kern="1200" cap="none" spc="0" normalizeH="0" baseline="0" noProof="0">
                <a:ln>
                  <a:noFill/>
                </a:ln>
                <a:solidFill>
                  <a:schemeClr val="tx1">
                    <a:lumMod val="60000"/>
                    <a:lumOff val="4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3200" b="1" i="0" strike="noStrike" kern="1200" cap="none" spc="0" normalizeH="0" baseline="0" noProof="0">
                <a:ln>
                  <a:noFill/>
                </a:ln>
                <a:solidFill>
                  <a:srgbClr val="FF0000"/>
                </a:solidFill>
                <a:effectLst/>
                <a:uLnTx/>
                <a:uFillTx/>
                <a:latin typeface="Courier New" panose="02070309020205020404" pitchFamily="49" charset="0"/>
                <a:ea typeface="Calibri" panose="020F0502020204030204" pitchFamily="34" charset="0"/>
                <a:cs typeface="Times New Roman" panose="02020603050405020304" pitchFamily="18" charset="0"/>
              </a:rPr>
              <a:t>T</a:t>
            </a:r>
            <a:r>
              <a:rPr kumimoji="0" lang="en-US" sz="3200" b="1" i="0" strike="noStrike" kern="1200" cap="none" spc="0" normalizeH="0" baseline="0" noProof="0">
                <a:ln>
                  <a:noFill/>
                </a:ln>
                <a:solidFill>
                  <a:schemeClr val="tx1">
                    <a:lumMod val="60000"/>
                    <a:lumOff val="4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t>
            </a:r>
            <a:r>
              <a:rPr lang="en-US" sz="3200" b="1">
                <a:solidFill>
                  <a:schemeClr val="tx1">
                    <a:lumMod val="50000"/>
                  </a:schemeClr>
                </a:solidFill>
                <a:latin typeface="Courier New" panose="02070309020205020404" pitchFamily="49" charset="0"/>
                <a:ea typeface="Calibri" panose="020F0502020204030204" pitchFamily="34" charset="0"/>
                <a:cs typeface="Times New Roman" panose="02020603050405020304" pitchFamily="18" charset="0"/>
              </a:rPr>
              <a:t>C</a:t>
            </a:r>
            <a:r>
              <a:rPr kumimoji="0" lang="en-US" sz="3200" b="1" i="0" strike="noStrike" kern="1200" cap="none" spc="0" normalizeH="0" baseline="0" noProof="0">
                <a:ln>
                  <a:noFill/>
                </a:ln>
                <a:solidFill>
                  <a:srgbClr val="FF0000"/>
                </a:solidFill>
                <a:effectLst/>
                <a:uLnTx/>
                <a:uFillTx/>
                <a:latin typeface="Courier New" panose="02070309020205020404" pitchFamily="49" charset="0"/>
                <a:ea typeface="Calibri" panose="020F0502020204030204" pitchFamily="34" charset="0"/>
                <a:cs typeface="Times New Roman" panose="02020603050405020304" pitchFamily="18" charset="0"/>
              </a:rPr>
              <a:t>T</a:t>
            </a:r>
            <a:r>
              <a:rPr lang="en-US" sz="3200" b="1">
                <a:solidFill>
                  <a:srgbClr val="FF0000"/>
                </a:solidFill>
                <a:latin typeface="Courier New" panose="02070309020205020404" pitchFamily="49" charset="0"/>
                <a:ea typeface="Calibri" panose="020F0502020204030204" pitchFamily="34" charset="0"/>
                <a:cs typeface="Times New Roman" panose="02020603050405020304" pitchFamily="18" charset="0"/>
              </a:rPr>
              <a:t>T</a:t>
            </a:r>
            <a:r>
              <a:rPr kumimoji="0" lang="en-US" sz="3200" b="1" i="0" u="none" strike="noStrike" kern="1200" cap="none" spc="0" normalizeH="0" baseline="0" noProof="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3200" b="1" i="0" u="none" strike="noStrike" kern="1200" cap="none" spc="0" normalizeH="0" baseline="0" noProof="0">
                <a:ln>
                  <a:noFill/>
                </a:ln>
                <a:solidFill>
                  <a:schemeClr val="tx2"/>
                </a:solidFill>
                <a:effectLst/>
                <a:uLnTx/>
                <a:uFillTx/>
                <a:latin typeface="Courier New" panose="02070309020205020404" pitchFamily="49" charset="0"/>
                <a:ea typeface="Calibri" panose="020F0502020204030204" pitchFamily="34" charset="0"/>
                <a:cs typeface="Times New Roman" panose="02020603050405020304" pitchFamily="18" charset="0"/>
              </a:rPr>
              <a:t>G</a:t>
            </a:r>
            <a:r>
              <a:rPr kumimoji="0" lang="en-US" sz="3200" b="1" i="0" u="none" strike="noStrike" kern="1200" cap="none" spc="0" normalizeH="0" baseline="0" noProof="0">
                <a:ln>
                  <a:noFill/>
                </a:ln>
                <a:solidFill>
                  <a:schemeClr val="tx1">
                    <a:lumMod val="50000"/>
                  </a:schemeClr>
                </a:solidFill>
                <a:effectLst/>
                <a:uLnTx/>
                <a:uFillTx/>
                <a:latin typeface="Courier New" panose="02070309020205020404" pitchFamily="49" charset="0"/>
                <a:ea typeface="Calibri" panose="020F0502020204030204" pitchFamily="34" charset="0"/>
                <a:cs typeface="Times New Roman" panose="02020603050405020304" pitchFamily="18" charset="0"/>
              </a:rPr>
              <a:t>C</a:t>
            </a:r>
            <a:r>
              <a:rPr lang="en-US" sz="3200" b="1">
                <a:solidFill>
                  <a:schemeClr val="tx1">
                    <a:lumMod val="50000"/>
                  </a:schemeClr>
                </a:solidFill>
                <a:latin typeface="Courier New" panose="02070309020205020404" pitchFamily="49" charset="0"/>
                <a:ea typeface="Calibri" panose="020F0502020204030204" pitchFamily="34" charset="0"/>
                <a:cs typeface="Times New Roman" panose="02020603050405020304" pitchFamily="18" charset="0"/>
              </a:rPr>
              <a:t>A</a:t>
            </a:r>
            <a:endParaRPr kumimoji="0" lang="en-US" sz="3200" b="1" i="0" u="none" strike="noStrike" kern="1200" cap="none" spc="0" normalizeH="0" baseline="0" noProof="0">
              <a:ln>
                <a:noFill/>
              </a:ln>
              <a:solidFill>
                <a:schemeClr val="tx2">
                  <a:lumMod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colorful text on a white background&#10;&#10;Description automatically generated">
            <a:extLst>
              <a:ext uri="{FF2B5EF4-FFF2-40B4-BE49-F238E27FC236}">
                <a16:creationId xmlns:a16="http://schemas.microsoft.com/office/drawing/2014/main" id="{AFB5E00A-FFC0-241B-87A2-8FDFFAF21267}"/>
              </a:ext>
            </a:extLst>
          </p:cNvPr>
          <p:cNvPicPr>
            <a:picLocks noChangeAspect="1"/>
          </p:cNvPicPr>
          <p:nvPr/>
        </p:nvPicPr>
        <p:blipFill rotWithShape="1">
          <a:blip r:embed="rId3"/>
          <a:srcRect l="-1" r="3532" b="9847"/>
          <a:stretch/>
        </p:blipFill>
        <p:spPr>
          <a:xfrm>
            <a:off x="5631951" y="3573644"/>
            <a:ext cx="2020798" cy="1888513"/>
          </a:xfrm>
          <a:prstGeom prst="rect">
            <a:avLst/>
          </a:prstGeom>
        </p:spPr>
      </p:pic>
      <p:sp>
        <p:nvSpPr>
          <p:cNvPr id="10" name="TextBox 9">
            <a:extLst>
              <a:ext uri="{FF2B5EF4-FFF2-40B4-BE49-F238E27FC236}">
                <a16:creationId xmlns:a16="http://schemas.microsoft.com/office/drawing/2014/main" id="{5BBBA89D-0398-934C-DDAD-1655CC822B40}"/>
              </a:ext>
            </a:extLst>
          </p:cNvPr>
          <p:cNvSpPr txBox="1"/>
          <p:nvPr/>
        </p:nvSpPr>
        <p:spPr>
          <a:xfrm>
            <a:off x="6283982" y="5552156"/>
            <a:ext cx="1520779" cy="423580"/>
          </a:xfrm>
          <a:prstGeom prst="rect">
            <a:avLst/>
          </a:prstGeom>
          <a:noFill/>
        </p:spPr>
        <p:txBody>
          <a:bodyPr wrap="none" lIns="0" tIns="0" rIns="0" bIns="0" rtlCol="0">
            <a:noAutofit/>
          </a:bodyPr>
          <a:lstStyle/>
          <a:p>
            <a:pPr algn="l">
              <a:spcAft>
                <a:spcPts val="1200"/>
              </a:spcAft>
            </a:pPr>
            <a:r>
              <a:rPr lang="en-US">
                <a:solidFill>
                  <a:schemeClr val="tx2"/>
                </a:solidFill>
                <a:latin typeface="Courier New" panose="02070309020205020404" pitchFamily="49" charset="0"/>
                <a:cs typeface="Courier New" panose="02070309020205020404" pitchFamily="49" charset="0"/>
              </a:rPr>
              <a:t>YSRNLKR</a:t>
            </a:r>
          </a:p>
        </p:txBody>
      </p:sp>
      <p:sp>
        <p:nvSpPr>
          <p:cNvPr id="11" name="TextBox 10">
            <a:extLst>
              <a:ext uri="{FF2B5EF4-FFF2-40B4-BE49-F238E27FC236}">
                <a16:creationId xmlns:a16="http://schemas.microsoft.com/office/drawing/2014/main" id="{1055D88B-0CE2-54A6-2330-3E05430A03B8}"/>
              </a:ext>
            </a:extLst>
          </p:cNvPr>
          <p:cNvSpPr txBox="1"/>
          <p:nvPr/>
        </p:nvSpPr>
        <p:spPr>
          <a:xfrm>
            <a:off x="8712804" y="5457502"/>
            <a:ext cx="1065347" cy="373987"/>
          </a:xfrm>
          <a:prstGeom prst="rect">
            <a:avLst/>
          </a:prstGeom>
          <a:noFill/>
        </p:spPr>
        <p:txBody>
          <a:bodyPr wrap="square">
            <a:spAutoFit/>
          </a:bodyPr>
          <a:lstStyle/>
          <a:p>
            <a:pPr algn="ctr"/>
            <a:r>
              <a:rPr lang="en-US" sz="1800" b="0" i="0" u="none" strike="noStrike">
                <a:solidFill>
                  <a:srgbClr val="000000"/>
                </a:solidFill>
                <a:effectLst/>
                <a:latin typeface="Courier New" panose="02070309020205020404" pitchFamily="49" charset="0"/>
              </a:rPr>
              <a:t>WRGGAS</a:t>
            </a:r>
            <a:endParaRPr lang="en-US"/>
          </a:p>
        </p:txBody>
      </p:sp>
      <p:pic>
        <p:nvPicPr>
          <p:cNvPr id="12" name="Picture 11" descr="A diagram of a number of red and green lines&#10;&#10;Description automatically generated">
            <a:extLst>
              <a:ext uri="{FF2B5EF4-FFF2-40B4-BE49-F238E27FC236}">
                <a16:creationId xmlns:a16="http://schemas.microsoft.com/office/drawing/2014/main" id="{9AA09232-FF5B-52E2-B3A7-20821F4EB01C}"/>
              </a:ext>
            </a:extLst>
          </p:cNvPr>
          <p:cNvPicPr>
            <a:picLocks noChangeAspect="1"/>
          </p:cNvPicPr>
          <p:nvPr/>
        </p:nvPicPr>
        <p:blipFill rotWithShape="1">
          <a:blip r:embed="rId4">
            <a:extLst>
              <a:ext uri="{28A0092B-C50C-407E-A947-70E740481C1C}">
                <a14:useLocalDpi xmlns:a14="http://schemas.microsoft.com/office/drawing/2010/main" val="0"/>
              </a:ext>
            </a:extLst>
          </a:blip>
          <a:srcRect l="3957" t="9962" r="3319" b="7535"/>
          <a:stretch/>
        </p:blipFill>
        <p:spPr>
          <a:xfrm>
            <a:off x="8207720" y="3832873"/>
            <a:ext cx="1863675" cy="1658238"/>
          </a:xfrm>
          <a:prstGeom prst="rect">
            <a:avLst/>
          </a:prstGeom>
        </p:spPr>
      </p:pic>
      <p:pic>
        <p:nvPicPr>
          <p:cNvPr id="13" name="Picture 12" descr="A graph of numbers and letters&#10;&#10;Description automatically generated">
            <a:extLst>
              <a:ext uri="{FF2B5EF4-FFF2-40B4-BE49-F238E27FC236}">
                <a16:creationId xmlns:a16="http://schemas.microsoft.com/office/drawing/2014/main" id="{F968E30A-3A49-16D6-EF0F-FA121949F3DD}"/>
              </a:ext>
            </a:extLst>
          </p:cNvPr>
          <p:cNvPicPr>
            <a:picLocks noChangeAspect="1"/>
          </p:cNvPicPr>
          <p:nvPr/>
        </p:nvPicPr>
        <p:blipFill rotWithShape="1">
          <a:blip r:embed="rId5">
            <a:extLst>
              <a:ext uri="{28A0092B-C50C-407E-A947-70E740481C1C}">
                <a14:useLocalDpi xmlns:a14="http://schemas.microsoft.com/office/drawing/2010/main" val="0"/>
              </a:ext>
            </a:extLst>
          </a:blip>
          <a:srcRect l="-1" t="7960" r="2539" b="8823"/>
          <a:stretch/>
        </p:blipFill>
        <p:spPr>
          <a:xfrm>
            <a:off x="3224514" y="3739524"/>
            <a:ext cx="2020798" cy="1725460"/>
          </a:xfrm>
          <a:prstGeom prst="rect">
            <a:avLst/>
          </a:prstGeom>
        </p:spPr>
      </p:pic>
      <p:sp>
        <p:nvSpPr>
          <p:cNvPr id="14" name="TextBox 13">
            <a:extLst>
              <a:ext uri="{FF2B5EF4-FFF2-40B4-BE49-F238E27FC236}">
                <a16:creationId xmlns:a16="http://schemas.microsoft.com/office/drawing/2014/main" id="{8BA801C4-5907-F15A-7F06-C86A04458B97}"/>
              </a:ext>
            </a:extLst>
          </p:cNvPr>
          <p:cNvSpPr txBox="1"/>
          <p:nvPr/>
        </p:nvSpPr>
        <p:spPr>
          <a:xfrm>
            <a:off x="3401887" y="5482814"/>
            <a:ext cx="1843425" cy="369332"/>
          </a:xfrm>
          <a:prstGeom prst="rect">
            <a:avLst/>
          </a:prstGeom>
          <a:noFill/>
        </p:spPr>
        <p:txBody>
          <a:bodyPr wrap="square" anchor="ctr">
            <a:spAutoFit/>
          </a:bodyPr>
          <a:lstStyle/>
          <a:p>
            <a:pPr algn="ctr"/>
            <a:r>
              <a:rPr lang="en-US" b="0" i="0" u="none" strike="noStrike" dirty="0">
                <a:solidFill>
                  <a:srgbClr val="000000"/>
                </a:solidFill>
                <a:effectLst/>
                <a:latin typeface="Courier New" panose="02070309020205020404" pitchFamily="49" charset="0"/>
              </a:rPr>
              <a:t>MASGSRKTAIYY</a:t>
            </a:r>
            <a:r>
              <a:rPr lang="en-US" dirty="0"/>
              <a:t> </a:t>
            </a:r>
          </a:p>
        </p:txBody>
      </p:sp>
      <p:sp>
        <p:nvSpPr>
          <p:cNvPr id="15" name="TextBox 14">
            <a:extLst>
              <a:ext uri="{FF2B5EF4-FFF2-40B4-BE49-F238E27FC236}">
                <a16:creationId xmlns:a16="http://schemas.microsoft.com/office/drawing/2014/main" id="{0283CEAE-49F1-EB13-496C-F60843BF1DE9}"/>
              </a:ext>
            </a:extLst>
          </p:cNvPr>
          <p:cNvSpPr txBox="1"/>
          <p:nvPr/>
        </p:nvSpPr>
        <p:spPr>
          <a:xfrm>
            <a:off x="289877" y="1504094"/>
            <a:ext cx="3020059" cy="400110"/>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0" i="1" strike="noStrike" kern="1200" cap="none" spc="0" normalizeH="0" baseline="0" noProof="0" dirty="0">
                <a:ln>
                  <a:noFill/>
                </a:ln>
                <a:solidFill>
                  <a:schemeClr val="tx2"/>
                </a:solidFill>
                <a:effectLst/>
                <a:uLnTx/>
                <a:uFillTx/>
                <a:ea typeface="Calibri" panose="020F0502020204030204" pitchFamily="34" charset="0"/>
                <a:cs typeface="Times New Roman" panose="02020603050405020304" pitchFamily="18" charset="0"/>
              </a:rPr>
              <a:t>Natural target half-site</a:t>
            </a:r>
            <a:endParaRPr kumimoji="0" lang="en-US" sz="2400" b="0" i="1" u="none" strike="noStrike" kern="1200" cap="none" spc="0" normalizeH="0" baseline="0" noProof="0" dirty="0">
              <a:ln>
                <a:noFill/>
              </a:ln>
              <a:solidFill>
                <a:schemeClr val="tx2"/>
              </a:solidFill>
              <a:effectLst/>
              <a:uLnTx/>
              <a:uFillTx/>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6297184-FF71-BBF6-386F-9CB0A2B3B769}"/>
              </a:ext>
            </a:extLst>
          </p:cNvPr>
          <p:cNvSpPr txBox="1"/>
          <p:nvPr/>
        </p:nvSpPr>
        <p:spPr>
          <a:xfrm>
            <a:off x="307296" y="2368677"/>
            <a:ext cx="3359694" cy="707886"/>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2400" i="1" u="none" dirty="0">
                <a:solidFill>
                  <a:schemeClr val="tx2"/>
                </a:solidFill>
                <a:ea typeface="Calibri" panose="020F0502020204030204" pitchFamily="34" charset="0"/>
                <a:cs typeface="Times New Roman" panose="02020603050405020304" pitchFamily="18" charset="0"/>
              </a:rPr>
              <a:t>Human safe</a:t>
            </a:r>
            <a:r>
              <a:rPr lang="en-US" sz="2400" i="1" dirty="0">
                <a:solidFill>
                  <a:schemeClr val="tx2"/>
                </a:solidFill>
                <a:ea typeface="Calibri" panose="020F0502020204030204" pitchFamily="34" charset="0"/>
                <a:cs typeface="Times New Roman" panose="02020603050405020304" pitchFamily="18" charset="0"/>
              </a:rPr>
              <a:t>-harbor locus half-site</a:t>
            </a:r>
            <a:endParaRPr kumimoji="0" lang="en-US" sz="2400" b="0" i="1" u="none" strike="noStrike" kern="1200" cap="none" spc="0" normalizeH="0" baseline="0" noProof="0" dirty="0">
              <a:ln>
                <a:noFill/>
              </a:ln>
              <a:solidFill>
                <a:schemeClr val="tx2"/>
              </a:solidFill>
              <a:effectLst/>
              <a:uLnTx/>
              <a:uFillTx/>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177122B-B2A6-882A-D2D0-0AAEF7C1C643}"/>
              </a:ext>
            </a:extLst>
          </p:cNvPr>
          <p:cNvSpPr txBox="1"/>
          <p:nvPr/>
        </p:nvSpPr>
        <p:spPr>
          <a:xfrm>
            <a:off x="289877" y="4261882"/>
            <a:ext cx="2741318" cy="1015663"/>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2400" i="1" u="none" dirty="0">
                <a:solidFill>
                  <a:schemeClr val="tx2"/>
                </a:solidFill>
                <a:ea typeface="Calibri" panose="020F0502020204030204" pitchFamily="34" charset="0"/>
                <a:cs typeface="Times New Roman" panose="02020603050405020304" pitchFamily="18" charset="0"/>
              </a:rPr>
              <a:t>Engineered submotifs</a:t>
            </a:r>
          </a:p>
          <a:p>
            <a:pPr marL="0" marR="0" lvl="0" indent="0" algn="l" defTabSz="914400" rtl="0" eaLnBrk="1" fontAlgn="auto" latinLnBrk="0" hangingPunct="1">
              <a:lnSpc>
                <a:spcPts val="2400"/>
              </a:lnSpc>
              <a:spcBef>
                <a:spcPts val="0"/>
              </a:spcBef>
              <a:spcAft>
                <a:spcPts val="0"/>
              </a:spcAft>
              <a:buClrTx/>
              <a:buSzTx/>
              <a:buFontTx/>
              <a:buNone/>
              <a:tabLst/>
              <a:defRPr/>
            </a:pPr>
            <a:r>
              <a:rPr lang="en-US" sz="2400" i="1" u="none" dirty="0">
                <a:solidFill>
                  <a:schemeClr val="tx2"/>
                </a:solidFill>
                <a:ea typeface="Calibri" panose="020F0502020204030204" pitchFamily="34" charset="0"/>
                <a:cs typeface="Times New Roman" panose="02020603050405020304" pitchFamily="18" charset="0"/>
              </a:rPr>
              <a:t>with novel DNA specificity</a:t>
            </a:r>
            <a:endParaRPr kumimoji="0" lang="en-US" sz="2400" b="0" i="1" u="none" strike="noStrike" kern="1200" cap="none" spc="0" normalizeH="0" baseline="0" noProof="0" dirty="0">
              <a:ln>
                <a:noFill/>
              </a:ln>
              <a:solidFill>
                <a:schemeClr val="tx2"/>
              </a:solidFill>
              <a:effectLst/>
              <a:uLnTx/>
              <a:uFillTx/>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9ED5EE3-03A0-6209-3954-B152675E5774}"/>
              </a:ext>
            </a:extLst>
          </p:cNvPr>
          <p:cNvCxnSpPr>
            <a:cxnSpLocks/>
          </p:cNvCxnSpPr>
          <p:nvPr/>
        </p:nvCxnSpPr>
        <p:spPr>
          <a:xfrm flipV="1">
            <a:off x="3530379" y="2822721"/>
            <a:ext cx="1204004" cy="10663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0EA0FC-BE38-625F-69F3-2230F0E57721}"/>
              </a:ext>
            </a:extLst>
          </p:cNvPr>
          <p:cNvCxnSpPr>
            <a:cxnSpLocks/>
          </p:cNvCxnSpPr>
          <p:nvPr/>
        </p:nvCxnSpPr>
        <p:spPr>
          <a:xfrm flipV="1">
            <a:off x="5061098" y="2796093"/>
            <a:ext cx="1034902" cy="1092978"/>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59AB601-6EB8-79AA-536E-E09EC8BF0FE0}"/>
              </a:ext>
            </a:extLst>
          </p:cNvPr>
          <p:cNvCxnSpPr>
            <a:cxnSpLocks/>
          </p:cNvCxnSpPr>
          <p:nvPr/>
        </p:nvCxnSpPr>
        <p:spPr>
          <a:xfrm flipV="1">
            <a:off x="5901070" y="2796093"/>
            <a:ext cx="549819" cy="116985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50DBD0-BB3F-C186-C2D5-480FC29FDC22}"/>
              </a:ext>
            </a:extLst>
          </p:cNvPr>
          <p:cNvCxnSpPr>
            <a:cxnSpLocks/>
          </p:cNvCxnSpPr>
          <p:nvPr/>
        </p:nvCxnSpPr>
        <p:spPr>
          <a:xfrm flipH="1" flipV="1">
            <a:off x="7005099" y="2812461"/>
            <a:ext cx="517436" cy="11534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F9C23E-EA61-E23E-0FAB-037416DCA383}"/>
              </a:ext>
            </a:extLst>
          </p:cNvPr>
          <p:cNvCxnSpPr>
            <a:cxnSpLocks/>
          </p:cNvCxnSpPr>
          <p:nvPr/>
        </p:nvCxnSpPr>
        <p:spPr>
          <a:xfrm flipH="1" flipV="1">
            <a:off x="7363047" y="2796093"/>
            <a:ext cx="1025579" cy="1092978"/>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C78F4C-5403-D376-5949-64849BBC8851}"/>
              </a:ext>
            </a:extLst>
          </p:cNvPr>
          <p:cNvCxnSpPr>
            <a:cxnSpLocks/>
          </p:cNvCxnSpPr>
          <p:nvPr/>
        </p:nvCxnSpPr>
        <p:spPr>
          <a:xfrm flipH="1" flipV="1">
            <a:off x="7804761" y="2756263"/>
            <a:ext cx="2126048" cy="1132808"/>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5F3CC176-8EF3-FE9D-C620-0A357CB1C223}"/>
              </a:ext>
            </a:extLst>
          </p:cNvPr>
          <p:cNvSpPr/>
          <p:nvPr/>
        </p:nvSpPr>
        <p:spPr>
          <a:xfrm>
            <a:off x="4633497" y="2368677"/>
            <a:ext cx="1462504" cy="454043"/>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64" name="Rectangle: Rounded Corners 63">
            <a:extLst>
              <a:ext uri="{FF2B5EF4-FFF2-40B4-BE49-F238E27FC236}">
                <a16:creationId xmlns:a16="http://schemas.microsoft.com/office/drawing/2014/main" id="{E248D4FA-920C-0AD2-A42D-9A47610F8E46}"/>
              </a:ext>
            </a:extLst>
          </p:cNvPr>
          <p:cNvSpPr/>
          <p:nvPr/>
        </p:nvSpPr>
        <p:spPr>
          <a:xfrm>
            <a:off x="6354893" y="2368677"/>
            <a:ext cx="707615" cy="427416"/>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67" name="Rectangle: Rounded Corners 66">
            <a:extLst>
              <a:ext uri="{FF2B5EF4-FFF2-40B4-BE49-F238E27FC236}">
                <a16:creationId xmlns:a16="http://schemas.microsoft.com/office/drawing/2014/main" id="{407F9E82-C8B0-D20D-B9C7-416933C36D93}"/>
              </a:ext>
            </a:extLst>
          </p:cNvPr>
          <p:cNvSpPr/>
          <p:nvPr/>
        </p:nvSpPr>
        <p:spPr>
          <a:xfrm>
            <a:off x="7302360" y="2352543"/>
            <a:ext cx="502401" cy="446276"/>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75" name="Rectangle: Rounded Corners 74">
            <a:extLst>
              <a:ext uri="{FF2B5EF4-FFF2-40B4-BE49-F238E27FC236}">
                <a16:creationId xmlns:a16="http://schemas.microsoft.com/office/drawing/2014/main" id="{710B8C39-F3A0-918E-F244-56D624A5A73E}"/>
              </a:ext>
            </a:extLst>
          </p:cNvPr>
          <p:cNvSpPr/>
          <p:nvPr/>
        </p:nvSpPr>
        <p:spPr>
          <a:xfrm>
            <a:off x="3429561" y="3832873"/>
            <a:ext cx="1706981" cy="1624630"/>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77" name="Rectangle: Rounded Corners 76">
            <a:extLst>
              <a:ext uri="{FF2B5EF4-FFF2-40B4-BE49-F238E27FC236}">
                <a16:creationId xmlns:a16="http://schemas.microsoft.com/office/drawing/2014/main" id="{04FCC23B-267A-0E21-F29A-849EF3F6331F}"/>
              </a:ext>
            </a:extLst>
          </p:cNvPr>
          <p:cNvSpPr/>
          <p:nvPr/>
        </p:nvSpPr>
        <p:spPr>
          <a:xfrm>
            <a:off x="5855209" y="3832873"/>
            <a:ext cx="1706981" cy="1624630"/>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78" name="Rectangle: Rounded Corners 77">
            <a:extLst>
              <a:ext uri="{FF2B5EF4-FFF2-40B4-BE49-F238E27FC236}">
                <a16:creationId xmlns:a16="http://schemas.microsoft.com/office/drawing/2014/main" id="{263CFF8E-01B2-2679-5178-2DD9F9934E0F}"/>
              </a:ext>
            </a:extLst>
          </p:cNvPr>
          <p:cNvSpPr/>
          <p:nvPr/>
        </p:nvSpPr>
        <p:spPr>
          <a:xfrm>
            <a:off x="8314428" y="3832873"/>
            <a:ext cx="1706981" cy="1624630"/>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Tree>
    <p:extLst>
      <p:ext uri="{BB962C8B-B14F-4D97-AF65-F5344CB8AC3E}">
        <p14:creationId xmlns:p14="http://schemas.microsoft.com/office/powerpoint/2010/main" val="1026557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A751FFE-2C15-FC83-D450-5DBCCF8C7109}"/>
              </a:ext>
            </a:extLst>
          </p:cNvPr>
          <p:cNvSpPr txBox="1">
            <a:spLocks/>
          </p:cNvSpPr>
          <p:nvPr/>
        </p:nvSpPr>
        <p:spPr>
          <a:xfrm>
            <a:off x="527189" y="304369"/>
            <a:ext cx="11036300" cy="354012"/>
          </a:xfrm>
          <a:prstGeom prst="rect">
            <a:avLst/>
          </a:prstGeom>
        </p:spPr>
        <p:txBody>
          <a:bodyPr lIns="0" tIns="0" rIns="0" bIns="0"/>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dirty="0"/>
              <a:t>Strategy for Systematic Reprogramming </a:t>
            </a:r>
            <a:r>
              <a:rPr lang="en-US" dirty="0" err="1"/>
              <a:t>Bxb1</a:t>
            </a:r>
            <a:r>
              <a:rPr lang="en-US" dirty="0"/>
              <a:t> to Target Human Sites </a:t>
            </a:r>
          </a:p>
        </p:txBody>
      </p:sp>
      <p:sp>
        <p:nvSpPr>
          <p:cNvPr id="3" name="TextBox 2">
            <a:extLst>
              <a:ext uri="{FF2B5EF4-FFF2-40B4-BE49-F238E27FC236}">
                <a16:creationId xmlns:a16="http://schemas.microsoft.com/office/drawing/2014/main" id="{BD79607B-483A-238C-4C01-CCCCDA740BE6}"/>
              </a:ext>
            </a:extLst>
          </p:cNvPr>
          <p:cNvSpPr txBox="1"/>
          <p:nvPr/>
        </p:nvSpPr>
        <p:spPr>
          <a:xfrm>
            <a:off x="3062286" y="6173109"/>
            <a:ext cx="1287482" cy="317395"/>
          </a:xfrm>
          <a:prstGeom prst="rect">
            <a:avLst/>
          </a:prstGeom>
          <a:noFill/>
        </p:spPr>
        <p:txBody>
          <a:bodyPr wrap="none" lIns="0" tIns="0" rIns="0" bIns="0" rtlCol="0">
            <a:noAutofit/>
          </a:bodyPr>
          <a:lstStyle/>
          <a:p>
            <a:pPr algn="l">
              <a:spcAft>
                <a:spcPts val="1200"/>
              </a:spcAft>
            </a:pPr>
            <a:r>
              <a:rPr lang="en-US" dirty="0">
                <a:solidFill>
                  <a:schemeClr val="tx2"/>
                </a:solidFill>
              </a:rPr>
              <a:t>Frieder Fauser</a:t>
            </a:r>
          </a:p>
        </p:txBody>
      </p:sp>
      <p:sp>
        <p:nvSpPr>
          <p:cNvPr id="5" name="TextBox 4">
            <a:extLst>
              <a:ext uri="{FF2B5EF4-FFF2-40B4-BE49-F238E27FC236}">
                <a16:creationId xmlns:a16="http://schemas.microsoft.com/office/drawing/2014/main" id="{6348A572-E293-C634-6D87-C5967543ABB5}"/>
              </a:ext>
            </a:extLst>
          </p:cNvPr>
          <p:cNvSpPr txBox="1"/>
          <p:nvPr/>
        </p:nvSpPr>
        <p:spPr>
          <a:xfrm>
            <a:off x="8536164" y="6199510"/>
            <a:ext cx="1450883" cy="317395"/>
          </a:xfrm>
          <a:prstGeom prst="rect">
            <a:avLst/>
          </a:prstGeom>
          <a:noFill/>
        </p:spPr>
        <p:txBody>
          <a:bodyPr wrap="none" lIns="0" tIns="0" rIns="0" bIns="0" rtlCol="0">
            <a:noAutofit/>
          </a:bodyPr>
          <a:lstStyle/>
          <a:p>
            <a:pPr algn="ctr">
              <a:spcAft>
                <a:spcPts val="1200"/>
              </a:spcAft>
            </a:pPr>
            <a:r>
              <a:rPr lang="en-US" dirty="0">
                <a:solidFill>
                  <a:schemeClr val="tx2"/>
                </a:solidFill>
              </a:rPr>
              <a:t>Nicola Schmidt</a:t>
            </a:r>
            <a:endParaRPr lang="en-US" sz="1400" dirty="0">
              <a:solidFill>
                <a:schemeClr val="tx2"/>
              </a:solidFill>
            </a:endParaRPr>
          </a:p>
        </p:txBody>
      </p:sp>
      <p:sp>
        <p:nvSpPr>
          <p:cNvPr id="6" name="Rectangle 5">
            <a:extLst>
              <a:ext uri="{FF2B5EF4-FFF2-40B4-BE49-F238E27FC236}">
                <a16:creationId xmlns:a16="http://schemas.microsoft.com/office/drawing/2014/main" id="{82E9928D-3808-F588-7B5D-E8476BE6E70E}"/>
              </a:ext>
            </a:extLst>
          </p:cNvPr>
          <p:cNvSpPr/>
          <p:nvPr/>
        </p:nvSpPr>
        <p:spPr>
          <a:xfrm>
            <a:off x="744279" y="1265274"/>
            <a:ext cx="712381" cy="41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924E8B-A2D1-CEAF-6BF1-562C4B96120D}"/>
              </a:ext>
            </a:extLst>
          </p:cNvPr>
          <p:cNvSpPr/>
          <p:nvPr/>
        </p:nvSpPr>
        <p:spPr>
          <a:xfrm>
            <a:off x="744278" y="4107711"/>
            <a:ext cx="712381" cy="41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C37D5F-91BB-7266-57D1-7926D304586A}"/>
              </a:ext>
            </a:extLst>
          </p:cNvPr>
          <p:cNvSpPr/>
          <p:nvPr/>
        </p:nvSpPr>
        <p:spPr>
          <a:xfrm>
            <a:off x="6282199" y="1500124"/>
            <a:ext cx="712381" cy="41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E7D67C-0671-0A13-C406-4E3D2D74AFD6}"/>
              </a:ext>
            </a:extLst>
          </p:cNvPr>
          <p:cNvSpPr/>
          <p:nvPr/>
        </p:nvSpPr>
        <p:spPr>
          <a:xfrm>
            <a:off x="6372265" y="3152800"/>
            <a:ext cx="712381" cy="41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test&#10;&#10;Description automatically generated">
            <a:extLst>
              <a:ext uri="{FF2B5EF4-FFF2-40B4-BE49-F238E27FC236}">
                <a16:creationId xmlns:a16="http://schemas.microsoft.com/office/drawing/2014/main" id="{E44CF135-CF88-0C65-4D39-14303436B9F0}"/>
              </a:ext>
            </a:extLst>
          </p:cNvPr>
          <p:cNvPicPr>
            <a:picLocks noChangeAspect="1"/>
          </p:cNvPicPr>
          <p:nvPr/>
        </p:nvPicPr>
        <p:blipFill rotWithShape="1">
          <a:blip r:embed="rId3">
            <a:extLst>
              <a:ext uri="{28A0092B-C50C-407E-A947-70E740481C1C}">
                <a14:useLocalDpi xmlns:a14="http://schemas.microsoft.com/office/drawing/2010/main" val="0"/>
              </a:ext>
            </a:extLst>
          </a:blip>
          <a:srcRect b="70726"/>
          <a:stretch/>
        </p:blipFill>
        <p:spPr>
          <a:xfrm>
            <a:off x="561455" y="1039011"/>
            <a:ext cx="5334801" cy="2811093"/>
          </a:xfrm>
          <a:prstGeom prst="rect">
            <a:avLst/>
          </a:prstGeom>
        </p:spPr>
      </p:pic>
      <p:sp>
        <p:nvSpPr>
          <p:cNvPr id="14" name="Rectangle 13">
            <a:extLst>
              <a:ext uri="{FF2B5EF4-FFF2-40B4-BE49-F238E27FC236}">
                <a16:creationId xmlns:a16="http://schemas.microsoft.com/office/drawing/2014/main" id="{512996A8-088E-8C4C-A111-F89DB851656A}"/>
              </a:ext>
            </a:extLst>
          </p:cNvPr>
          <p:cNvSpPr/>
          <p:nvPr/>
        </p:nvSpPr>
        <p:spPr>
          <a:xfrm>
            <a:off x="657707" y="3930705"/>
            <a:ext cx="385010" cy="35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6E3339-FC45-F3BB-7EE5-891502A0E571}"/>
              </a:ext>
            </a:extLst>
          </p:cNvPr>
          <p:cNvSpPr/>
          <p:nvPr/>
        </p:nvSpPr>
        <p:spPr>
          <a:xfrm>
            <a:off x="545546" y="1066462"/>
            <a:ext cx="385010" cy="35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test&#10;&#10;Description automatically generated">
            <a:extLst>
              <a:ext uri="{FF2B5EF4-FFF2-40B4-BE49-F238E27FC236}">
                <a16:creationId xmlns:a16="http://schemas.microsoft.com/office/drawing/2014/main" id="{8EA699E8-1CF0-4F02-23E8-489A8F283EF3}"/>
              </a:ext>
            </a:extLst>
          </p:cNvPr>
          <p:cNvPicPr>
            <a:picLocks noChangeAspect="1"/>
          </p:cNvPicPr>
          <p:nvPr/>
        </p:nvPicPr>
        <p:blipFill rotWithShape="1">
          <a:blip r:embed="rId3">
            <a:extLst>
              <a:ext uri="{28A0092B-C50C-407E-A947-70E740481C1C}">
                <a14:useLocalDpi xmlns:a14="http://schemas.microsoft.com/office/drawing/2010/main" val="0"/>
              </a:ext>
            </a:extLst>
          </a:blip>
          <a:srcRect l="6198" t="71510"/>
          <a:stretch/>
        </p:blipFill>
        <p:spPr>
          <a:xfrm>
            <a:off x="6282199" y="648756"/>
            <a:ext cx="5600766" cy="3061915"/>
          </a:xfrm>
          <a:prstGeom prst="rect">
            <a:avLst/>
          </a:prstGeom>
        </p:spPr>
      </p:pic>
      <p:pic>
        <p:nvPicPr>
          <p:cNvPr id="19" name="Picture 18" descr="A screenshot of a test&#10;&#10;Description automatically generated">
            <a:extLst>
              <a:ext uri="{FF2B5EF4-FFF2-40B4-BE49-F238E27FC236}">
                <a16:creationId xmlns:a16="http://schemas.microsoft.com/office/drawing/2014/main" id="{2832B608-EB39-3577-0F4B-4762AB040727}"/>
              </a:ext>
            </a:extLst>
          </p:cNvPr>
          <p:cNvPicPr>
            <a:picLocks noChangeAspect="1"/>
          </p:cNvPicPr>
          <p:nvPr/>
        </p:nvPicPr>
        <p:blipFill rotWithShape="1">
          <a:blip r:embed="rId3">
            <a:extLst>
              <a:ext uri="{28A0092B-C50C-407E-A947-70E740481C1C}">
                <a14:useLocalDpi xmlns:a14="http://schemas.microsoft.com/office/drawing/2010/main" val="0"/>
              </a:ext>
            </a:extLst>
          </a:blip>
          <a:srcRect l="7396" t="29671" r="7297" b="50000"/>
          <a:stretch/>
        </p:blipFill>
        <p:spPr>
          <a:xfrm>
            <a:off x="1841776" y="4374615"/>
            <a:ext cx="3866884" cy="1658689"/>
          </a:xfrm>
          <a:prstGeom prst="rect">
            <a:avLst/>
          </a:prstGeom>
        </p:spPr>
      </p:pic>
      <p:pic>
        <p:nvPicPr>
          <p:cNvPr id="21" name="Picture 20" descr="A screenshot of a test&#10;&#10;Description automatically generated">
            <a:extLst>
              <a:ext uri="{FF2B5EF4-FFF2-40B4-BE49-F238E27FC236}">
                <a16:creationId xmlns:a16="http://schemas.microsoft.com/office/drawing/2014/main" id="{09496D48-425D-3ACA-EC65-08A35FD131EA}"/>
              </a:ext>
            </a:extLst>
          </p:cNvPr>
          <p:cNvPicPr>
            <a:picLocks noChangeAspect="1"/>
          </p:cNvPicPr>
          <p:nvPr/>
        </p:nvPicPr>
        <p:blipFill rotWithShape="1">
          <a:blip r:embed="rId3">
            <a:extLst>
              <a:ext uri="{28A0092B-C50C-407E-A947-70E740481C1C}">
                <a14:useLocalDpi xmlns:a14="http://schemas.microsoft.com/office/drawing/2010/main" val="0"/>
              </a:ext>
            </a:extLst>
          </a:blip>
          <a:srcRect l="10988" t="52393" b="28091"/>
          <a:stretch/>
        </p:blipFill>
        <p:spPr>
          <a:xfrm>
            <a:off x="7138146" y="4163358"/>
            <a:ext cx="3888871" cy="1534804"/>
          </a:xfrm>
          <a:prstGeom prst="rect">
            <a:avLst/>
          </a:prstGeom>
        </p:spPr>
      </p:pic>
      <p:sp>
        <p:nvSpPr>
          <p:cNvPr id="13" name="TextBox 12">
            <a:extLst>
              <a:ext uri="{FF2B5EF4-FFF2-40B4-BE49-F238E27FC236}">
                <a16:creationId xmlns:a16="http://schemas.microsoft.com/office/drawing/2014/main" id="{C674C247-A75F-F28A-33DE-4AA5AB8FDF09}"/>
              </a:ext>
            </a:extLst>
          </p:cNvPr>
          <p:cNvSpPr txBox="1"/>
          <p:nvPr/>
        </p:nvSpPr>
        <p:spPr>
          <a:xfrm>
            <a:off x="8683131" y="5576104"/>
            <a:ext cx="914400" cy="914400"/>
          </a:xfrm>
          <a:prstGeom prst="rect">
            <a:avLst/>
          </a:prstGeom>
          <a:noFill/>
        </p:spPr>
        <p:txBody>
          <a:bodyPr wrap="none" lIns="0" tIns="0" rIns="0" bIns="0" rtlCol="0">
            <a:noAutofit/>
          </a:bodyPr>
          <a:lstStyle/>
          <a:p>
            <a:pPr algn="l">
              <a:spcAft>
                <a:spcPts val="1200"/>
              </a:spcAft>
            </a:pPr>
            <a:r>
              <a:rPr lang="en-US" sz="1200" dirty="0">
                <a:solidFill>
                  <a:schemeClr val="tx2"/>
                </a:solidFill>
              </a:rPr>
              <a:t>(Loop is wild-type)</a:t>
            </a:r>
          </a:p>
        </p:txBody>
      </p:sp>
      <p:sp>
        <p:nvSpPr>
          <p:cNvPr id="2" name="TextBox 1">
            <a:extLst>
              <a:ext uri="{FF2B5EF4-FFF2-40B4-BE49-F238E27FC236}">
                <a16:creationId xmlns:a16="http://schemas.microsoft.com/office/drawing/2014/main" id="{7A43C2F6-7F82-5EFC-7600-0EBDBAAE5AF0}"/>
              </a:ext>
            </a:extLst>
          </p:cNvPr>
          <p:cNvSpPr txBox="1"/>
          <p:nvPr/>
        </p:nvSpPr>
        <p:spPr>
          <a:xfrm>
            <a:off x="2060110" y="3721817"/>
            <a:ext cx="1254207" cy="385894"/>
          </a:xfrm>
          <a:prstGeom prst="rect">
            <a:avLst/>
          </a:prstGeom>
          <a:noFill/>
        </p:spPr>
        <p:txBody>
          <a:bodyPr wrap="none" lIns="0" tIns="0" rIns="0" bIns="0" rtlCol="0">
            <a:noAutofit/>
          </a:bodyPr>
          <a:lstStyle/>
          <a:p>
            <a:pPr algn="l">
              <a:spcAft>
                <a:spcPts val="1200"/>
              </a:spcAft>
            </a:pPr>
            <a:r>
              <a:rPr lang="en-US" dirty="0">
                <a:solidFill>
                  <a:schemeClr val="tx2"/>
                </a:solidFill>
              </a:rPr>
              <a:t>quarter-sites</a:t>
            </a:r>
          </a:p>
        </p:txBody>
      </p:sp>
      <p:sp>
        <p:nvSpPr>
          <p:cNvPr id="9" name="TextBox 8">
            <a:extLst>
              <a:ext uri="{FF2B5EF4-FFF2-40B4-BE49-F238E27FC236}">
                <a16:creationId xmlns:a16="http://schemas.microsoft.com/office/drawing/2014/main" id="{6A818C63-5A91-CC58-4D5E-262A555FBD69}"/>
              </a:ext>
            </a:extLst>
          </p:cNvPr>
          <p:cNvSpPr txBox="1"/>
          <p:nvPr/>
        </p:nvSpPr>
        <p:spPr>
          <a:xfrm>
            <a:off x="3596041" y="3722239"/>
            <a:ext cx="908571" cy="358462"/>
          </a:xfrm>
          <a:prstGeom prst="rect">
            <a:avLst/>
          </a:prstGeom>
          <a:noFill/>
        </p:spPr>
        <p:txBody>
          <a:bodyPr wrap="none" lIns="0" tIns="0" rIns="0" bIns="0" rtlCol="0">
            <a:noAutofit/>
          </a:bodyPr>
          <a:lstStyle/>
          <a:p>
            <a:pPr algn="l">
              <a:spcAft>
                <a:spcPts val="1200"/>
              </a:spcAft>
            </a:pPr>
            <a:r>
              <a:rPr lang="en-US" dirty="0">
                <a:solidFill>
                  <a:schemeClr val="tx2"/>
                </a:solidFill>
              </a:rPr>
              <a:t>half-sites</a:t>
            </a:r>
          </a:p>
        </p:txBody>
      </p:sp>
      <p:sp>
        <p:nvSpPr>
          <p:cNvPr id="12" name="TextBox 11">
            <a:extLst>
              <a:ext uri="{FF2B5EF4-FFF2-40B4-BE49-F238E27FC236}">
                <a16:creationId xmlns:a16="http://schemas.microsoft.com/office/drawing/2014/main" id="{429B5CC2-461B-B887-2443-BF9F4F02778F}"/>
              </a:ext>
            </a:extLst>
          </p:cNvPr>
          <p:cNvSpPr txBox="1"/>
          <p:nvPr/>
        </p:nvSpPr>
        <p:spPr>
          <a:xfrm>
            <a:off x="5012185" y="3721817"/>
            <a:ext cx="914400" cy="354012"/>
          </a:xfrm>
          <a:prstGeom prst="rect">
            <a:avLst/>
          </a:prstGeom>
          <a:noFill/>
        </p:spPr>
        <p:txBody>
          <a:bodyPr wrap="none" lIns="0" tIns="0" rIns="0" bIns="0" rtlCol="0">
            <a:noAutofit/>
          </a:bodyPr>
          <a:lstStyle/>
          <a:p>
            <a:pPr algn="l">
              <a:spcAft>
                <a:spcPts val="1200"/>
              </a:spcAft>
            </a:pPr>
            <a:r>
              <a:rPr lang="en-US" dirty="0">
                <a:solidFill>
                  <a:schemeClr val="tx2"/>
                </a:solidFill>
              </a:rPr>
              <a:t>full-site</a:t>
            </a:r>
          </a:p>
        </p:txBody>
      </p:sp>
    </p:spTree>
    <p:extLst>
      <p:ext uri="{BB962C8B-B14F-4D97-AF65-F5344CB8AC3E}">
        <p14:creationId xmlns:p14="http://schemas.microsoft.com/office/powerpoint/2010/main" val="749582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A751FFE-2C15-FC83-D450-5DBCCF8C7109}"/>
              </a:ext>
            </a:extLst>
          </p:cNvPr>
          <p:cNvSpPr txBox="1">
            <a:spLocks/>
          </p:cNvSpPr>
          <p:nvPr/>
        </p:nvSpPr>
        <p:spPr>
          <a:xfrm>
            <a:off x="428814" y="304369"/>
            <a:ext cx="11512411" cy="354012"/>
          </a:xfrm>
          <a:prstGeom prst="rect">
            <a:avLst/>
          </a:prstGeom>
        </p:spPr>
        <p:txBody>
          <a:bodyPr lIns="0" tIns="0" rIns="0" bIns="0"/>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dirty="0"/>
              <a:t>This Strategy Works at Therapeutically Relevant Sites within the Human Genome</a:t>
            </a:r>
          </a:p>
        </p:txBody>
      </p:sp>
      <p:sp>
        <p:nvSpPr>
          <p:cNvPr id="2" name="TextBox 1">
            <a:extLst>
              <a:ext uri="{FF2B5EF4-FFF2-40B4-BE49-F238E27FC236}">
                <a16:creationId xmlns:a16="http://schemas.microsoft.com/office/drawing/2014/main" id="{A20D2AE5-46EC-705B-2938-94787622E79C}"/>
              </a:ext>
            </a:extLst>
          </p:cNvPr>
          <p:cNvSpPr txBox="1"/>
          <p:nvPr/>
        </p:nvSpPr>
        <p:spPr>
          <a:xfrm>
            <a:off x="9267118" y="5967795"/>
            <a:ext cx="1127844" cy="317395"/>
          </a:xfrm>
          <a:prstGeom prst="rect">
            <a:avLst/>
          </a:prstGeom>
          <a:noFill/>
        </p:spPr>
        <p:txBody>
          <a:bodyPr wrap="none" lIns="0" tIns="0" rIns="0" bIns="0" rtlCol="0">
            <a:noAutofit/>
          </a:bodyPr>
          <a:lstStyle/>
          <a:p>
            <a:pPr algn="l">
              <a:spcAft>
                <a:spcPts val="1200"/>
              </a:spcAft>
            </a:pPr>
            <a:r>
              <a:rPr lang="en-US" dirty="0">
                <a:solidFill>
                  <a:schemeClr val="tx2"/>
                </a:solidFill>
              </a:rPr>
              <a:t>Lifeng Liu</a:t>
            </a:r>
          </a:p>
        </p:txBody>
      </p:sp>
      <p:pic>
        <p:nvPicPr>
          <p:cNvPr id="4" name="Picture 3" descr="A person smiling at the camera&#10;&#10;Description automatically generated">
            <a:extLst>
              <a:ext uri="{FF2B5EF4-FFF2-40B4-BE49-F238E27FC236}">
                <a16:creationId xmlns:a16="http://schemas.microsoft.com/office/drawing/2014/main" id="{45A76688-189D-0FE8-8451-A70941816A30}"/>
              </a:ext>
            </a:extLst>
          </p:cNvPr>
          <p:cNvPicPr>
            <a:picLocks noChangeAspect="1"/>
          </p:cNvPicPr>
          <p:nvPr/>
        </p:nvPicPr>
        <p:blipFill>
          <a:blip r:embed="rId3"/>
          <a:stretch>
            <a:fillRect/>
          </a:stretch>
        </p:blipFill>
        <p:spPr>
          <a:xfrm>
            <a:off x="9341516" y="5198825"/>
            <a:ext cx="768316" cy="768316"/>
          </a:xfrm>
          <a:prstGeom prst="rect">
            <a:avLst/>
          </a:prstGeom>
        </p:spPr>
      </p:pic>
      <p:sp>
        <p:nvSpPr>
          <p:cNvPr id="6" name="TextBox 5">
            <a:extLst>
              <a:ext uri="{FF2B5EF4-FFF2-40B4-BE49-F238E27FC236}">
                <a16:creationId xmlns:a16="http://schemas.microsoft.com/office/drawing/2014/main" id="{DCA119C2-8F7B-9B1A-CAAA-93E9ED5CFE8C}"/>
              </a:ext>
            </a:extLst>
          </p:cNvPr>
          <p:cNvSpPr txBox="1"/>
          <p:nvPr/>
        </p:nvSpPr>
        <p:spPr>
          <a:xfrm>
            <a:off x="10310915" y="5967795"/>
            <a:ext cx="1127845" cy="317395"/>
          </a:xfrm>
          <a:prstGeom prst="rect">
            <a:avLst/>
          </a:prstGeom>
          <a:noFill/>
        </p:spPr>
        <p:txBody>
          <a:bodyPr wrap="none" lIns="0" tIns="0" rIns="0" bIns="0" rtlCol="0">
            <a:noAutofit/>
          </a:bodyPr>
          <a:lstStyle/>
          <a:p>
            <a:pPr algn="l">
              <a:spcAft>
                <a:spcPts val="1200"/>
              </a:spcAft>
            </a:pPr>
            <a:r>
              <a:rPr lang="en-US" dirty="0">
                <a:solidFill>
                  <a:schemeClr val="tx2"/>
                </a:solidFill>
              </a:rPr>
              <a:t>Nga Nguyen</a:t>
            </a:r>
          </a:p>
        </p:txBody>
      </p:sp>
      <p:pic>
        <p:nvPicPr>
          <p:cNvPr id="8" name="Picture 7" descr="A close-up of a person's face&#10;&#10;Description automatically generated">
            <a:extLst>
              <a:ext uri="{FF2B5EF4-FFF2-40B4-BE49-F238E27FC236}">
                <a16:creationId xmlns:a16="http://schemas.microsoft.com/office/drawing/2014/main" id="{AC62C39A-6681-9849-A310-49D12EC5709A}"/>
              </a:ext>
            </a:extLst>
          </p:cNvPr>
          <p:cNvPicPr>
            <a:picLocks noChangeAspect="1"/>
          </p:cNvPicPr>
          <p:nvPr/>
        </p:nvPicPr>
        <p:blipFill>
          <a:blip r:embed="rId4"/>
          <a:stretch>
            <a:fillRect/>
          </a:stretch>
        </p:blipFill>
        <p:spPr>
          <a:xfrm>
            <a:off x="10418761" y="5162105"/>
            <a:ext cx="758797" cy="758797"/>
          </a:xfrm>
          <a:prstGeom prst="rect">
            <a:avLst/>
          </a:prstGeom>
        </p:spPr>
      </p:pic>
      <p:sp>
        <p:nvSpPr>
          <p:cNvPr id="9" name="TextBox 8">
            <a:extLst>
              <a:ext uri="{FF2B5EF4-FFF2-40B4-BE49-F238E27FC236}">
                <a16:creationId xmlns:a16="http://schemas.microsoft.com/office/drawing/2014/main" id="{615B592F-0AA6-38CF-CC96-D5C22B0E1050}"/>
              </a:ext>
            </a:extLst>
          </p:cNvPr>
          <p:cNvSpPr txBox="1"/>
          <p:nvPr/>
        </p:nvSpPr>
        <p:spPr>
          <a:xfrm>
            <a:off x="6058010" y="6000441"/>
            <a:ext cx="1500979" cy="317395"/>
          </a:xfrm>
          <a:prstGeom prst="rect">
            <a:avLst/>
          </a:prstGeom>
          <a:noFill/>
        </p:spPr>
        <p:txBody>
          <a:bodyPr wrap="none" lIns="0" tIns="0" rIns="0" bIns="0" rtlCol="0">
            <a:noAutofit/>
          </a:bodyPr>
          <a:lstStyle/>
          <a:p>
            <a:pPr algn="ctr">
              <a:spcAft>
                <a:spcPts val="1200"/>
              </a:spcAft>
            </a:pPr>
            <a:r>
              <a:rPr lang="en-US" dirty="0">
                <a:solidFill>
                  <a:schemeClr val="tx2"/>
                </a:solidFill>
              </a:rPr>
              <a:t>Rakshaa Mureli</a:t>
            </a:r>
            <a:br>
              <a:rPr lang="en-US" dirty="0">
                <a:solidFill>
                  <a:schemeClr val="tx2"/>
                </a:solidFill>
              </a:rPr>
            </a:br>
            <a:endParaRPr lang="en-US" sz="1400" dirty="0">
              <a:solidFill>
                <a:schemeClr val="tx2"/>
              </a:solidFill>
            </a:endParaRPr>
          </a:p>
        </p:txBody>
      </p:sp>
      <p:pic>
        <p:nvPicPr>
          <p:cNvPr id="10" name="Picture 9" descr="A person smiling for the camera&#10;&#10;Description automatically generated with medium confidence">
            <a:extLst>
              <a:ext uri="{FF2B5EF4-FFF2-40B4-BE49-F238E27FC236}">
                <a16:creationId xmlns:a16="http://schemas.microsoft.com/office/drawing/2014/main" id="{F1CF9199-A4A0-FE84-0D5D-5103841B0A07}"/>
              </a:ext>
            </a:extLst>
          </p:cNvPr>
          <p:cNvPicPr>
            <a:picLocks noChangeAspect="1"/>
          </p:cNvPicPr>
          <p:nvPr/>
        </p:nvPicPr>
        <p:blipFill rotWithShape="1">
          <a:blip r:embed="rId5"/>
          <a:srcRect t="5999" b="25600"/>
          <a:stretch/>
        </p:blipFill>
        <p:spPr>
          <a:xfrm>
            <a:off x="6447589" y="5278852"/>
            <a:ext cx="682006" cy="685800"/>
          </a:xfrm>
          <a:prstGeom prst="ellipse">
            <a:avLst/>
          </a:prstGeom>
          <a:ln w="12700" cap="rnd">
            <a:solidFill>
              <a:srgbClr val="333333"/>
            </a:solidFill>
          </a:ln>
          <a:effectLst>
            <a:outerShdw blurRad="381000" dist="292100" dir="5400000" sx="-80000" sy="-18000" rotWithShape="0">
              <a:srgbClr val="000000">
                <a:alpha val="22000"/>
              </a:srgbClr>
            </a:outerShdw>
          </a:effectLst>
        </p:spPr>
      </p:pic>
      <p:sp>
        <p:nvSpPr>
          <p:cNvPr id="12" name="TextBox 11">
            <a:extLst>
              <a:ext uri="{FF2B5EF4-FFF2-40B4-BE49-F238E27FC236}">
                <a16:creationId xmlns:a16="http://schemas.microsoft.com/office/drawing/2014/main" id="{5ED9A641-8F04-6BF9-E72A-A71925BAF131}"/>
              </a:ext>
            </a:extLst>
          </p:cNvPr>
          <p:cNvSpPr txBox="1"/>
          <p:nvPr/>
        </p:nvSpPr>
        <p:spPr>
          <a:xfrm>
            <a:off x="2005166" y="5683046"/>
            <a:ext cx="1287482" cy="317395"/>
          </a:xfrm>
          <a:prstGeom prst="rect">
            <a:avLst/>
          </a:prstGeom>
          <a:noFill/>
        </p:spPr>
        <p:txBody>
          <a:bodyPr wrap="none" lIns="0" tIns="0" rIns="0" bIns="0" rtlCol="0">
            <a:noAutofit/>
          </a:bodyPr>
          <a:lstStyle/>
          <a:p>
            <a:pPr algn="l">
              <a:spcAft>
                <a:spcPts val="1200"/>
              </a:spcAft>
            </a:pPr>
            <a:r>
              <a:rPr lang="en-US" dirty="0">
                <a:solidFill>
                  <a:schemeClr val="tx2"/>
                </a:solidFill>
              </a:rPr>
              <a:t>Frieder Fauser</a:t>
            </a:r>
          </a:p>
        </p:txBody>
      </p:sp>
      <p:sp>
        <p:nvSpPr>
          <p:cNvPr id="13" name="Rectangle 12">
            <a:extLst>
              <a:ext uri="{FF2B5EF4-FFF2-40B4-BE49-F238E27FC236}">
                <a16:creationId xmlns:a16="http://schemas.microsoft.com/office/drawing/2014/main" id="{29377775-DAD5-0137-037B-2300F483A863}"/>
              </a:ext>
            </a:extLst>
          </p:cNvPr>
          <p:cNvSpPr/>
          <p:nvPr/>
        </p:nvSpPr>
        <p:spPr>
          <a:xfrm>
            <a:off x="628511" y="1850065"/>
            <a:ext cx="712381" cy="41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648850-9550-7A16-D0BE-8652F73A413A}"/>
              </a:ext>
            </a:extLst>
          </p:cNvPr>
          <p:cNvSpPr/>
          <p:nvPr/>
        </p:nvSpPr>
        <p:spPr>
          <a:xfrm>
            <a:off x="5739809" y="1994559"/>
            <a:ext cx="712381" cy="41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8DD52D6-52B5-4CD5-F0A3-416A0E9CA787}"/>
              </a:ext>
            </a:extLst>
          </p:cNvPr>
          <p:cNvSpPr/>
          <p:nvPr/>
        </p:nvSpPr>
        <p:spPr>
          <a:xfrm>
            <a:off x="628510" y="3806455"/>
            <a:ext cx="712381" cy="41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A99FAA-3CBA-1B97-A205-5438F090D3F9}"/>
              </a:ext>
            </a:extLst>
          </p:cNvPr>
          <p:cNvSpPr/>
          <p:nvPr/>
        </p:nvSpPr>
        <p:spPr>
          <a:xfrm>
            <a:off x="8576164" y="1828797"/>
            <a:ext cx="712381" cy="41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a test&#10;&#10;Description automatically generated">
            <a:extLst>
              <a:ext uri="{FF2B5EF4-FFF2-40B4-BE49-F238E27FC236}">
                <a16:creationId xmlns:a16="http://schemas.microsoft.com/office/drawing/2014/main" id="{6CE21371-CCCF-E4C2-D667-0DB76E45BFB7}"/>
              </a:ext>
            </a:extLst>
          </p:cNvPr>
          <p:cNvPicPr>
            <a:picLocks noChangeAspect="1"/>
          </p:cNvPicPr>
          <p:nvPr/>
        </p:nvPicPr>
        <p:blipFill rotWithShape="1">
          <a:blip r:embed="rId6">
            <a:extLst>
              <a:ext uri="{28A0092B-C50C-407E-A947-70E740481C1C}">
                <a14:useLocalDpi xmlns:a14="http://schemas.microsoft.com/office/drawing/2010/main" val="0"/>
              </a:ext>
            </a:extLst>
          </a:blip>
          <a:srcRect l="8378" b="44674"/>
          <a:stretch/>
        </p:blipFill>
        <p:spPr>
          <a:xfrm>
            <a:off x="658535" y="1715986"/>
            <a:ext cx="4221232" cy="3257329"/>
          </a:xfrm>
          <a:prstGeom prst="rect">
            <a:avLst/>
          </a:prstGeom>
        </p:spPr>
      </p:pic>
      <p:pic>
        <p:nvPicPr>
          <p:cNvPr id="19" name="Picture 18" descr="A close-up of a test&#10;&#10;Description automatically generated">
            <a:extLst>
              <a:ext uri="{FF2B5EF4-FFF2-40B4-BE49-F238E27FC236}">
                <a16:creationId xmlns:a16="http://schemas.microsoft.com/office/drawing/2014/main" id="{FBEE489A-35E4-45F3-E667-95ED6AE339BD}"/>
              </a:ext>
            </a:extLst>
          </p:cNvPr>
          <p:cNvPicPr>
            <a:picLocks noChangeAspect="1"/>
          </p:cNvPicPr>
          <p:nvPr/>
        </p:nvPicPr>
        <p:blipFill rotWithShape="1">
          <a:blip r:embed="rId6">
            <a:extLst>
              <a:ext uri="{28A0092B-C50C-407E-A947-70E740481C1C}">
                <a14:useLocalDpi xmlns:a14="http://schemas.microsoft.com/office/drawing/2010/main" val="0"/>
              </a:ext>
            </a:extLst>
          </a:blip>
          <a:srcRect t="61995"/>
          <a:stretch/>
        </p:blipFill>
        <p:spPr>
          <a:xfrm>
            <a:off x="5038198" y="1910611"/>
            <a:ext cx="6306266" cy="3062704"/>
          </a:xfrm>
          <a:prstGeom prst="rect">
            <a:avLst/>
          </a:prstGeom>
        </p:spPr>
      </p:pic>
      <p:sp>
        <p:nvSpPr>
          <p:cNvPr id="20" name="Rectangle 19">
            <a:extLst>
              <a:ext uri="{FF2B5EF4-FFF2-40B4-BE49-F238E27FC236}">
                <a16:creationId xmlns:a16="http://schemas.microsoft.com/office/drawing/2014/main" id="{D495A3C7-B53F-5AD9-7B06-93B03CF78C30}"/>
              </a:ext>
            </a:extLst>
          </p:cNvPr>
          <p:cNvSpPr/>
          <p:nvPr/>
        </p:nvSpPr>
        <p:spPr>
          <a:xfrm>
            <a:off x="5037289" y="1724062"/>
            <a:ext cx="495104" cy="373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BFB693-F04B-8532-A494-9F0D998CE94D}"/>
              </a:ext>
            </a:extLst>
          </p:cNvPr>
          <p:cNvSpPr/>
          <p:nvPr/>
        </p:nvSpPr>
        <p:spPr>
          <a:xfrm>
            <a:off x="8437250" y="1745442"/>
            <a:ext cx="495104" cy="373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313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7736-E184-FC0D-F8A4-94149E0A0A96}"/>
              </a:ext>
            </a:extLst>
          </p:cNvPr>
          <p:cNvSpPr>
            <a:spLocks noGrp="1"/>
          </p:cNvSpPr>
          <p:nvPr>
            <p:ph type="title"/>
          </p:nvPr>
        </p:nvSpPr>
        <p:spPr>
          <a:xfrm>
            <a:off x="546100" y="327026"/>
            <a:ext cx="11084622" cy="314085"/>
          </a:xfrm>
        </p:spPr>
        <p:txBody>
          <a:bodyPr lIns="0" tIns="0" rIns="0" bIns="0" anchor="t"/>
          <a:lstStyle/>
          <a:p>
            <a:r>
              <a:rPr lang="en-US" dirty="0"/>
              <a:t>This Strategy Should Work with a Wide Variety of Natural Integrases</a:t>
            </a:r>
          </a:p>
        </p:txBody>
      </p:sp>
      <p:pic>
        <p:nvPicPr>
          <p:cNvPr id="8" name="Picture 7">
            <a:extLst>
              <a:ext uri="{FF2B5EF4-FFF2-40B4-BE49-F238E27FC236}">
                <a16:creationId xmlns:a16="http://schemas.microsoft.com/office/drawing/2014/main" id="{D139DA55-8C2F-4C34-8F5D-D1ECB32E40F7}"/>
              </a:ext>
            </a:extLst>
          </p:cNvPr>
          <p:cNvPicPr>
            <a:picLocks noChangeAspect="1"/>
          </p:cNvPicPr>
          <p:nvPr/>
        </p:nvPicPr>
        <p:blipFill>
          <a:blip r:embed="rId4"/>
          <a:stretch>
            <a:fillRect/>
          </a:stretch>
        </p:blipFill>
        <p:spPr>
          <a:xfrm>
            <a:off x="2059799" y="1051595"/>
            <a:ext cx="8497486" cy="4553585"/>
          </a:xfrm>
          <a:prstGeom prst="rect">
            <a:avLst/>
          </a:prstGeom>
        </p:spPr>
      </p:pic>
      <p:sp>
        <p:nvSpPr>
          <p:cNvPr id="3" name="TextBox 2">
            <a:extLst>
              <a:ext uri="{FF2B5EF4-FFF2-40B4-BE49-F238E27FC236}">
                <a16:creationId xmlns:a16="http://schemas.microsoft.com/office/drawing/2014/main" id="{E2F69DAA-7D63-AB6E-7D2D-24F87C0937C3}"/>
              </a:ext>
            </a:extLst>
          </p:cNvPr>
          <p:cNvSpPr txBox="1"/>
          <p:nvPr/>
        </p:nvSpPr>
        <p:spPr>
          <a:xfrm>
            <a:off x="6871110" y="5668243"/>
            <a:ext cx="4913095" cy="678936"/>
          </a:xfrm>
          <a:prstGeom prst="rect">
            <a:avLst/>
          </a:prstGeom>
          <a:noFill/>
        </p:spPr>
        <p:txBody>
          <a:bodyPr wrap="square" lIns="0" tIns="0" rIns="0" bIns="0" rtlCol="0">
            <a:noAutofit/>
          </a:bodyPr>
          <a:lstStyle/>
          <a:p>
            <a:pPr algn="l"/>
            <a:r>
              <a:rPr lang="en-US">
                <a:solidFill>
                  <a:schemeClr val="tx2"/>
                </a:solidFill>
              </a:rPr>
              <a:t>Durrant et al. Nat Biotech (2022)</a:t>
            </a:r>
          </a:p>
          <a:p>
            <a:pPr algn="l"/>
            <a:r>
              <a:rPr lang="en-US">
                <a:solidFill>
                  <a:schemeClr val="tx2"/>
                </a:solidFill>
              </a:rPr>
              <a:t>Yarnall et al. Nat Biotech (2023)</a:t>
            </a:r>
          </a:p>
          <a:p>
            <a:pPr algn="l"/>
            <a:endParaRPr lang="en-US">
              <a:solidFill>
                <a:schemeClr val="tx2"/>
              </a:solidFill>
            </a:endParaRPr>
          </a:p>
        </p:txBody>
      </p:sp>
      <p:sp>
        <p:nvSpPr>
          <p:cNvPr id="7" name="TextBox 5">
            <a:extLst>
              <a:ext uri="{FF2B5EF4-FFF2-40B4-BE49-F238E27FC236}">
                <a16:creationId xmlns:a16="http://schemas.microsoft.com/office/drawing/2014/main" id="{E7C1E1C7-857E-3EE9-89A5-4C9A8CE6F357}"/>
              </a:ext>
            </a:extLst>
          </p:cNvPr>
          <p:cNvSpPr txBox="1"/>
          <p:nvPr/>
        </p:nvSpPr>
        <p:spPr>
          <a:xfrm>
            <a:off x="807844" y="2404787"/>
            <a:ext cx="1071717" cy="3275496"/>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1200"/>
              </a:spcAft>
            </a:pPr>
            <a:r>
              <a:rPr lang="en-US" sz="2000">
                <a:solidFill>
                  <a:schemeClr val="tx2"/>
                </a:solidFill>
              </a:rPr>
              <a:t>Bxb1</a:t>
            </a:r>
          </a:p>
          <a:p>
            <a:pPr algn="l">
              <a:spcAft>
                <a:spcPts val="1200"/>
              </a:spcAft>
            </a:pPr>
            <a:r>
              <a:rPr lang="en-US" sz="2000">
                <a:solidFill>
                  <a:schemeClr val="tx2"/>
                </a:solidFill>
              </a:rPr>
              <a:t>Pa01</a:t>
            </a:r>
          </a:p>
          <a:p>
            <a:pPr algn="l">
              <a:spcAft>
                <a:spcPts val="1200"/>
              </a:spcAft>
            </a:pPr>
            <a:r>
              <a:rPr lang="en-US" sz="2000">
                <a:solidFill>
                  <a:schemeClr val="tx2"/>
                </a:solidFill>
              </a:rPr>
              <a:t>Kp03</a:t>
            </a:r>
          </a:p>
          <a:p>
            <a:pPr algn="l">
              <a:spcAft>
                <a:spcPts val="1200"/>
              </a:spcAft>
            </a:pPr>
            <a:r>
              <a:rPr lang="en-US" sz="2000">
                <a:solidFill>
                  <a:schemeClr val="tx2"/>
                </a:solidFill>
              </a:rPr>
              <a:t>Nm60</a:t>
            </a:r>
          </a:p>
          <a:p>
            <a:pPr algn="l">
              <a:spcAft>
                <a:spcPts val="1200"/>
              </a:spcAft>
            </a:pPr>
            <a:r>
              <a:rPr lang="en-US" sz="2000">
                <a:solidFill>
                  <a:schemeClr val="tx2"/>
                </a:solidFill>
              </a:rPr>
              <a:t>Si74</a:t>
            </a:r>
          </a:p>
          <a:p>
            <a:pPr algn="l">
              <a:spcAft>
                <a:spcPts val="1200"/>
              </a:spcAft>
            </a:pPr>
            <a:r>
              <a:rPr lang="en-US" sz="2000">
                <a:solidFill>
                  <a:schemeClr val="tx2"/>
                </a:solidFill>
              </a:rPr>
              <a:t>BcyInt</a:t>
            </a:r>
          </a:p>
          <a:p>
            <a:pPr algn="l">
              <a:spcAft>
                <a:spcPts val="1200"/>
              </a:spcAft>
            </a:pPr>
            <a:r>
              <a:rPr lang="en-US" sz="2000">
                <a:solidFill>
                  <a:schemeClr val="tx2"/>
                </a:solidFill>
              </a:rPr>
              <a:t>SscInt</a:t>
            </a:r>
          </a:p>
        </p:txBody>
      </p:sp>
      <p:sp>
        <p:nvSpPr>
          <p:cNvPr id="5" name="TextBox 4">
            <a:extLst>
              <a:ext uri="{FF2B5EF4-FFF2-40B4-BE49-F238E27FC236}">
                <a16:creationId xmlns:a16="http://schemas.microsoft.com/office/drawing/2014/main" id="{1C8151C9-0150-F100-4C35-C8420FCDE776}"/>
              </a:ext>
            </a:extLst>
          </p:cNvPr>
          <p:cNvSpPr txBox="1"/>
          <p:nvPr/>
        </p:nvSpPr>
        <p:spPr>
          <a:xfrm>
            <a:off x="2621582" y="6255858"/>
            <a:ext cx="2016275" cy="317395"/>
          </a:xfrm>
          <a:prstGeom prst="rect">
            <a:avLst/>
          </a:prstGeom>
          <a:noFill/>
        </p:spPr>
        <p:txBody>
          <a:bodyPr wrap="none" lIns="0" tIns="0" rIns="0" bIns="0" rtlCol="0">
            <a:noAutofit/>
          </a:bodyPr>
          <a:lstStyle/>
          <a:p>
            <a:pPr algn="l">
              <a:spcAft>
                <a:spcPts val="1200"/>
              </a:spcAft>
            </a:pPr>
            <a:r>
              <a:rPr lang="en-US">
                <a:solidFill>
                  <a:schemeClr val="tx2"/>
                </a:solidFill>
              </a:rPr>
              <a:t>Sebastian Arangundy</a:t>
            </a:r>
          </a:p>
        </p:txBody>
      </p:sp>
    </p:spTree>
    <p:extLst>
      <p:ext uri="{BB962C8B-B14F-4D97-AF65-F5344CB8AC3E}">
        <p14:creationId xmlns:p14="http://schemas.microsoft.com/office/powerpoint/2010/main" val="1319542537"/>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F53CA-8633-74EB-80C8-4F271CBD0151}"/>
              </a:ext>
            </a:extLst>
          </p:cNvPr>
          <p:cNvSpPr>
            <a:spLocks noGrp="1"/>
          </p:cNvSpPr>
          <p:nvPr>
            <p:ph type="title"/>
          </p:nvPr>
        </p:nvSpPr>
        <p:spPr>
          <a:xfrm>
            <a:off x="564787" y="324053"/>
            <a:ext cx="11036300" cy="634875"/>
          </a:xfrm>
        </p:spPr>
        <p:txBody>
          <a:bodyPr/>
          <a:lstStyle/>
          <a:p>
            <a:r>
              <a:rPr lang="en-US" dirty="0"/>
              <a:t>Summary</a:t>
            </a:r>
          </a:p>
        </p:txBody>
      </p:sp>
      <p:sp>
        <p:nvSpPr>
          <p:cNvPr id="3" name="Content Placeholder 2">
            <a:extLst>
              <a:ext uri="{FF2B5EF4-FFF2-40B4-BE49-F238E27FC236}">
                <a16:creationId xmlns:a16="http://schemas.microsoft.com/office/drawing/2014/main" id="{98DF55EC-26F0-53D8-08A3-826D92F5F137}"/>
              </a:ext>
            </a:extLst>
          </p:cNvPr>
          <p:cNvSpPr>
            <a:spLocks noGrp="1"/>
          </p:cNvSpPr>
          <p:nvPr>
            <p:ph idx="1"/>
          </p:nvPr>
        </p:nvSpPr>
        <p:spPr>
          <a:xfrm>
            <a:off x="1278134" y="1592393"/>
            <a:ext cx="10227260" cy="3205259"/>
          </a:xfrm>
        </p:spPr>
        <p:txBody>
          <a:bodyPr/>
          <a:lstStyle/>
          <a:p>
            <a:pPr marL="0" indent="0">
              <a:buNone/>
            </a:pPr>
            <a:r>
              <a:rPr lang="en-US" sz="2400" dirty="0">
                <a:solidFill>
                  <a:schemeClr val="tx1"/>
                </a:solidFill>
              </a:rPr>
              <a:t>Demonstrated serine integrase reprogramming for the first time</a:t>
            </a:r>
          </a:p>
          <a:p>
            <a:pPr marL="0" indent="0">
              <a:buNone/>
            </a:pPr>
            <a:endParaRPr lang="en-US" sz="2400" dirty="0">
              <a:solidFill>
                <a:schemeClr val="accent1"/>
              </a:solidFill>
            </a:endParaRPr>
          </a:p>
          <a:p>
            <a:pPr marL="0" indent="0">
              <a:buNone/>
            </a:pPr>
            <a:r>
              <a:rPr lang="en-US" sz="2400" dirty="0">
                <a:solidFill>
                  <a:schemeClr val="accent1"/>
                </a:solidFill>
              </a:rPr>
              <a:t>The MINT platform enables insertion of large DNA cargo into the human genome</a:t>
            </a:r>
          </a:p>
          <a:p>
            <a:pPr marL="0" indent="0">
              <a:buNone/>
            </a:pPr>
            <a:endParaRPr lang="en-US" sz="2400" dirty="0">
              <a:solidFill>
                <a:schemeClr val="accent1"/>
              </a:solidFill>
            </a:endParaRPr>
          </a:p>
          <a:p>
            <a:pPr marL="0" indent="0">
              <a:buNone/>
            </a:pPr>
            <a:r>
              <a:rPr lang="en-US" sz="2400" dirty="0">
                <a:solidFill>
                  <a:schemeClr val="accent1"/>
                </a:solidFill>
              </a:rPr>
              <a:t>The MINT platform should unlock new ways to treat genetic diseases</a:t>
            </a:r>
          </a:p>
          <a:p>
            <a:pPr marL="0" indent="0">
              <a:buNone/>
            </a:pPr>
            <a:endParaRPr lang="en-US" sz="2400" dirty="0">
              <a:solidFill>
                <a:schemeClr val="accent1"/>
              </a:solidFill>
            </a:endParaRPr>
          </a:p>
          <a:p>
            <a:pPr marL="0" indent="0">
              <a:buNone/>
            </a:pPr>
            <a:r>
              <a:rPr lang="en-US" sz="2400" dirty="0">
                <a:solidFill>
                  <a:schemeClr val="accent1"/>
                </a:solidFill>
              </a:rPr>
              <a:t>Reprogramming strategy will likely apply to other integrases</a:t>
            </a:r>
          </a:p>
        </p:txBody>
      </p:sp>
      <p:pic>
        <p:nvPicPr>
          <p:cNvPr id="5" name="Graphic 4">
            <a:extLst>
              <a:ext uri="{FF2B5EF4-FFF2-40B4-BE49-F238E27FC236}">
                <a16:creationId xmlns:a16="http://schemas.microsoft.com/office/drawing/2014/main" id="{F798566E-31BF-9991-0F00-F49DF880028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64" b="764"/>
          <a:stretch/>
        </p:blipFill>
        <p:spPr>
          <a:xfrm>
            <a:off x="769383" y="1568872"/>
            <a:ext cx="389565" cy="383613"/>
          </a:xfrm>
          <a:prstGeom prst="rect">
            <a:avLst/>
          </a:prstGeom>
        </p:spPr>
      </p:pic>
      <p:pic>
        <p:nvPicPr>
          <p:cNvPr id="6" name="Graphic 5">
            <a:extLst>
              <a:ext uri="{FF2B5EF4-FFF2-40B4-BE49-F238E27FC236}">
                <a16:creationId xmlns:a16="http://schemas.microsoft.com/office/drawing/2014/main" id="{A8FC5917-8AFF-1727-D378-EADD4359EF8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64" b="764"/>
          <a:stretch/>
        </p:blipFill>
        <p:spPr>
          <a:xfrm>
            <a:off x="769383" y="2465378"/>
            <a:ext cx="389565" cy="383613"/>
          </a:xfrm>
          <a:prstGeom prst="rect">
            <a:avLst/>
          </a:prstGeom>
        </p:spPr>
      </p:pic>
      <p:pic>
        <p:nvPicPr>
          <p:cNvPr id="7" name="Graphic 6">
            <a:extLst>
              <a:ext uri="{FF2B5EF4-FFF2-40B4-BE49-F238E27FC236}">
                <a16:creationId xmlns:a16="http://schemas.microsoft.com/office/drawing/2014/main" id="{FE402CC4-18AB-0092-C375-DA7BBC682F5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64" b="764"/>
          <a:stretch/>
        </p:blipFill>
        <p:spPr>
          <a:xfrm>
            <a:off x="769383" y="3361884"/>
            <a:ext cx="389565" cy="383613"/>
          </a:xfrm>
          <a:prstGeom prst="rect">
            <a:avLst/>
          </a:prstGeom>
        </p:spPr>
      </p:pic>
      <p:pic>
        <p:nvPicPr>
          <p:cNvPr id="8" name="Graphic 7">
            <a:extLst>
              <a:ext uri="{FF2B5EF4-FFF2-40B4-BE49-F238E27FC236}">
                <a16:creationId xmlns:a16="http://schemas.microsoft.com/office/drawing/2014/main" id="{AA98926C-575C-35D8-0F51-FE5943D2EF4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64" b="764"/>
          <a:stretch/>
        </p:blipFill>
        <p:spPr>
          <a:xfrm>
            <a:off x="769383" y="4258390"/>
            <a:ext cx="389565" cy="383613"/>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1DE4532D-47E8-A39C-3A27-CFD801BA2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9977" y="3761332"/>
            <a:ext cx="2072640" cy="2072640"/>
          </a:xfrm>
          <a:prstGeom prst="rect">
            <a:avLst/>
          </a:prstGeom>
        </p:spPr>
      </p:pic>
      <p:sp>
        <p:nvSpPr>
          <p:cNvPr id="12" name="TextBox 11">
            <a:extLst>
              <a:ext uri="{FF2B5EF4-FFF2-40B4-BE49-F238E27FC236}">
                <a16:creationId xmlns:a16="http://schemas.microsoft.com/office/drawing/2014/main" id="{5187116B-6713-288A-8E02-12CF3B6D0570}"/>
              </a:ext>
            </a:extLst>
          </p:cNvPr>
          <p:cNvSpPr txBox="1"/>
          <p:nvPr/>
        </p:nvSpPr>
        <p:spPr>
          <a:xfrm>
            <a:off x="9137798" y="5695472"/>
            <a:ext cx="6108404" cy="276999"/>
          </a:xfrm>
          <a:prstGeom prst="rect">
            <a:avLst/>
          </a:prstGeom>
          <a:noFill/>
        </p:spPr>
        <p:txBody>
          <a:bodyPr wrap="square">
            <a:spAutoFit/>
          </a:bodyPr>
          <a:lstStyle/>
          <a:p>
            <a:r>
              <a:rPr lang="en-US" sz="1200" b="0" i="0" dirty="0" err="1">
                <a:solidFill>
                  <a:srgbClr val="333333"/>
                </a:solidFill>
                <a:effectLst/>
                <a:highlight>
                  <a:srgbClr val="FFFFFF"/>
                </a:highlight>
                <a:latin typeface="GillSansRegular"/>
              </a:rPr>
              <a:t>doi.org</a:t>
            </a:r>
            <a:r>
              <a:rPr lang="en-US" sz="1200" b="0" i="0" dirty="0">
                <a:solidFill>
                  <a:srgbClr val="333333"/>
                </a:solidFill>
                <a:effectLst/>
                <a:highlight>
                  <a:srgbClr val="FFFFFF"/>
                </a:highlight>
                <a:latin typeface="GillSansRegular"/>
              </a:rPr>
              <a:t>/10.1101/2024.05.09.593242</a:t>
            </a:r>
            <a:endParaRPr lang="en-US" sz="1200" dirty="0"/>
          </a:p>
        </p:txBody>
      </p:sp>
      <p:pic>
        <p:nvPicPr>
          <p:cNvPr id="14" name="Picture 13">
            <a:extLst>
              <a:ext uri="{FF2B5EF4-FFF2-40B4-BE49-F238E27FC236}">
                <a16:creationId xmlns:a16="http://schemas.microsoft.com/office/drawing/2014/main" id="{8AAB94B6-7E4B-637F-D6C7-38E4FF1E79B1}"/>
              </a:ext>
            </a:extLst>
          </p:cNvPr>
          <p:cNvPicPr>
            <a:picLocks noChangeAspect="1"/>
          </p:cNvPicPr>
          <p:nvPr/>
        </p:nvPicPr>
        <p:blipFill>
          <a:blip r:embed="rId6"/>
          <a:stretch>
            <a:fillRect/>
          </a:stretch>
        </p:blipFill>
        <p:spPr>
          <a:xfrm>
            <a:off x="9758563" y="5984289"/>
            <a:ext cx="1255467" cy="560291"/>
          </a:xfrm>
          <a:prstGeom prst="rect">
            <a:avLst/>
          </a:prstGeom>
        </p:spPr>
      </p:pic>
    </p:spTree>
    <p:extLst>
      <p:ext uri="{BB962C8B-B14F-4D97-AF65-F5344CB8AC3E}">
        <p14:creationId xmlns:p14="http://schemas.microsoft.com/office/powerpoint/2010/main" val="108812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9FCBDE-5023-39FF-C982-45C853012C9B}"/>
              </a:ext>
            </a:extLst>
          </p:cNvPr>
          <p:cNvSpPr txBox="1">
            <a:spLocks/>
          </p:cNvSpPr>
          <p:nvPr/>
        </p:nvSpPr>
        <p:spPr>
          <a:xfrm>
            <a:off x="546100" y="327026"/>
            <a:ext cx="11036300" cy="354012"/>
          </a:xfrm>
          <a:prstGeom prst="rect">
            <a:avLst/>
          </a:prstGeom>
        </p:spPr>
        <p:txBody>
          <a:bodyPr lIns="0" tIns="0" rIns="0" bIns="0"/>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a:t>Thanks – Q&amp;A</a:t>
            </a:r>
          </a:p>
        </p:txBody>
      </p:sp>
      <p:sp>
        <p:nvSpPr>
          <p:cNvPr id="5" name="TextBox 4">
            <a:extLst>
              <a:ext uri="{FF2B5EF4-FFF2-40B4-BE49-F238E27FC236}">
                <a16:creationId xmlns:a16="http://schemas.microsoft.com/office/drawing/2014/main" id="{DEB40699-D667-EA30-BADE-48583DCCCAEA}"/>
              </a:ext>
            </a:extLst>
          </p:cNvPr>
          <p:cNvSpPr txBox="1"/>
          <p:nvPr/>
        </p:nvSpPr>
        <p:spPr>
          <a:xfrm>
            <a:off x="1254067" y="5024303"/>
            <a:ext cx="914400" cy="914400"/>
          </a:xfrm>
          <a:prstGeom prst="rect">
            <a:avLst/>
          </a:prstGeom>
          <a:noFill/>
        </p:spPr>
        <p:txBody>
          <a:bodyPr wrap="none" lIns="0" tIns="0" rIns="0" bIns="0" rtlCol="0">
            <a:noAutofit/>
          </a:bodyPr>
          <a:lstStyle/>
          <a:p>
            <a:pPr algn="l">
              <a:spcAft>
                <a:spcPts val="1200"/>
              </a:spcAft>
            </a:pPr>
            <a:r>
              <a:rPr lang="en-US" sz="1400">
                <a:solidFill>
                  <a:schemeClr val="tx2"/>
                </a:solidFill>
              </a:rPr>
              <a:t>Sandy Macrae</a:t>
            </a:r>
            <a:br>
              <a:rPr lang="en-US" sz="1400">
                <a:solidFill>
                  <a:schemeClr val="tx2"/>
                </a:solidFill>
              </a:rPr>
            </a:br>
            <a:r>
              <a:rPr lang="en-US" sz="1400">
                <a:solidFill>
                  <a:schemeClr val="tx2"/>
                </a:solidFill>
              </a:rPr>
              <a:t>Jason Fontenot</a:t>
            </a:r>
            <a:br>
              <a:rPr lang="en-US" sz="1400">
                <a:solidFill>
                  <a:schemeClr val="tx2"/>
                </a:solidFill>
              </a:rPr>
            </a:br>
            <a:r>
              <a:rPr lang="en-US" sz="1400">
                <a:solidFill>
                  <a:schemeClr val="tx2"/>
                </a:solidFill>
              </a:rPr>
              <a:t>Greg Davis</a:t>
            </a:r>
          </a:p>
        </p:txBody>
      </p:sp>
      <p:sp>
        <p:nvSpPr>
          <p:cNvPr id="6" name="TextBox 5">
            <a:extLst>
              <a:ext uri="{FF2B5EF4-FFF2-40B4-BE49-F238E27FC236}">
                <a16:creationId xmlns:a16="http://schemas.microsoft.com/office/drawing/2014/main" id="{8B6BB4E8-5EEB-5609-4CC5-236B4748DEA7}"/>
              </a:ext>
            </a:extLst>
          </p:cNvPr>
          <p:cNvSpPr txBox="1"/>
          <p:nvPr/>
        </p:nvSpPr>
        <p:spPr>
          <a:xfrm>
            <a:off x="9646118" y="5024303"/>
            <a:ext cx="914400" cy="914400"/>
          </a:xfrm>
          <a:prstGeom prst="rect">
            <a:avLst/>
          </a:prstGeom>
          <a:noFill/>
        </p:spPr>
        <p:txBody>
          <a:bodyPr wrap="none" lIns="0" tIns="0" rIns="0" bIns="0" rtlCol="0">
            <a:noAutofit/>
          </a:bodyPr>
          <a:lstStyle/>
          <a:p>
            <a:pPr algn="l">
              <a:spcAft>
                <a:spcPts val="1200"/>
              </a:spcAft>
            </a:pPr>
            <a:r>
              <a:rPr lang="en-US" sz="1400" b="1" dirty="0">
                <a:solidFill>
                  <a:schemeClr val="tx2"/>
                </a:solidFill>
              </a:rPr>
              <a:t>Alumni</a:t>
            </a:r>
            <a:br>
              <a:rPr lang="en-US" sz="1400" dirty="0">
                <a:solidFill>
                  <a:schemeClr val="tx2"/>
                </a:solidFill>
              </a:rPr>
            </a:br>
            <a:r>
              <a:rPr lang="en-US" sz="1400" dirty="0">
                <a:solidFill>
                  <a:schemeClr val="tx2"/>
                </a:solidFill>
              </a:rPr>
              <a:t>Patrick Li</a:t>
            </a:r>
            <a:br>
              <a:rPr lang="en-US" sz="1400" dirty="0">
                <a:solidFill>
                  <a:schemeClr val="tx2"/>
                </a:solidFill>
              </a:rPr>
            </a:br>
            <a:r>
              <a:rPr lang="en-US" sz="1400" dirty="0">
                <a:solidFill>
                  <a:schemeClr val="tx2"/>
                </a:solidFill>
              </a:rPr>
              <a:t>Nicholas </a:t>
            </a:r>
            <a:r>
              <a:rPr lang="en-US" sz="1400" dirty="0" err="1">
                <a:solidFill>
                  <a:schemeClr val="tx2"/>
                </a:solidFill>
              </a:rPr>
              <a:t>Scarlott</a:t>
            </a:r>
            <a:br>
              <a:rPr lang="en-US" sz="1400" dirty="0">
                <a:solidFill>
                  <a:schemeClr val="tx2"/>
                </a:solidFill>
              </a:rPr>
            </a:br>
            <a:r>
              <a:rPr lang="en-US" sz="1400" dirty="0">
                <a:solidFill>
                  <a:schemeClr val="tx2"/>
                </a:solidFill>
              </a:rPr>
              <a:t>Bhakti Kadam</a:t>
            </a:r>
            <a:br>
              <a:rPr lang="en-US" sz="1400" dirty="0">
                <a:solidFill>
                  <a:schemeClr val="tx2"/>
                </a:solidFill>
              </a:rPr>
            </a:br>
            <a:r>
              <a:rPr lang="en-US" sz="1400" dirty="0">
                <a:solidFill>
                  <a:schemeClr val="tx2"/>
                </a:solidFill>
              </a:rPr>
              <a:t>Andrew Nguyen</a:t>
            </a:r>
            <a:br>
              <a:rPr lang="en-US" sz="1400" dirty="0">
                <a:solidFill>
                  <a:schemeClr val="tx2"/>
                </a:solidFill>
              </a:rPr>
            </a:br>
            <a:r>
              <a:rPr lang="en-US" sz="1400" dirty="0">
                <a:solidFill>
                  <a:schemeClr val="tx2"/>
                </a:solidFill>
              </a:rPr>
              <a:t>Mohammad Qasim</a:t>
            </a:r>
            <a:br>
              <a:rPr lang="en-US" sz="1400" dirty="0">
                <a:solidFill>
                  <a:schemeClr val="tx2"/>
                </a:solidFill>
              </a:rPr>
            </a:br>
            <a:r>
              <a:rPr lang="en-US" sz="1400" dirty="0" err="1">
                <a:solidFill>
                  <a:schemeClr val="tx2"/>
                </a:solidFill>
              </a:rPr>
              <a:t>Vishvesha</a:t>
            </a:r>
            <a:r>
              <a:rPr lang="en-US" sz="1400" dirty="0">
                <a:solidFill>
                  <a:schemeClr val="tx2"/>
                </a:solidFill>
              </a:rPr>
              <a:t> Vaidya</a:t>
            </a:r>
            <a:br>
              <a:rPr lang="en-US" sz="1400" dirty="0">
                <a:solidFill>
                  <a:schemeClr val="tx2"/>
                </a:solidFill>
              </a:rPr>
            </a:br>
            <a:br>
              <a:rPr lang="en-US" sz="1400" dirty="0">
                <a:solidFill>
                  <a:schemeClr val="tx2"/>
                </a:solidFill>
              </a:rPr>
            </a:br>
            <a:endParaRPr lang="en-US" sz="1400" dirty="0">
              <a:solidFill>
                <a:schemeClr val="tx2"/>
              </a:solidFill>
            </a:endParaRPr>
          </a:p>
        </p:txBody>
      </p:sp>
      <p:sp>
        <p:nvSpPr>
          <p:cNvPr id="7" name="TextBox 6">
            <a:extLst>
              <a:ext uri="{FF2B5EF4-FFF2-40B4-BE49-F238E27FC236}">
                <a16:creationId xmlns:a16="http://schemas.microsoft.com/office/drawing/2014/main" id="{3AC6D51F-D34A-0197-551C-D41CAA0BE2F7}"/>
              </a:ext>
            </a:extLst>
          </p:cNvPr>
          <p:cNvSpPr txBox="1"/>
          <p:nvPr/>
        </p:nvSpPr>
        <p:spPr>
          <a:xfrm>
            <a:off x="2648198" y="5033078"/>
            <a:ext cx="1646614" cy="914400"/>
          </a:xfrm>
          <a:prstGeom prst="rect">
            <a:avLst/>
          </a:prstGeom>
          <a:noFill/>
        </p:spPr>
        <p:txBody>
          <a:bodyPr wrap="none" lIns="0" tIns="0" rIns="0" bIns="0" rtlCol="0">
            <a:noAutofit/>
          </a:bodyPr>
          <a:lstStyle/>
          <a:p>
            <a:pPr algn="l">
              <a:spcAft>
                <a:spcPts val="1200"/>
              </a:spcAft>
            </a:pPr>
            <a:r>
              <a:rPr lang="en-US" sz="1400" dirty="0">
                <a:solidFill>
                  <a:schemeClr val="tx2"/>
                </a:solidFill>
              </a:rPr>
              <a:t>Jeff Miller</a:t>
            </a:r>
          </a:p>
          <a:p>
            <a:pPr algn="l">
              <a:spcAft>
                <a:spcPts val="1200"/>
              </a:spcAft>
            </a:pPr>
            <a:r>
              <a:rPr lang="en-US" sz="1400" dirty="0">
                <a:solidFill>
                  <a:schemeClr val="tx2"/>
                </a:solidFill>
              </a:rPr>
              <a:t>Sebastian Arangundy</a:t>
            </a:r>
            <a:br>
              <a:rPr lang="en-US" sz="1400" dirty="0">
                <a:solidFill>
                  <a:schemeClr val="tx2"/>
                </a:solidFill>
              </a:rPr>
            </a:br>
            <a:r>
              <a:rPr lang="en-US" sz="1400" dirty="0">
                <a:solidFill>
                  <a:schemeClr val="tx2"/>
                </a:solidFill>
              </a:rPr>
              <a:t>Luis Rodriguez</a:t>
            </a:r>
          </a:p>
        </p:txBody>
      </p:sp>
      <p:sp>
        <p:nvSpPr>
          <p:cNvPr id="8" name="TextBox 7">
            <a:extLst>
              <a:ext uri="{FF2B5EF4-FFF2-40B4-BE49-F238E27FC236}">
                <a16:creationId xmlns:a16="http://schemas.microsoft.com/office/drawing/2014/main" id="{25B8F6BD-20E3-5C36-7A90-7A36007808D4}"/>
              </a:ext>
            </a:extLst>
          </p:cNvPr>
          <p:cNvSpPr txBox="1"/>
          <p:nvPr/>
        </p:nvSpPr>
        <p:spPr>
          <a:xfrm>
            <a:off x="4672984" y="5024303"/>
            <a:ext cx="914400" cy="914400"/>
          </a:xfrm>
          <a:prstGeom prst="rect">
            <a:avLst/>
          </a:prstGeom>
          <a:noFill/>
        </p:spPr>
        <p:txBody>
          <a:bodyPr wrap="none" lIns="0" tIns="0" rIns="0" bIns="0" rtlCol="0">
            <a:noAutofit/>
          </a:bodyPr>
          <a:lstStyle/>
          <a:p>
            <a:pPr algn="l">
              <a:spcAft>
                <a:spcPts val="1200"/>
              </a:spcAft>
            </a:pPr>
            <a:r>
              <a:rPr lang="en-US" sz="1400" dirty="0">
                <a:solidFill>
                  <a:schemeClr val="tx2"/>
                </a:solidFill>
              </a:rPr>
              <a:t>Frieder Fauser</a:t>
            </a:r>
            <a:br>
              <a:rPr lang="en-US" sz="1400" dirty="0">
                <a:solidFill>
                  <a:schemeClr val="tx2"/>
                </a:solidFill>
              </a:rPr>
            </a:br>
            <a:r>
              <a:rPr lang="en-US" sz="1400" dirty="0">
                <a:solidFill>
                  <a:schemeClr val="tx2"/>
                </a:solidFill>
              </a:rPr>
              <a:t>Nicola Schmidt</a:t>
            </a:r>
            <a:br>
              <a:rPr lang="en-US" sz="1400" dirty="0">
                <a:solidFill>
                  <a:schemeClr val="tx2"/>
                </a:solidFill>
              </a:rPr>
            </a:br>
            <a:r>
              <a:rPr lang="en-US" sz="1400" dirty="0">
                <a:solidFill>
                  <a:schemeClr val="tx2"/>
                </a:solidFill>
              </a:rPr>
              <a:t>Rakshaa Mureli</a:t>
            </a:r>
          </a:p>
          <a:p>
            <a:pPr algn="l">
              <a:spcAft>
                <a:spcPts val="1200"/>
              </a:spcAft>
            </a:pPr>
            <a:r>
              <a:rPr lang="en-US" sz="1400" dirty="0">
                <a:solidFill>
                  <a:schemeClr val="tx2"/>
                </a:solidFill>
              </a:rPr>
              <a:t>Jessica Davis</a:t>
            </a:r>
            <a:br>
              <a:rPr lang="en-US" sz="1400" dirty="0">
                <a:solidFill>
                  <a:schemeClr val="tx2"/>
                </a:solidFill>
              </a:rPr>
            </a:br>
            <a:r>
              <a:rPr lang="en-US" sz="1400" dirty="0">
                <a:solidFill>
                  <a:schemeClr val="tx2"/>
                </a:solidFill>
              </a:rPr>
              <a:t>Danny Xia</a:t>
            </a:r>
          </a:p>
        </p:txBody>
      </p:sp>
      <p:sp>
        <p:nvSpPr>
          <p:cNvPr id="9" name="TextBox 8">
            <a:extLst>
              <a:ext uri="{FF2B5EF4-FFF2-40B4-BE49-F238E27FC236}">
                <a16:creationId xmlns:a16="http://schemas.microsoft.com/office/drawing/2014/main" id="{252CEE18-FA87-270E-D0EA-11A4F13075FC}"/>
              </a:ext>
            </a:extLst>
          </p:cNvPr>
          <p:cNvSpPr txBox="1"/>
          <p:nvPr/>
        </p:nvSpPr>
        <p:spPr>
          <a:xfrm>
            <a:off x="6412756" y="5024303"/>
            <a:ext cx="914400" cy="914400"/>
          </a:xfrm>
          <a:prstGeom prst="rect">
            <a:avLst/>
          </a:prstGeom>
          <a:noFill/>
        </p:spPr>
        <p:txBody>
          <a:bodyPr wrap="none" lIns="0" tIns="0" rIns="0" bIns="0" rtlCol="0">
            <a:noAutofit/>
          </a:bodyPr>
          <a:lstStyle/>
          <a:p>
            <a:pPr algn="l"/>
            <a:r>
              <a:rPr lang="en-US" sz="1400">
                <a:solidFill>
                  <a:schemeClr val="tx2"/>
                </a:solidFill>
              </a:rPr>
              <a:t>Dave Paschon</a:t>
            </a:r>
            <a:br>
              <a:rPr lang="en-US" sz="1400">
                <a:solidFill>
                  <a:schemeClr val="tx2"/>
                </a:solidFill>
              </a:rPr>
            </a:br>
            <a:r>
              <a:rPr lang="en-US" sz="1400">
                <a:solidFill>
                  <a:schemeClr val="tx2"/>
                </a:solidFill>
              </a:rPr>
              <a:t>Lifeng Liu</a:t>
            </a:r>
            <a:br>
              <a:rPr lang="en-US" sz="1400">
                <a:solidFill>
                  <a:schemeClr val="tx2"/>
                </a:solidFill>
              </a:rPr>
            </a:br>
            <a:r>
              <a:rPr lang="en-US" sz="1400">
                <a:solidFill>
                  <a:schemeClr val="tx2"/>
                </a:solidFill>
              </a:rPr>
              <a:t>Nga Nguyen</a:t>
            </a:r>
          </a:p>
          <a:p>
            <a:pPr algn="l"/>
            <a:r>
              <a:rPr lang="en-US" sz="1400">
                <a:solidFill>
                  <a:schemeClr val="tx2"/>
                </a:solidFill>
              </a:rPr>
              <a:t>Adeline Chen</a:t>
            </a:r>
          </a:p>
        </p:txBody>
      </p:sp>
      <p:sp>
        <p:nvSpPr>
          <p:cNvPr id="10" name="TextBox 9">
            <a:extLst>
              <a:ext uri="{FF2B5EF4-FFF2-40B4-BE49-F238E27FC236}">
                <a16:creationId xmlns:a16="http://schemas.microsoft.com/office/drawing/2014/main" id="{D028DBB8-C348-90A6-A017-C6E34BE3937B}"/>
              </a:ext>
            </a:extLst>
          </p:cNvPr>
          <p:cNvSpPr txBox="1"/>
          <p:nvPr/>
        </p:nvSpPr>
        <p:spPr>
          <a:xfrm>
            <a:off x="7705327" y="5033078"/>
            <a:ext cx="1562619" cy="914400"/>
          </a:xfrm>
          <a:prstGeom prst="rect">
            <a:avLst/>
          </a:prstGeom>
          <a:noFill/>
        </p:spPr>
        <p:txBody>
          <a:bodyPr wrap="none" lIns="0" tIns="0" rIns="0" bIns="0" rtlCol="0">
            <a:noAutofit/>
          </a:bodyPr>
          <a:lstStyle/>
          <a:p>
            <a:pPr algn="l"/>
            <a:r>
              <a:rPr lang="en-US" sz="1400" dirty="0">
                <a:solidFill>
                  <a:schemeClr val="tx2"/>
                </a:solidFill>
              </a:rPr>
              <a:t>Yuri </a:t>
            </a:r>
            <a:r>
              <a:rPr lang="en-US" sz="1400" dirty="0" err="1">
                <a:solidFill>
                  <a:schemeClr val="tx2"/>
                </a:solidFill>
              </a:rPr>
              <a:t>Bendaña</a:t>
            </a:r>
            <a:br>
              <a:rPr lang="en-US" sz="1400" dirty="0">
                <a:solidFill>
                  <a:schemeClr val="tx2"/>
                </a:solidFill>
              </a:rPr>
            </a:br>
            <a:r>
              <a:rPr lang="en-US" sz="1400" dirty="0">
                <a:solidFill>
                  <a:schemeClr val="tx2"/>
                </a:solidFill>
              </a:rPr>
              <a:t>Garrett Lew</a:t>
            </a:r>
          </a:p>
          <a:p>
            <a:pPr algn="l"/>
            <a:r>
              <a:rPr lang="en-US" sz="1400" dirty="0">
                <a:solidFill>
                  <a:schemeClr val="tx2"/>
                </a:solidFill>
              </a:rPr>
              <a:t>Jason Eshleman</a:t>
            </a:r>
          </a:p>
          <a:p>
            <a:pPr algn="l"/>
            <a:r>
              <a:rPr lang="en-US" sz="1400" dirty="0">
                <a:solidFill>
                  <a:schemeClr val="tx2"/>
                </a:solidFill>
              </a:rPr>
              <a:t>Hamed </a:t>
            </a:r>
            <a:r>
              <a:rPr lang="en-US" sz="1400" dirty="0" err="1">
                <a:solidFill>
                  <a:schemeClr val="tx2"/>
                </a:solidFill>
              </a:rPr>
              <a:t>Masnadi</a:t>
            </a:r>
            <a:r>
              <a:rPr lang="en-US" sz="1400" dirty="0">
                <a:solidFill>
                  <a:schemeClr val="tx2"/>
                </a:solidFill>
              </a:rPr>
              <a:t>-Shirazi</a:t>
            </a:r>
          </a:p>
          <a:p>
            <a:pPr algn="l"/>
            <a:br>
              <a:rPr lang="en-US" sz="1400" dirty="0">
                <a:solidFill>
                  <a:schemeClr val="tx2"/>
                </a:solidFill>
              </a:rPr>
            </a:br>
            <a:br>
              <a:rPr lang="en-US" sz="1400" dirty="0">
                <a:solidFill>
                  <a:schemeClr val="tx2"/>
                </a:solidFill>
              </a:rPr>
            </a:br>
            <a:br>
              <a:rPr lang="en-US" sz="1400" dirty="0">
                <a:solidFill>
                  <a:schemeClr val="tx2"/>
                </a:solidFill>
              </a:rPr>
            </a:br>
            <a:endParaRPr lang="en-US" sz="1400" dirty="0">
              <a:solidFill>
                <a:schemeClr val="tx2"/>
              </a:solidFill>
            </a:endParaRPr>
          </a:p>
        </p:txBody>
      </p:sp>
      <p:pic>
        <p:nvPicPr>
          <p:cNvPr id="13" name="Content Placeholder 4" descr="A group of people posing for a photo&#10;&#10;Description automatically generated">
            <a:extLst>
              <a:ext uri="{FF2B5EF4-FFF2-40B4-BE49-F238E27FC236}">
                <a16:creationId xmlns:a16="http://schemas.microsoft.com/office/drawing/2014/main" id="{2C52C248-E053-9D76-FBAF-15FD4534D5B6}"/>
              </a:ext>
            </a:extLst>
          </p:cNvPr>
          <p:cNvPicPr>
            <a:picLocks noGrp="1" noChangeAspect="1"/>
          </p:cNvPicPr>
          <p:nvPr>
            <p:ph idx="1"/>
          </p:nvPr>
        </p:nvPicPr>
        <p:blipFill rotWithShape="1">
          <a:blip r:embed="rId2"/>
          <a:srcRect t="30448" b="7164"/>
          <a:stretch/>
        </p:blipFill>
        <p:spPr>
          <a:xfrm>
            <a:off x="1254067" y="814850"/>
            <a:ext cx="9620365" cy="4000221"/>
          </a:xfrm>
        </p:spPr>
      </p:pic>
    </p:spTree>
    <p:extLst>
      <p:ext uri="{BB962C8B-B14F-4D97-AF65-F5344CB8AC3E}">
        <p14:creationId xmlns:p14="http://schemas.microsoft.com/office/powerpoint/2010/main" val="2685567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883AE-35B6-A38F-0AAD-0927E8069EAE}"/>
            </a:ext>
          </a:extLst>
        </p:cNvPr>
        <p:cNvGrpSpPr/>
        <p:nvPr/>
      </p:nvGrpSpPr>
      <p:grpSpPr>
        <a:xfrm>
          <a:off x="0" y="0"/>
          <a:ext cx="0" cy="0"/>
          <a:chOff x="0" y="0"/>
          <a:chExt cx="0" cy="0"/>
        </a:xfrm>
      </p:grpSpPr>
      <p:sp>
        <p:nvSpPr>
          <p:cNvPr id="143" name="Rectangle 142">
            <a:extLst>
              <a:ext uri="{FF2B5EF4-FFF2-40B4-BE49-F238E27FC236}">
                <a16:creationId xmlns:a16="http://schemas.microsoft.com/office/drawing/2014/main" id="{0C46951E-B6D3-6B22-3C7F-8913E5BE53A8}"/>
              </a:ext>
            </a:extLst>
          </p:cNvPr>
          <p:cNvSpPr/>
          <p:nvPr/>
        </p:nvSpPr>
        <p:spPr>
          <a:xfrm>
            <a:off x="7736266" y="0"/>
            <a:ext cx="4455734" cy="6858000"/>
          </a:xfrm>
          <a:prstGeom prst="rect">
            <a:avLst/>
          </a:prstGeom>
          <a:blipFill>
            <a:blip r:embed="rId3"/>
            <a:srcRect/>
            <a:stretch>
              <a:fillRect l="-156358" r="-172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13" name="Rectangle 112">
            <a:extLst>
              <a:ext uri="{FF2B5EF4-FFF2-40B4-BE49-F238E27FC236}">
                <a16:creationId xmlns:a16="http://schemas.microsoft.com/office/drawing/2014/main" id="{BEF9A81F-6B65-F737-E24D-AEC1AD3923BE}"/>
              </a:ext>
            </a:extLst>
          </p:cNvPr>
          <p:cNvSpPr/>
          <p:nvPr/>
        </p:nvSpPr>
        <p:spPr>
          <a:xfrm>
            <a:off x="0" y="1535081"/>
            <a:ext cx="6052217" cy="11065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2ADCDA4E-5543-66AC-7459-2D4B09B2191E}"/>
              </a:ext>
            </a:extLst>
          </p:cNvPr>
          <p:cNvSpPr txBox="1"/>
          <p:nvPr/>
        </p:nvSpPr>
        <p:spPr>
          <a:xfrm>
            <a:off x="546100" y="1724980"/>
            <a:ext cx="4982642"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1200"/>
              </a:spcAft>
            </a:pPr>
            <a:r>
              <a:rPr lang="en-US" sz="2400" b="1" dirty="0">
                <a:solidFill>
                  <a:schemeClr val="tx2"/>
                </a:solidFill>
              </a:rPr>
              <a:t>Integrases meet the requirements for ideal therapeutic agents</a:t>
            </a:r>
          </a:p>
        </p:txBody>
      </p:sp>
      <p:pic>
        <p:nvPicPr>
          <p:cNvPr id="116" name="Graphic 115">
            <a:extLst>
              <a:ext uri="{FF2B5EF4-FFF2-40B4-BE49-F238E27FC236}">
                <a16:creationId xmlns:a16="http://schemas.microsoft.com/office/drawing/2014/main" id="{686FF6E8-6AE6-C27B-0CFF-60A0E234D66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64" b="764"/>
          <a:stretch/>
        </p:blipFill>
        <p:spPr>
          <a:xfrm>
            <a:off x="546100" y="3083543"/>
            <a:ext cx="230188" cy="226671"/>
          </a:xfrm>
          <a:prstGeom prst="rect">
            <a:avLst/>
          </a:prstGeom>
        </p:spPr>
      </p:pic>
      <p:sp>
        <p:nvSpPr>
          <p:cNvPr id="117" name="TextBox 116">
            <a:extLst>
              <a:ext uri="{FF2B5EF4-FFF2-40B4-BE49-F238E27FC236}">
                <a16:creationId xmlns:a16="http://schemas.microsoft.com/office/drawing/2014/main" id="{0DA9C232-3C4F-5750-806B-C2E3D3BF1415}"/>
              </a:ext>
            </a:extLst>
          </p:cNvPr>
          <p:cNvSpPr txBox="1"/>
          <p:nvPr/>
        </p:nvSpPr>
        <p:spPr>
          <a:xfrm>
            <a:off x="977899" y="3042990"/>
            <a:ext cx="5642437" cy="386010"/>
          </a:xfrm>
          <a:prstGeom prst="rect">
            <a:avLst/>
          </a:prstGeom>
          <a:noFill/>
        </p:spPr>
        <p:txBody>
          <a:bodyPr wrap="square" lIns="0" tIns="0" rIns="0" bIns="0" anchor="ctr">
            <a:noAutofit/>
          </a:bodyPr>
          <a:lstStyle/>
          <a:p>
            <a:pPr>
              <a:spcAft>
                <a:spcPts val="300"/>
              </a:spcAft>
              <a:buClr>
                <a:srgbClr val="9B3359"/>
              </a:buClr>
              <a:defRPr/>
            </a:pPr>
            <a:r>
              <a:rPr lang="en-US" sz="2400" dirty="0">
                <a:solidFill>
                  <a:srgbClr val="333F48"/>
                </a:solidFill>
                <a:latin typeface="Gill Sans MT"/>
              </a:rPr>
              <a:t>Capable of delivering large payloads - 10 kb+</a:t>
            </a:r>
          </a:p>
        </p:txBody>
      </p:sp>
      <p:pic>
        <p:nvPicPr>
          <p:cNvPr id="118" name="Graphic 117">
            <a:extLst>
              <a:ext uri="{FF2B5EF4-FFF2-40B4-BE49-F238E27FC236}">
                <a16:creationId xmlns:a16="http://schemas.microsoft.com/office/drawing/2014/main" id="{0CD48C83-C6C3-3EC0-AC3D-33C72A25C99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64" b="764"/>
          <a:stretch/>
        </p:blipFill>
        <p:spPr>
          <a:xfrm>
            <a:off x="546100" y="3764489"/>
            <a:ext cx="230188" cy="226671"/>
          </a:xfrm>
          <a:prstGeom prst="rect">
            <a:avLst/>
          </a:prstGeom>
        </p:spPr>
      </p:pic>
      <p:sp>
        <p:nvSpPr>
          <p:cNvPr id="119" name="TextBox 118">
            <a:extLst>
              <a:ext uri="{FF2B5EF4-FFF2-40B4-BE49-F238E27FC236}">
                <a16:creationId xmlns:a16="http://schemas.microsoft.com/office/drawing/2014/main" id="{8D65324E-4868-2164-DA5D-157C9A3303F0}"/>
              </a:ext>
            </a:extLst>
          </p:cNvPr>
          <p:cNvSpPr txBox="1"/>
          <p:nvPr/>
        </p:nvSpPr>
        <p:spPr>
          <a:xfrm>
            <a:off x="977900" y="3723936"/>
            <a:ext cx="5642438" cy="386010"/>
          </a:xfrm>
          <a:prstGeom prst="rect">
            <a:avLst/>
          </a:prstGeom>
          <a:noFill/>
        </p:spPr>
        <p:txBody>
          <a:bodyPr wrap="square" lIns="0" tIns="0" rIns="0" bIns="0" anchor="ctr">
            <a:noAutofit/>
          </a:bodyPr>
          <a:lstStyle/>
          <a:p>
            <a:pPr>
              <a:spcAft>
                <a:spcPts val="300"/>
              </a:spcAft>
              <a:buClr>
                <a:srgbClr val="9B3359"/>
              </a:buClr>
              <a:defRPr/>
            </a:pPr>
            <a:r>
              <a:rPr lang="en-US" sz="2400" dirty="0">
                <a:solidFill>
                  <a:srgbClr val="333F48"/>
                </a:solidFill>
                <a:latin typeface="Gill Sans MT"/>
              </a:rPr>
              <a:t>No copying required - low error rate</a:t>
            </a:r>
          </a:p>
        </p:txBody>
      </p:sp>
      <p:pic>
        <p:nvPicPr>
          <p:cNvPr id="120" name="Graphic 119">
            <a:extLst>
              <a:ext uri="{FF2B5EF4-FFF2-40B4-BE49-F238E27FC236}">
                <a16:creationId xmlns:a16="http://schemas.microsoft.com/office/drawing/2014/main" id="{029B9A71-6F33-56B1-639C-F2A93EBCE68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64" b="764"/>
          <a:stretch/>
        </p:blipFill>
        <p:spPr>
          <a:xfrm>
            <a:off x="546100" y="4454181"/>
            <a:ext cx="230188" cy="226671"/>
          </a:xfrm>
          <a:prstGeom prst="rect">
            <a:avLst/>
          </a:prstGeom>
        </p:spPr>
      </p:pic>
      <p:sp>
        <p:nvSpPr>
          <p:cNvPr id="121" name="TextBox 120">
            <a:extLst>
              <a:ext uri="{FF2B5EF4-FFF2-40B4-BE49-F238E27FC236}">
                <a16:creationId xmlns:a16="http://schemas.microsoft.com/office/drawing/2014/main" id="{55813E99-0238-E149-6141-F1D73808FEF5}"/>
              </a:ext>
            </a:extLst>
          </p:cNvPr>
          <p:cNvSpPr txBox="1"/>
          <p:nvPr/>
        </p:nvSpPr>
        <p:spPr>
          <a:xfrm>
            <a:off x="977900" y="4404882"/>
            <a:ext cx="5642438" cy="772019"/>
          </a:xfrm>
          <a:prstGeom prst="rect">
            <a:avLst/>
          </a:prstGeom>
          <a:noFill/>
        </p:spPr>
        <p:txBody>
          <a:bodyPr wrap="square" lIns="0" tIns="0" rIns="0" bIns="0" anchor="ctr">
            <a:noAutofit/>
          </a:bodyPr>
          <a:lstStyle/>
          <a:p>
            <a:pPr>
              <a:spcAft>
                <a:spcPts val="300"/>
              </a:spcAft>
              <a:buClr>
                <a:srgbClr val="9B3359"/>
              </a:buClr>
              <a:defRPr/>
            </a:pPr>
            <a:r>
              <a:rPr lang="en-US" sz="2400" dirty="0">
                <a:solidFill>
                  <a:srgbClr val="333F48"/>
                </a:solidFill>
                <a:latin typeface="Gill Sans MT"/>
              </a:rPr>
              <a:t>Self sufficient - no dependence on cell DNA repair machinery</a:t>
            </a:r>
          </a:p>
        </p:txBody>
      </p:sp>
      <p:pic>
        <p:nvPicPr>
          <p:cNvPr id="126" name="Graphic 125">
            <a:extLst>
              <a:ext uri="{FF2B5EF4-FFF2-40B4-BE49-F238E27FC236}">
                <a16:creationId xmlns:a16="http://schemas.microsoft.com/office/drawing/2014/main" id="{D9315F7F-2FA2-E92F-8B6E-C282BA6E7E6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64" b="764"/>
          <a:stretch/>
        </p:blipFill>
        <p:spPr>
          <a:xfrm>
            <a:off x="546100" y="5434157"/>
            <a:ext cx="230188" cy="226671"/>
          </a:xfrm>
          <a:prstGeom prst="rect">
            <a:avLst/>
          </a:prstGeom>
        </p:spPr>
      </p:pic>
      <p:sp>
        <p:nvSpPr>
          <p:cNvPr id="127" name="TextBox 126">
            <a:extLst>
              <a:ext uri="{FF2B5EF4-FFF2-40B4-BE49-F238E27FC236}">
                <a16:creationId xmlns:a16="http://schemas.microsoft.com/office/drawing/2014/main" id="{2089D2AA-CCC5-2A7C-C261-C89002EE1CA1}"/>
              </a:ext>
            </a:extLst>
          </p:cNvPr>
          <p:cNvSpPr txBox="1"/>
          <p:nvPr/>
        </p:nvSpPr>
        <p:spPr>
          <a:xfrm>
            <a:off x="977899" y="5393603"/>
            <a:ext cx="5642439" cy="386010"/>
          </a:xfrm>
          <a:prstGeom prst="rect">
            <a:avLst/>
          </a:prstGeom>
          <a:noFill/>
        </p:spPr>
        <p:txBody>
          <a:bodyPr wrap="square" lIns="0" tIns="0" rIns="0" bIns="0" anchor="ctr">
            <a:noAutofit/>
          </a:bodyPr>
          <a:lstStyle/>
          <a:p>
            <a:pPr>
              <a:spcAft>
                <a:spcPts val="300"/>
              </a:spcAft>
              <a:buClr>
                <a:srgbClr val="9B3359"/>
              </a:buClr>
              <a:defRPr/>
            </a:pPr>
            <a:r>
              <a:rPr lang="en-US" sz="2400" dirty="0">
                <a:solidFill>
                  <a:srgbClr val="333F48"/>
                </a:solidFill>
                <a:latin typeface="Gill Sans MT"/>
              </a:rPr>
              <a:t>No DNA breaks - reduced translocation risk</a:t>
            </a:r>
          </a:p>
        </p:txBody>
      </p:sp>
      <p:sp>
        <p:nvSpPr>
          <p:cNvPr id="144" name="TextBox 143">
            <a:extLst>
              <a:ext uri="{FF2B5EF4-FFF2-40B4-BE49-F238E27FC236}">
                <a16:creationId xmlns:a16="http://schemas.microsoft.com/office/drawing/2014/main" id="{BFA0CF18-DB63-EC62-CCBF-C1ADDC3AC823}"/>
              </a:ext>
            </a:extLst>
          </p:cNvPr>
          <p:cNvSpPr txBox="1"/>
          <p:nvPr/>
        </p:nvSpPr>
        <p:spPr>
          <a:xfrm>
            <a:off x="10210800" y="6442476"/>
            <a:ext cx="1371600" cy="246323"/>
          </a:xfrm>
          <a:prstGeom prst="rect">
            <a:avLst/>
          </a:prstGeom>
          <a:noFill/>
        </p:spPr>
        <p:txBody>
          <a:bodyPr wrap="square" lIns="0" tIns="0" rIns="0" bIns="0" rtlCol="0">
            <a:noAutofit/>
          </a:bodyPr>
          <a:lstStyle/>
          <a:p>
            <a:pPr algn="r"/>
            <a:fld id="{2EE13592-2441-CB42-92F9-D6F32D1D5DD9}" type="slidenum">
              <a:rPr lang="en-US" sz="1400" b="1" smtClean="0">
                <a:solidFill>
                  <a:schemeClr val="bg1"/>
                </a:solidFill>
              </a:rPr>
              <a:pPr algn="r"/>
              <a:t>3</a:t>
            </a:fld>
            <a:endParaRPr lang="en-US" sz="1400" b="1">
              <a:solidFill>
                <a:schemeClr val="bg1"/>
              </a:solidFill>
            </a:endParaRPr>
          </a:p>
        </p:txBody>
      </p:sp>
      <p:grpSp>
        <p:nvGrpSpPr>
          <p:cNvPr id="4" name="Group 3">
            <a:extLst>
              <a:ext uri="{FF2B5EF4-FFF2-40B4-BE49-F238E27FC236}">
                <a16:creationId xmlns:a16="http://schemas.microsoft.com/office/drawing/2014/main" id="{9A542149-54C7-46C6-69E4-2369AC5043EE}"/>
              </a:ext>
            </a:extLst>
          </p:cNvPr>
          <p:cNvGrpSpPr/>
          <p:nvPr/>
        </p:nvGrpSpPr>
        <p:grpSpPr>
          <a:xfrm>
            <a:off x="6638308" y="840460"/>
            <a:ext cx="5555509" cy="5254423"/>
            <a:chOff x="6046606" y="914400"/>
            <a:chExt cx="5555509" cy="5254423"/>
          </a:xfrm>
        </p:grpSpPr>
        <p:sp>
          <p:nvSpPr>
            <p:cNvPr id="9" name="Rectangle 8">
              <a:extLst>
                <a:ext uri="{FF2B5EF4-FFF2-40B4-BE49-F238E27FC236}">
                  <a16:creationId xmlns:a16="http://schemas.microsoft.com/office/drawing/2014/main" id="{0A016B87-3A60-E2B0-6C75-E73B89D2AEFA}"/>
                </a:ext>
              </a:extLst>
            </p:cNvPr>
            <p:cNvSpPr/>
            <p:nvPr/>
          </p:nvSpPr>
          <p:spPr>
            <a:xfrm>
              <a:off x="6052217" y="914400"/>
              <a:ext cx="5549898" cy="5254423"/>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4976"/>
                </a:solidFill>
                <a:effectLst/>
                <a:uLnTx/>
                <a:uFillTx/>
                <a:latin typeface="Gill Sans MT"/>
                <a:ea typeface="+mn-ea"/>
                <a:cs typeface="Arial" panose="020B0604020202020204" pitchFamily="34" charset="0"/>
              </a:endParaRPr>
            </a:p>
          </p:txBody>
        </p:sp>
        <p:sp>
          <p:nvSpPr>
            <p:cNvPr id="151" name="Rectangle 150">
              <a:extLst>
                <a:ext uri="{FF2B5EF4-FFF2-40B4-BE49-F238E27FC236}">
                  <a16:creationId xmlns:a16="http://schemas.microsoft.com/office/drawing/2014/main" id="{DD1FA5C2-55C6-C92B-F963-D3ED7A3A1D05}"/>
                </a:ext>
              </a:extLst>
            </p:cNvPr>
            <p:cNvSpPr/>
            <p:nvPr/>
          </p:nvSpPr>
          <p:spPr>
            <a:xfrm>
              <a:off x="9062213" y="4216369"/>
              <a:ext cx="305879" cy="195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2" name="Rectangle 151">
              <a:extLst>
                <a:ext uri="{FF2B5EF4-FFF2-40B4-BE49-F238E27FC236}">
                  <a16:creationId xmlns:a16="http://schemas.microsoft.com/office/drawing/2014/main" id="{CFCB9402-621B-6EE9-9A17-C7D84F44DB8D}"/>
                </a:ext>
              </a:extLst>
            </p:cNvPr>
            <p:cNvSpPr/>
            <p:nvPr/>
          </p:nvSpPr>
          <p:spPr>
            <a:xfrm>
              <a:off x="9062213" y="5046858"/>
              <a:ext cx="305879" cy="195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3" name="Rectangle 152">
              <a:extLst>
                <a:ext uri="{FF2B5EF4-FFF2-40B4-BE49-F238E27FC236}">
                  <a16:creationId xmlns:a16="http://schemas.microsoft.com/office/drawing/2014/main" id="{CCD79916-23DC-7208-F963-FDD356B43F3C}"/>
                </a:ext>
              </a:extLst>
            </p:cNvPr>
            <p:cNvSpPr/>
            <p:nvPr/>
          </p:nvSpPr>
          <p:spPr>
            <a:xfrm>
              <a:off x="9382735" y="4400852"/>
              <a:ext cx="106376" cy="10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4" name="Rectangle 153">
              <a:extLst>
                <a:ext uri="{FF2B5EF4-FFF2-40B4-BE49-F238E27FC236}">
                  <a16:creationId xmlns:a16="http://schemas.microsoft.com/office/drawing/2014/main" id="{D99D3C19-5C7E-DF0D-8EE8-DC0C5DBE312F}"/>
                </a:ext>
              </a:extLst>
            </p:cNvPr>
            <p:cNvSpPr/>
            <p:nvPr/>
          </p:nvSpPr>
          <p:spPr>
            <a:xfrm>
              <a:off x="8648168" y="4467503"/>
              <a:ext cx="106376" cy="10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5" name="Rectangle 154">
              <a:extLst>
                <a:ext uri="{FF2B5EF4-FFF2-40B4-BE49-F238E27FC236}">
                  <a16:creationId xmlns:a16="http://schemas.microsoft.com/office/drawing/2014/main" id="{1289EABB-4AD6-30D2-331E-C27883F28244}"/>
                </a:ext>
              </a:extLst>
            </p:cNvPr>
            <p:cNvSpPr/>
            <p:nvPr/>
          </p:nvSpPr>
          <p:spPr>
            <a:xfrm>
              <a:off x="7289768" y="4454895"/>
              <a:ext cx="106376" cy="10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6" name="Rectangle 155">
              <a:extLst>
                <a:ext uri="{FF2B5EF4-FFF2-40B4-BE49-F238E27FC236}">
                  <a16:creationId xmlns:a16="http://schemas.microsoft.com/office/drawing/2014/main" id="{CDAC0A3A-08F7-C8C7-6E80-9491BA2DE100}"/>
                </a:ext>
              </a:extLst>
            </p:cNvPr>
            <p:cNvSpPr/>
            <p:nvPr/>
          </p:nvSpPr>
          <p:spPr>
            <a:xfrm>
              <a:off x="7410213" y="5075034"/>
              <a:ext cx="106376" cy="10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7" name="Rectangle 156">
              <a:extLst>
                <a:ext uri="{FF2B5EF4-FFF2-40B4-BE49-F238E27FC236}">
                  <a16:creationId xmlns:a16="http://schemas.microsoft.com/office/drawing/2014/main" id="{93768119-E726-7A4F-5A4A-EC78D8169760}"/>
                </a:ext>
              </a:extLst>
            </p:cNvPr>
            <p:cNvSpPr/>
            <p:nvPr/>
          </p:nvSpPr>
          <p:spPr>
            <a:xfrm>
              <a:off x="8578863" y="5087926"/>
              <a:ext cx="106376" cy="10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8" name="Rectangle 157">
              <a:extLst>
                <a:ext uri="{FF2B5EF4-FFF2-40B4-BE49-F238E27FC236}">
                  <a16:creationId xmlns:a16="http://schemas.microsoft.com/office/drawing/2014/main" id="{182C1A0B-8644-006A-D3AE-1CDB07C91594}"/>
                </a:ext>
              </a:extLst>
            </p:cNvPr>
            <p:cNvSpPr/>
            <p:nvPr/>
          </p:nvSpPr>
          <p:spPr>
            <a:xfrm>
              <a:off x="9455475" y="5160042"/>
              <a:ext cx="106376" cy="10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9" name="Rectangle 158">
              <a:extLst>
                <a:ext uri="{FF2B5EF4-FFF2-40B4-BE49-F238E27FC236}">
                  <a16:creationId xmlns:a16="http://schemas.microsoft.com/office/drawing/2014/main" id="{D6045F11-4AD4-D7BC-96B9-E79D3A819C87}"/>
                </a:ext>
              </a:extLst>
            </p:cNvPr>
            <p:cNvSpPr/>
            <p:nvPr/>
          </p:nvSpPr>
          <p:spPr>
            <a:xfrm>
              <a:off x="10732664" y="4403356"/>
              <a:ext cx="106376" cy="10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0" name="Rectangle 159">
              <a:extLst>
                <a:ext uri="{FF2B5EF4-FFF2-40B4-BE49-F238E27FC236}">
                  <a16:creationId xmlns:a16="http://schemas.microsoft.com/office/drawing/2014/main" id="{5E94F5D9-CCC7-205D-379C-BBEBF22C1088}"/>
                </a:ext>
              </a:extLst>
            </p:cNvPr>
            <p:cNvSpPr/>
            <p:nvPr/>
          </p:nvSpPr>
          <p:spPr>
            <a:xfrm>
              <a:off x="10808159" y="5160609"/>
              <a:ext cx="106376" cy="10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1" name="Rectangle 160">
              <a:extLst>
                <a:ext uri="{FF2B5EF4-FFF2-40B4-BE49-F238E27FC236}">
                  <a16:creationId xmlns:a16="http://schemas.microsoft.com/office/drawing/2014/main" id="{0898C40C-55C8-8C3A-E873-B32ABF1E2552}"/>
                </a:ext>
              </a:extLst>
            </p:cNvPr>
            <p:cNvSpPr/>
            <p:nvPr/>
          </p:nvSpPr>
          <p:spPr>
            <a:xfrm>
              <a:off x="9485111" y="4503892"/>
              <a:ext cx="106376" cy="10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8" name="Rectangle 177">
              <a:extLst>
                <a:ext uri="{FF2B5EF4-FFF2-40B4-BE49-F238E27FC236}">
                  <a16:creationId xmlns:a16="http://schemas.microsoft.com/office/drawing/2014/main" id="{0DF78B52-73A1-9933-2409-8BD2A8677C0A}"/>
                </a:ext>
              </a:extLst>
            </p:cNvPr>
            <p:cNvSpPr/>
            <p:nvPr/>
          </p:nvSpPr>
          <p:spPr>
            <a:xfrm>
              <a:off x="7284213" y="4583185"/>
              <a:ext cx="232376" cy="173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9" name="Rectangle 178">
              <a:extLst>
                <a:ext uri="{FF2B5EF4-FFF2-40B4-BE49-F238E27FC236}">
                  <a16:creationId xmlns:a16="http://schemas.microsoft.com/office/drawing/2014/main" id="{154222FA-0096-98EE-BF83-93F2C083ED86}"/>
                </a:ext>
              </a:extLst>
            </p:cNvPr>
            <p:cNvSpPr/>
            <p:nvPr/>
          </p:nvSpPr>
          <p:spPr>
            <a:xfrm>
              <a:off x="7233056" y="4737561"/>
              <a:ext cx="344707" cy="159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81" name="Group 180">
              <a:extLst>
                <a:ext uri="{FF2B5EF4-FFF2-40B4-BE49-F238E27FC236}">
                  <a16:creationId xmlns:a16="http://schemas.microsoft.com/office/drawing/2014/main" id="{0DDE5808-CE52-537C-9112-BA39A70C712E}"/>
                </a:ext>
              </a:extLst>
            </p:cNvPr>
            <p:cNvGrpSpPr/>
            <p:nvPr/>
          </p:nvGrpSpPr>
          <p:grpSpPr>
            <a:xfrm>
              <a:off x="6046606" y="1057905"/>
              <a:ext cx="5283012" cy="1971481"/>
              <a:chOff x="5840752" y="1186492"/>
              <a:chExt cx="5694720" cy="2125121"/>
            </a:xfrm>
          </p:grpSpPr>
          <p:pic>
            <p:nvPicPr>
              <p:cNvPr id="182" name="Picture 181">
                <a:extLst>
                  <a:ext uri="{FF2B5EF4-FFF2-40B4-BE49-F238E27FC236}">
                    <a16:creationId xmlns:a16="http://schemas.microsoft.com/office/drawing/2014/main" id="{62E617EA-C92B-98D7-73C5-CB0EA9EC2116}"/>
                  </a:ext>
                </a:extLst>
              </p:cNvPr>
              <p:cNvPicPr>
                <a:picLocks noChangeAspect="1"/>
              </p:cNvPicPr>
              <p:nvPr/>
            </p:nvPicPr>
            <p:blipFill rotWithShape="1">
              <a:blip r:embed="rId6"/>
              <a:srcRect t="45507" b="-290"/>
              <a:stretch/>
            </p:blipFill>
            <p:spPr>
              <a:xfrm>
                <a:off x="5840752" y="1271613"/>
                <a:ext cx="5350486" cy="1976283"/>
              </a:xfrm>
              <a:prstGeom prst="rect">
                <a:avLst/>
              </a:prstGeom>
            </p:spPr>
          </p:pic>
          <p:pic>
            <p:nvPicPr>
              <p:cNvPr id="183" name="Picture 182" descr="A red and blue spiral on a black background">
                <a:extLst>
                  <a:ext uri="{FF2B5EF4-FFF2-40B4-BE49-F238E27FC236}">
                    <a16:creationId xmlns:a16="http://schemas.microsoft.com/office/drawing/2014/main" id="{1FF24202-879D-9002-5EB0-9843323C06FC}"/>
                  </a:ext>
                </a:extLst>
              </p:cNvPr>
              <p:cNvPicPr>
                <a:picLocks noChangeAspect="1"/>
              </p:cNvPicPr>
              <p:nvPr/>
            </p:nvPicPr>
            <p:blipFill rotWithShape="1">
              <a:blip r:embed="rId7"/>
              <a:srcRect l="-16190" t="67935" r="16381" b="18206"/>
              <a:stretch/>
            </p:blipFill>
            <p:spPr>
              <a:xfrm>
                <a:off x="7259635" y="2237676"/>
                <a:ext cx="3640422" cy="311032"/>
              </a:xfrm>
              <a:prstGeom prst="rect">
                <a:avLst/>
              </a:prstGeom>
            </p:spPr>
          </p:pic>
          <p:pic>
            <p:nvPicPr>
              <p:cNvPr id="184" name="Picture 183" descr="A red and blue spiral on a black background&#10;&#10;Description automatically generated">
                <a:extLst>
                  <a:ext uri="{FF2B5EF4-FFF2-40B4-BE49-F238E27FC236}">
                    <a16:creationId xmlns:a16="http://schemas.microsoft.com/office/drawing/2014/main" id="{2E05D273-9DC8-79CA-2C1E-EBF2FD3B5F47}"/>
                  </a:ext>
                </a:extLst>
              </p:cNvPr>
              <p:cNvPicPr>
                <a:picLocks noChangeAspect="1"/>
              </p:cNvPicPr>
              <p:nvPr/>
            </p:nvPicPr>
            <p:blipFill rotWithShape="1">
              <a:blip r:embed="rId7"/>
              <a:srcRect l="22476" t="38147" r="25714" b="41417"/>
              <a:stretch/>
            </p:blipFill>
            <p:spPr>
              <a:xfrm>
                <a:off x="8630638" y="1470685"/>
                <a:ext cx="2904834" cy="697010"/>
              </a:xfrm>
              <a:prstGeom prst="rect">
                <a:avLst/>
              </a:prstGeom>
            </p:spPr>
          </p:pic>
          <p:sp>
            <p:nvSpPr>
              <p:cNvPr id="185" name="TextBox 184">
                <a:extLst>
                  <a:ext uri="{FF2B5EF4-FFF2-40B4-BE49-F238E27FC236}">
                    <a16:creationId xmlns:a16="http://schemas.microsoft.com/office/drawing/2014/main" id="{A89107FF-AA75-37CE-25FD-34F45ED79BB3}"/>
                  </a:ext>
                </a:extLst>
              </p:cNvPr>
              <p:cNvSpPr txBox="1"/>
              <p:nvPr/>
            </p:nvSpPr>
            <p:spPr>
              <a:xfrm>
                <a:off x="8630038" y="1186492"/>
                <a:ext cx="2896910" cy="46446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1200"/>
                  </a:spcAft>
                </a:pPr>
                <a:r>
                  <a:rPr lang="en-US" sz="1400">
                    <a:solidFill>
                      <a:schemeClr val="tx2"/>
                    </a:solidFill>
                  </a:rPr>
                  <a:t>Targeted integration of therapeutic DNA cargo (a gene)</a:t>
                </a:r>
              </a:p>
            </p:txBody>
          </p:sp>
          <p:sp>
            <p:nvSpPr>
              <p:cNvPr id="186" name="TextBox 185">
                <a:extLst>
                  <a:ext uri="{FF2B5EF4-FFF2-40B4-BE49-F238E27FC236}">
                    <a16:creationId xmlns:a16="http://schemas.microsoft.com/office/drawing/2014/main" id="{2B115DFC-D9D6-81AC-5BF8-E2C5E1A39EE0}"/>
                  </a:ext>
                </a:extLst>
              </p:cNvPr>
              <p:cNvSpPr txBox="1"/>
              <p:nvPr/>
            </p:nvSpPr>
            <p:spPr>
              <a:xfrm>
                <a:off x="6868036" y="3079379"/>
                <a:ext cx="1824738" cy="23223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1200"/>
                  </a:spcAft>
                </a:pPr>
                <a:r>
                  <a:rPr lang="en-US" sz="1400" dirty="0">
                    <a:solidFill>
                      <a:schemeClr val="tx2"/>
                    </a:solidFill>
                  </a:rPr>
                  <a:t>...vs. single base editing</a:t>
                </a:r>
              </a:p>
            </p:txBody>
          </p:sp>
          <p:cxnSp>
            <p:nvCxnSpPr>
              <p:cNvPr id="187" name="Straight Connector 186">
                <a:extLst>
                  <a:ext uri="{FF2B5EF4-FFF2-40B4-BE49-F238E27FC236}">
                    <a16:creationId xmlns:a16="http://schemas.microsoft.com/office/drawing/2014/main" id="{826269E3-5FD9-A753-38AA-87D1552FF992}"/>
                  </a:ext>
                </a:extLst>
              </p:cNvPr>
              <p:cNvCxnSpPr>
                <a:cxnSpLocks/>
              </p:cNvCxnSpPr>
              <p:nvPr/>
            </p:nvCxnSpPr>
            <p:spPr>
              <a:xfrm>
                <a:off x="7777913" y="2544133"/>
                <a:ext cx="2638" cy="1345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8" name="Isosceles Triangle 187">
                <a:extLst>
                  <a:ext uri="{FF2B5EF4-FFF2-40B4-BE49-F238E27FC236}">
                    <a16:creationId xmlns:a16="http://schemas.microsoft.com/office/drawing/2014/main" id="{F5C1E24F-1B30-203E-7EB9-C9F4BEAB1F2A}"/>
                  </a:ext>
                </a:extLst>
              </p:cNvPr>
              <p:cNvSpPr/>
              <p:nvPr/>
            </p:nvSpPr>
            <p:spPr>
              <a:xfrm>
                <a:off x="7662088" y="2855820"/>
                <a:ext cx="236634" cy="14776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9" name="Straight Connector 188">
                <a:extLst>
                  <a:ext uri="{FF2B5EF4-FFF2-40B4-BE49-F238E27FC236}">
                    <a16:creationId xmlns:a16="http://schemas.microsoft.com/office/drawing/2014/main" id="{173AF5FD-D088-E830-2A18-FC431CC64257}"/>
                  </a:ext>
                </a:extLst>
              </p:cNvPr>
              <p:cNvCxnSpPr/>
              <p:nvPr/>
            </p:nvCxnSpPr>
            <p:spPr>
              <a:xfrm>
                <a:off x="8852519" y="2147265"/>
                <a:ext cx="251283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90" name="Isosceles Triangle 189">
                <a:extLst>
                  <a:ext uri="{FF2B5EF4-FFF2-40B4-BE49-F238E27FC236}">
                    <a16:creationId xmlns:a16="http://schemas.microsoft.com/office/drawing/2014/main" id="{8038C6D6-B462-802D-82F2-1361F5126B3C}"/>
                  </a:ext>
                </a:extLst>
              </p:cNvPr>
              <p:cNvSpPr/>
              <p:nvPr/>
            </p:nvSpPr>
            <p:spPr>
              <a:xfrm flipV="1">
                <a:off x="9961509" y="2153845"/>
                <a:ext cx="236634" cy="14776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sp>
        <p:nvSpPr>
          <p:cNvPr id="5" name="TextBox 4">
            <a:extLst>
              <a:ext uri="{FF2B5EF4-FFF2-40B4-BE49-F238E27FC236}">
                <a16:creationId xmlns:a16="http://schemas.microsoft.com/office/drawing/2014/main" id="{130959D5-9BB2-A377-C21C-3A82FF5F88D3}"/>
              </a:ext>
            </a:extLst>
          </p:cNvPr>
          <p:cNvSpPr txBox="1"/>
          <p:nvPr/>
        </p:nvSpPr>
        <p:spPr>
          <a:xfrm>
            <a:off x="6644103" y="3548147"/>
            <a:ext cx="5549441" cy="2308324"/>
          </a:xfrm>
          <a:prstGeom prst="rect">
            <a:avLst/>
          </a:prstGeom>
          <a:solidFill>
            <a:srgbClr val="00A5BD"/>
          </a:solidFill>
        </p:spPr>
        <p:txBody>
          <a:bodyPr wrap="square">
            <a:spAutoFit/>
          </a:bodyPr>
          <a:lstStyle/>
          <a:p>
            <a:r>
              <a:rPr lang="en-US" sz="1600" dirty="0">
                <a:solidFill>
                  <a:schemeClr val="bg1"/>
                </a:solidFill>
                <a:effectLst/>
                <a:ea typeface="Aptos" panose="020B0004020202020204" pitchFamily="34" charset="0"/>
                <a:cs typeface="Times New Roman" panose="02020603050405020304" pitchFamily="18" charset="0"/>
              </a:rPr>
              <a:t>“</a:t>
            </a:r>
            <a:r>
              <a:rPr lang="en-US" sz="1600" i="1" dirty="0">
                <a:solidFill>
                  <a:schemeClr val="bg1"/>
                </a:solidFill>
                <a:effectLst/>
                <a:ea typeface="Aptos" panose="020B0004020202020204" pitchFamily="34" charset="0"/>
                <a:cs typeface="Times New Roman" panose="02020603050405020304" pitchFamily="18" charset="0"/>
              </a:rPr>
              <a:t>if it was possible to integrate very large DNA sequences where you could integrate entire genes or sets of genes into a targeted position in the genome [it] would be very powerful</a:t>
            </a:r>
            <a:r>
              <a:rPr lang="en-US" sz="1600" dirty="0">
                <a:solidFill>
                  <a:schemeClr val="bg1"/>
                </a:solidFill>
                <a:effectLst/>
                <a:ea typeface="Aptos" panose="020B0004020202020204" pitchFamily="34" charset="0"/>
                <a:cs typeface="Times New Roman" panose="02020603050405020304" pitchFamily="18" charset="0"/>
              </a:rPr>
              <a:t>” –</a:t>
            </a:r>
            <a:r>
              <a:rPr lang="en-US" sz="1600" b="1" dirty="0">
                <a:solidFill>
                  <a:schemeClr val="bg1"/>
                </a:solidFill>
                <a:effectLst/>
                <a:ea typeface="Aptos" panose="020B0004020202020204" pitchFamily="34" charset="0"/>
                <a:cs typeface="Times New Roman" panose="02020603050405020304" pitchFamily="18" charset="0"/>
              </a:rPr>
              <a:t>Jennifer Doudna</a:t>
            </a:r>
          </a:p>
          <a:p>
            <a:endParaRPr lang="en-US" sz="1600" dirty="0">
              <a:solidFill>
                <a:schemeClr val="bg1"/>
              </a:solidFill>
              <a:cs typeface="Times New Roman" panose="02020603050405020304" pitchFamily="18" charset="0"/>
            </a:endParaRPr>
          </a:p>
          <a:p>
            <a:r>
              <a:rPr lang="en-US" sz="1600" dirty="0">
                <a:solidFill>
                  <a:schemeClr val="bg1"/>
                </a:solidFill>
                <a:cs typeface="Times New Roman" panose="02020603050405020304" pitchFamily="18" charset="0"/>
              </a:rPr>
              <a:t>“</a:t>
            </a:r>
            <a:r>
              <a:rPr lang="en-US" sz="1600" i="1" dirty="0">
                <a:solidFill>
                  <a:schemeClr val="bg1"/>
                </a:solidFill>
                <a:effectLst/>
                <a:ea typeface="Aptos" panose="020B0004020202020204" pitchFamily="34" charset="0"/>
                <a:cs typeface="Times New Roman" panose="02020603050405020304" pitchFamily="18" charset="0"/>
              </a:rPr>
              <a:t>a hypothetical fully programmable recombinase would be in some respects an ultimate genome editing agent</a:t>
            </a:r>
            <a:r>
              <a:rPr lang="en-US" sz="1600" dirty="0">
                <a:solidFill>
                  <a:schemeClr val="bg1"/>
                </a:solidFill>
                <a:effectLst/>
                <a:ea typeface="Aptos" panose="020B0004020202020204" pitchFamily="34" charset="0"/>
                <a:cs typeface="Times New Roman" panose="02020603050405020304" pitchFamily="18" charset="0"/>
              </a:rPr>
              <a:t>” –</a:t>
            </a:r>
            <a:r>
              <a:rPr lang="en-US" sz="1600" b="1" dirty="0">
                <a:solidFill>
                  <a:schemeClr val="bg1"/>
                </a:solidFill>
                <a:effectLst/>
                <a:ea typeface="Aptos" panose="020B0004020202020204" pitchFamily="34" charset="0"/>
                <a:cs typeface="Times New Roman" panose="02020603050405020304" pitchFamily="18" charset="0"/>
              </a:rPr>
              <a:t>David Liu</a:t>
            </a:r>
            <a:endParaRPr lang="en-US" sz="1600" b="1" dirty="0">
              <a:solidFill>
                <a:schemeClr val="bg1"/>
              </a:solidFill>
              <a:cs typeface="Times New Roman" panose="02020603050405020304" pitchFamily="18" charset="0"/>
            </a:endParaRPr>
          </a:p>
          <a:p>
            <a:pPr algn="r"/>
            <a:endParaRPr lang="en-US" sz="1600" b="1" dirty="0">
              <a:solidFill>
                <a:schemeClr val="bg1"/>
              </a:solidFill>
              <a:latin typeface="Aptos" panose="020B0004020202020204" pitchFamily="34" charset="0"/>
              <a:cs typeface="Times New Roman" panose="02020603050405020304" pitchFamily="18" charset="0"/>
            </a:endParaRPr>
          </a:p>
          <a:p>
            <a:pPr algn="r"/>
            <a:endParaRPr lang="en-US" sz="1600" b="1" dirty="0">
              <a:solidFill>
                <a:schemeClr val="bg1"/>
              </a:solidFill>
              <a:latin typeface="Aptos" panose="020B0004020202020204" pitchFamily="34" charset="0"/>
              <a:cs typeface="Times New Roman" panose="02020603050405020304" pitchFamily="18" charset="0"/>
            </a:endParaRPr>
          </a:p>
          <a:p>
            <a:endParaRPr lang="en-US" sz="1600" dirty="0">
              <a:solidFill>
                <a:schemeClr val="bg1"/>
              </a:solidFill>
            </a:endParaRPr>
          </a:p>
        </p:txBody>
      </p:sp>
      <p:sp>
        <p:nvSpPr>
          <p:cNvPr id="7" name="TextBox 6">
            <a:extLst>
              <a:ext uri="{FF2B5EF4-FFF2-40B4-BE49-F238E27FC236}">
                <a16:creationId xmlns:a16="http://schemas.microsoft.com/office/drawing/2014/main" id="{81180A80-77A9-3876-16FF-D57F15CCDB33}"/>
              </a:ext>
            </a:extLst>
          </p:cNvPr>
          <p:cNvSpPr txBox="1"/>
          <p:nvPr/>
        </p:nvSpPr>
        <p:spPr>
          <a:xfrm>
            <a:off x="6958202" y="5339851"/>
            <a:ext cx="5220102" cy="369332"/>
          </a:xfrm>
          <a:prstGeom prst="rect">
            <a:avLst/>
          </a:prstGeom>
          <a:noFill/>
        </p:spPr>
        <p:txBody>
          <a:bodyPr wrap="square">
            <a:spAutoFit/>
          </a:bodyPr>
          <a:lstStyle/>
          <a:p>
            <a:pPr algn="r"/>
            <a:r>
              <a:rPr lang="en-US" sz="1800" b="1">
                <a:solidFill>
                  <a:schemeClr val="bg1"/>
                </a:solidFill>
                <a:latin typeface="Aptos" panose="020B0004020202020204" pitchFamily="34" charset="0"/>
                <a:cs typeface="Times New Roman" panose="02020603050405020304" pitchFamily="18" charset="0"/>
              </a:rPr>
              <a:t>CRISPR roundtable</a:t>
            </a:r>
          </a:p>
        </p:txBody>
      </p:sp>
      <p:sp>
        <p:nvSpPr>
          <p:cNvPr id="8" name="Title 7">
            <a:extLst>
              <a:ext uri="{FF2B5EF4-FFF2-40B4-BE49-F238E27FC236}">
                <a16:creationId xmlns:a16="http://schemas.microsoft.com/office/drawing/2014/main" id="{5E28EC3B-02F8-16F9-21B1-4576AE3EFF6C}"/>
              </a:ext>
            </a:extLst>
          </p:cNvPr>
          <p:cNvSpPr>
            <a:spLocks noGrp="1"/>
          </p:cNvSpPr>
          <p:nvPr>
            <p:ph type="title"/>
          </p:nvPr>
        </p:nvSpPr>
        <p:spPr>
          <a:xfrm>
            <a:off x="546100" y="243396"/>
            <a:ext cx="5722815" cy="794666"/>
          </a:xfrm>
        </p:spPr>
        <p:txBody>
          <a:bodyPr/>
          <a:lstStyle/>
          <a:p>
            <a:r>
              <a:rPr lang="en-US" dirty="0"/>
              <a:t>Integrases Will Write the Next Chapter of Genomic Medicine</a:t>
            </a:r>
          </a:p>
        </p:txBody>
      </p:sp>
    </p:spTree>
    <p:extLst>
      <p:ext uri="{BB962C8B-B14F-4D97-AF65-F5344CB8AC3E}">
        <p14:creationId xmlns:p14="http://schemas.microsoft.com/office/powerpoint/2010/main" val="889523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76977-1096-78D5-B6F7-C0FEDE9B43A8}"/>
            </a:ext>
          </a:extLst>
        </p:cNvPr>
        <p:cNvGrpSpPr/>
        <p:nvPr/>
      </p:nvGrpSpPr>
      <p:grpSpPr>
        <a:xfrm>
          <a:off x="0" y="0"/>
          <a:ext cx="0" cy="0"/>
          <a:chOff x="0" y="0"/>
          <a:chExt cx="0" cy="0"/>
        </a:xfrm>
      </p:grpSpPr>
      <p:sp>
        <p:nvSpPr>
          <p:cNvPr id="183" name="Rectangle 182">
            <a:extLst>
              <a:ext uri="{FF2B5EF4-FFF2-40B4-BE49-F238E27FC236}">
                <a16:creationId xmlns:a16="http://schemas.microsoft.com/office/drawing/2014/main" id="{083F0AF0-EE4C-34F6-C563-E8F853352C7E}"/>
              </a:ext>
            </a:extLst>
          </p:cNvPr>
          <p:cNvSpPr/>
          <p:nvPr/>
        </p:nvSpPr>
        <p:spPr>
          <a:xfrm>
            <a:off x="0" y="2677875"/>
            <a:ext cx="12192000" cy="319198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24" name="Rectangle 123">
            <a:extLst>
              <a:ext uri="{FF2B5EF4-FFF2-40B4-BE49-F238E27FC236}">
                <a16:creationId xmlns:a16="http://schemas.microsoft.com/office/drawing/2014/main" id="{44B36ACF-8557-59E4-ED06-6BC6E0DD354C}"/>
              </a:ext>
            </a:extLst>
          </p:cNvPr>
          <p:cNvSpPr/>
          <p:nvPr/>
        </p:nvSpPr>
        <p:spPr>
          <a:xfrm>
            <a:off x="5713336" y="914401"/>
            <a:ext cx="5841998" cy="471169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4976"/>
              </a:solidFill>
              <a:effectLst/>
              <a:uLnTx/>
              <a:uFillTx/>
              <a:latin typeface="Gill Sans MT"/>
              <a:ea typeface="+mn-ea"/>
              <a:cs typeface="Arial" panose="020B0604020202020204" pitchFamily="34" charset="0"/>
            </a:endParaRPr>
          </a:p>
        </p:txBody>
      </p:sp>
      <p:sp>
        <p:nvSpPr>
          <p:cNvPr id="122" name="Rectangle 121">
            <a:extLst>
              <a:ext uri="{FF2B5EF4-FFF2-40B4-BE49-F238E27FC236}">
                <a16:creationId xmlns:a16="http://schemas.microsoft.com/office/drawing/2014/main" id="{8A1F5DDE-803A-0BB5-A37D-41ADED4606E7}"/>
              </a:ext>
            </a:extLst>
          </p:cNvPr>
          <p:cNvSpPr/>
          <p:nvPr/>
        </p:nvSpPr>
        <p:spPr>
          <a:xfrm>
            <a:off x="533400" y="914401"/>
            <a:ext cx="4914900" cy="471169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4976"/>
              </a:solidFill>
              <a:effectLst/>
              <a:uLnTx/>
              <a:uFillTx/>
              <a:latin typeface="Gill Sans MT"/>
              <a:ea typeface="+mn-ea"/>
              <a:cs typeface="Arial" panose="020B0604020202020204" pitchFamily="34" charset="0"/>
            </a:endParaRPr>
          </a:p>
        </p:txBody>
      </p:sp>
      <p:sp>
        <p:nvSpPr>
          <p:cNvPr id="2" name="Title 1">
            <a:extLst>
              <a:ext uri="{FF2B5EF4-FFF2-40B4-BE49-F238E27FC236}">
                <a16:creationId xmlns:a16="http://schemas.microsoft.com/office/drawing/2014/main" id="{4EC87DDB-2984-6994-C35F-FA7D1FB3C047}"/>
              </a:ext>
            </a:extLst>
          </p:cNvPr>
          <p:cNvSpPr>
            <a:spLocks noGrp="1"/>
          </p:cNvSpPr>
          <p:nvPr>
            <p:ph type="title"/>
          </p:nvPr>
        </p:nvSpPr>
        <p:spPr>
          <a:xfrm>
            <a:off x="546099" y="327026"/>
            <a:ext cx="11112499" cy="354012"/>
          </a:xfrm>
        </p:spPr>
        <p:txBody>
          <a:bodyPr lIns="0" tIns="0" rIns="0" bIns="0" anchor="t"/>
          <a:lstStyle/>
          <a:p>
            <a:r>
              <a:rPr lang="en-US" dirty="0"/>
              <a:t>Targeted Integration Improves Existing Therapies and Enables New Therapies</a:t>
            </a:r>
          </a:p>
        </p:txBody>
      </p:sp>
      <p:sp>
        <p:nvSpPr>
          <p:cNvPr id="8" name="TextBox 7">
            <a:extLst>
              <a:ext uri="{FF2B5EF4-FFF2-40B4-BE49-F238E27FC236}">
                <a16:creationId xmlns:a16="http://schemas.microsoft.com/office/drawing/2014/main" id="{E1EAB31C-71E2-1B8E-4364-7CD6EF4EA185}"/>
              </a:ext>
            </a:extLst>
          </p:cNvPr>
          <p:cNvSpPr txBox="1"/>
          <p:nvPr/>
        </p:nvSpPr>
        <p:spPr>
          <a:xfrm>
            <a:off x="546101" y="5982500"/>
            <a:ext cx="11112498" cy="189700"/>
          </a:xfrm>
          <a:prstGeom prst="rect">
            <a:avLst/>
          </a:prstGeom>
          <a:noFill/>
        </p:spPr>
        <p:txBody>
          <a:bodyPr wrap="square" lIns="0" tIns="0" rIns="0" bIns="0" rtlCol="0" anchor="b">
            <a:no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000" b="0" i="1" u="none" strike="noStrike" kern="1200" cap="none" spc="0" normalizeH="0" baseline="0" noProof="0" dirty="0">
                <a:ln>
                  <a:noFill/>
                </a:ln>
                <a:solidFill>
                  <a:srgbClr val="333F48"/>
                </a:solidFill>
                <a:effectLst/>
                <a:uLnTx/>
                <a:uFillTx/>
                <a:latin typeface="Gill Sans MT"/>
                <a:ea typeface="+mn-ea"/>
                <a:cs typeface="+mn-cs"/>
              </a:rPr>
              <a:t>Images by </a:t>
            </a:r>
            <a:r>
              <a:rPr kumimoji="0" lang="en-US" sz="1000" b="0" i="1" u="none" strike="noStrike" kern="1200" cap="none" spc="0" normalizeH="0" baseline="0" noProof="0" dirty="0" err="1">
                <a:ln>
                  <a:noFill/>
                </a:ln>
                <a:solidFill>
                  <a:srgbClr val="333F48"/>
                </a:solidFill>
                <a:effectLst/>
                <a:uLnTx/>
                <a:uFillTx/>
                <a:latin typeface="Gill Sans MT"/>
                <a:ea typeface="+mn-ea"/>
                <a:cs typeface="+mn-cs"/>
              </a:rPr>
              <a:t>Biorender</a:t>
            </a:r>
            <a:endParaRPr kumimoji="0" lang="en-US" sz="1000" b="0" i="1" u="none" strike="noStrike" kern="1200" cap="none" spc="0" normalizeH="0" baseline="0" noProof="0" dirty="0">
              <a:ln>
                <a:noFill/>
              </a:ln>
              <a:solidFill>
                <a:srgbClr val="333F48"/>
              </a:solidFill>
              <a:effectLst/>
              <a:uLnTx/>
              <a:uFillTx/>
              <a:latin typeface="Gill Sans MT"/>
              <a:ea typeface="+mn-ea"/>
              <a:cs typeface="+mn-cs"/>
            </a:endParaRPr>
          </a:p>
        </p:txBody>
      </p:sp>
      <p:sp>
        <p:nvSpPr>
          <p:cNvPr id="45" name="Rectangle 44">
            <a:extLst>
              <a:ext uri="{FF2B5EF4-FFF2-40B4-BE49-F238E27FC236}">
                <a16:creationId xmlns:a16="http://schemas.microsoft.com/office/drawing/2014/main" id="{E53186D3-0DE7-4C4A-4F96-0E9413E51A55}"/>
              </a:ext>
            </a:extLst>
          </p:cNvPr>
          <p:cNvSpPr/>
          <p:nvPr/>
        </p:nvSpPr>
        <p:spPr>
          <a:xfrm>
            <a:off x="533401" y="914400"/>
            <a:ext cx="4914900" cy="584200"/>
          </a:xfrm>
          <a:prstGeom prst="rect">
            <a:avLst/>
          </a:prstGeom>
          <a:solidFill>
            <a:srgbClr val="00A5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dirty="0">
                <a:ln>
                  <a:noFill/>
                </a:ln>
                <a:solidFill>
                  <a:srgbClr val="FFFFFF"/>
                </a:solidFill>
                <a:effectLst/>
                <a:uLnTx/>
                <a:uFillTx/>
                <a:latin typeface="Gill Sans MT"/>
                <a:ea typeface="+mn-ea"/>
                <a:cs typeface="Arial"/>
              </a:rPr>
              <a:t>Random vs. Targeted Random Integration</a:t>
            </a:r>
          </a:p>
        </p:txBody>
      </p:sp>
      <p:sp>
        <p:nvSpPr>
          <p:cNvPr id="46" name="Rectangle 45">
            <a:extLst>
              <a:ext uri="{FF2B5EF4-FFF2-40B4-BE49-F238E27FC236}">
                <a16:creationId xmlns:a16="http://schemas.microsoft.com/office/drawing/2014/main" id="{0547D754-DB79-12F0-DD1D-C8F5D2B7C023}"/>
              </a:ext>
            </a:extLst>
          </p:cNvPr>
          <p:cNvSpPr/>
          <p:nvPr/>
        </p:nvSpPr>
        <p:spPr>
          <a:xfrm>
            <a:off x="5713336" y="914400"/>
            <a:ext cx="5841998" cy="584200"/>
          </a:xfrm>
          <a:prstGeom prst="rect">
            <a:avLst/>
          </a:prstGeom>
          <a:solidFill>
            <a:srgbClr val="00CF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FFFFFF"/>
                </a:solidFill>
                <a:effectLst/>
                <a:uLnTx/>
                <a:uFillTx/>
                <a:latin typeface="Gill Sans MT"/>
                <a:ea typeface="+mn-ea"/>
                <a:cs typeface="Arial"/>
              </a:rPr>
              <a:t>One medicine to treat all mutations</a:t>
            </a:r>
          </a:p>
        </p:txBody>
      </p:sp>
      <p:sp>
        <p:nvSpPr>
          <p:cNvPr id="52" name="Isosceles Triangle 51">
            <a:extLst>
              <a:ext uri="{FF2B5EF4-FFF2-40B4-BE49-F238E27FC236}">
                <a16:creationId xmlns:a16="http://schemas.microsoft.com/office/drawing/2014/main" id="{F94CA676-8D51-6E2A-15D0-DCB638E3A6B0}"/>
              </a:ext>
            </a:extLst>
          </p:cNvPr>
          <p:cNvSpPr/>
          <p:nvPr/>
        </p:nvSpPr>
        <p:spPr>
          <a:xfrm rot="10800000">
            <a:off x="1550699" y="1645679"/>
            <a:ext cx="219526" cy="137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 name="Isosceles Triangle 54">
            <a:extLst>
              <a:ext uri="{FF2B5EF4-FFF2-40B4-BE49-F238E27FC236}">
                <a16:creationId xmlns:a16="http://schemas.microsoft.com/office/drawing/2014/main" id="{F1D0D734-C423-2B83-1D9D-6997A159F4E6}"/>
              </a:ext>
            </a:extLst>
          </p:cNvPr>
          <p:cNvSpPr/>
          <p:nvPr/>
        </p:nvSpPr>
        <p:spPr>
          <a:xfrm rot="10800000">
            <a:off x="4069244" y="1645679"/>
            <a:ext cx="219526" cy="137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81" name="Group 180">
            <a:extLst>
              <a:ext uri="{FF2B5EF4-FFF2-40B4-BE49-F238E27FC236}">
                <a16:creationId xmlns:a16="http://schemas.microsoft.com/office/drawing/2014/main" id="{8F4CA81A-0309-22C0-763F-BFAB56F66897}"/>
              </a:ext>
            </a:extLst>
          </p:cNvPr>
          <p:cNvGrpSpPr/>
          <p:nvPr/>
        </p:nvGrpSpPr>
        <p:grpSpPr>
          <a:xfrm>
            <a:off x="6326011" y="3478148"/>
            <a:ext cx="4716190" cy="1961001"/>
            <a:chOff x="6616489" y="3744464"/>
            <a:chExt cx="4550987" cy="1892279"/>
          </a:xfrm>
        </p:grpSpPr>
        <p:cxnSp>
          <p:nvCxnSpPr>
            <p:cNvPr id="140" name="Straight Connector 139">
              <a:extLst>
                <a:ext uri="{FF2B5EF4-FFF2-40B4-BE49-F238E27FC236}">
                  <a16:creationId xmlns:a16="http://schemas.microsoft.com/office/drawing/2014/main" id="{BD03CA6B-4CFB-BFD3-763B-F2368E25C639}"/>
                </a:ext>
              </a:extLst>
            </p:cNvPr>
            <p:cNvCxnSpPr>
              <a:cxnSpLocks/>
            </p:cNvCxnSpPr>
            <p:nvPr/>
          </p:nvCxnSpPr>
          <p:spPr>
            <a:xfrm>
              <a:off x="6616489" y="4393348"/>
              <a:ext cx="4210779" cy="1927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6C0C7454-F8D3-0A33-73C3-B09082FBB785}"/>
                </a:ext>
              </a:extLst>
            </p:cNvPr>
            <p:cNvSpPr/>
            <p:nvPr/>
          </p:nvSpPr>
          <p:spPr>
            <a:xfrm>
              <a:off x="7388359" y="4039290"/>
              <a:ext cx="221846" cy="339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3D0987CE-249D-6562-7B21-90F94A25F7EC}"/>
                </a:ext>
              </a:extLst>
            </p:cNvPr>
            <p:cNvSpPr/>
            <p:nvPr/>
          </p:nvSpPr>
          <p:spPr>
            <a:xfrm>
              <a:off x="6941813" y="4298789"/>
              <a:ext cx="668392" cy="2083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Exon 1</a:t>
              </a:r>
            </a:p>
          </p:txBody>
        </p:sp>
        <p:sp>
          <p:nvSpPr>
            <p:cNvPr id="143" name="Rectangle 142">
              <a:extLst>
                <a:ext uri="{FF2B5EF4-FFF2-40B4-BE49-F238E27FC236}">
                  <a16:creationId xmlns:a16="http://schemas.microsoft.com/office/drawing/2014/main" id="{A21FD479-AF63-3A07-1EBA-99F4AFFE8718}"/>
                </a:ext>
              </a:extLst>
            </p:cNvPr>
            <p:cNvSpPr/>
            <p:nvPr/>
          </p:nvSpPr>
          <p:spPr>
            <a:xfrm>
              <a:off x="9696618" y="4298789"/>
              <a:ext cx="1470858" cy="20839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        Exon 2</a:t>
              </a:r>
            </a:p>
          </p:txBody>
        </p:sp>
        <p:sp>
          <p:nvSpPr>
            <p:cNvPr id="146" name="Rectangle 145">
              <a:extLst>
                <a:ext uri="{FF2B5EF4-FFF2-40B4-BE49-F238E27FC236}">
                  <a16:creationId xmlns:a16="http://schemas.microsoft.com/office/drawing/2014/main" id="{D242F2F0-E150-BCED-88ED-3D297113BB9E}"/>
                </a:ext>
              </a:extLst>
            </p:cNvPr>
            <p:cNvSpPr/>
            <p:nvPr/>
          </p:nvSpPr>
          <p:spPr>
            <a:xfrm>
              <a:off x="9822622" y="4294239"/>
              <a:ext cx="37645" cy="2174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79970C84-0901-C83D-9D0F-A67F38E48246}"/>
                </a:ext>
              </a:extLst>
            </p:cNvPr>
            <p:cNvSpPr/>
            <p:nvPr/>
          </p:nvSpPr>
          <p:spPr>
            <a:xfrm>
              <a:off x="10114526" y="4294239"/>
              <a:ext cx="37645" cy="2174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20FBA3C0-8CEC-7284-B563-F56D50E386AF}"/>
                </a:ext>
              </a:extLst>
            </p:cNvPr>
            <p:cNvSpPr/>
            <p:nvPr/>
          </p:nvSpPr>
          <p:spPr>
            <a:xfrm>
              <a:off x="11047110" y="4294239"/>
              <a:ext cx="37645" cy="2174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B3E128B2-7A70-BCF5-D055-457A96E4CE76}"/>
                </a:ext>
              </a:extLst>
            </p:cNvPr>
            <p:cNvSpPr/>
            <p:nvPr/>
          </p:nvSpPr>
          <p:spPr>
            <a:xfrm>
              <a:off x="7978563" y="4298789"/>
              <a:ext cx="1470858" cy="208393"/>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Correct cDNA</a:t>
              </a:r>
            </a:p>
          </p:txBody>
        </p:sp>
        <p:sp>
          <p:nvSpPr>
            <p:cNvPr id="150" name="TextBox 149">
              <a:extLst>
                <a:ext uri="{FF2B5EF4-FFF2-40B4-BE49-F238E27FC236}">
                  <a16:creationId xmlns:a16="http://schemas.microsoft.com/office/drawing/2014/main" id="{84ABB44F-0F00-53AF-867B-AE11C665EC54}"/>
                </a:ext>
              </a:extLst>
            </p:cNvPr>
            <p:cNvSpPr txBox="1"/>
            <p:nvPr/>
          </p:nvSpPr>
          <p:spPr>
            <a:xfrm>
              <a:off x="7632700" y="3744464"/>
              <a:ext cx="2081818" cy="184666"/>
            </a:xfrm>
            <a:prstGeom prst="rect">
              <a:avLst/>
            </a:prstGeom>
            <a:noFill/>
          </p:spPr>
          <p:txBody>
            <a:bodyPr wrap="square" lIns="0" tIns="0" rIns="0" bIns="0" rtlCol="0" anchor="t">
              <a:noAutofit/>
            </a:bodyPr>
            <a:lstStyle/>
            <a:p>
              <a:pPr algn="ctr">
                <a:spcAft>
                  <a:spcPts val="1200"/>
                </a:spcAft>
              </a:pPr>
              <a:r>
                <a:rPr lang="en-US" sz="1200">
                  <a:solidFill>
                    <a:schemeClr val="tx2"/>
                  </a:solidFill>
                </a:rPr>
                <a:t>Bxb1 + corrected transgene</a:t>
              </a:r>
            </a:p>
          </p:txBody>
        </p:sp>
        <p:pic>
          <p:nvPicPr>
            <p:cNvPr id="152" name="Picture 151" descr="A green and blue object&#10;&#10;Description automatically generated">
              <a:extLst>
                <a:ext uri="{FF2B5EF4-FFF2-40B4-BE49-F238E27FC236}">
                  <a16:creationId xmlns:a16="http://schemas.microsoft.com/office/drawing/2014/main" id="{73452B5C-572E-D9CC-2CCF-20CF4FA33A71}"/>
                </a:ext>
              </a:extLst>
            </p:cNvPr>
            <p:cNvPicPr>
              <a:picLocks noChangeAspect="1"/>
            </p:cNvPicPr>
            <p:nvPr/>
          </p:nvPicPr>
          <p:blipFill rotWithShape="1">
            <a:blip r:embed="rId3"/>
            <a:srcRect l="58844" t="31389" r="25261" b="51220"/>
            <a:stretch/>
          </p:blipFill>
          <p:spPr>
            <a:xfrm>
              <a:off x="8093251" y="4743848"/>
              <a:ext cx="1165812" cy="892895"/>
            </a:xfrm>
            <a:prstGeom prst="rect">
              <a:avLst/>
            </a:prstGeom>
          </p:spPr>
        </p:pic>
        <p:sp>
          <p:nvSpPr>
            <p:cNvPr id="153" name="TextBox 152">
              <a:extLst>
                <a:ext uri="{FF2B5EF4-FFF2-40B4-BE49-F238E27FC236}">
                  <a16:creationId xmlns:a16="http://schemas.microsoft.com/office/drawing/2014/main" id="{70636438-A9FA-63BB-BD64-445595F9F70B}"/>
                </a:ext>
              </a:extLst>
            </p:cNvPr>
            <p:cNvSpPr txBox="1"/>
            <p:nvPr/>
          </p:nvSpPr>
          <p:spPr>
            <a:xfrm>
              <a:off x="9295122" y="5159929"/>
              <a:ext cx="1789633" cy="207422"/>
            </a:xfrm>
            <a:prstGeom prst="rect">
              <a:avLst/>
            </a:prstGeom>
            <a:noFill/>
          </p:spPr>
          <p:txBody>
            <a:bodyPr wrap="square" lIns="0" tIns="0" rIns="0" bIns="0" rtlCol="0">
              <a:noAutofit/>
            </a:bodyPr>
            <a:lstStyle/>
            <a:p>
              <a:pPr algn="l">
                <a:spcAft>
                  <a:spcPts val="1200"/>
                </a:spcAft>
              </a:pPr>
              <a:r>
                <a:rPr lang="en-US" sz="1400">
                  <a:solidFill>
                    <a:schemeClr val="tx2"/>
                  </a:solidFill>
                </a:rPr>
                <a:t>Healthy Protein</a:t>
              </a:r>
            </a:p>
          </p:txBody>
        </p:sp>
        <p:sp>
          <p:nvSpPr>
            <p:cNvPr id="154" name="Arc 153">
              <a:extLst>
                <a:ext uri="{FF2B5EF4-FFF2-40B4-BE49-F238E27FC236}">
                  <a16:creationId xmlns:a16="http://schemas.microsoft.com/office/drawing/2014/main" id="{04E774CD-E74E-4F86-7FF8-4087AC748818}"/>
                </a:ext>
              </a:extLst>
            </p:cNvPr>
            <p:cNvSpPr/>
            <p:nvPr/>
          </p:nvSpPr>
          <p:spPr>
            <a:xfrm>
              <a:off x="7781339" y="4406450"/>
              <a:ext cx="782507" cy="783845"/>
            </a:xfrm>
            <a:prstGeom prst="arc">
              <a:avLst>
                <a:gd name="adj1" fmla="val 5204024"/>
                <a:gd name="adj2" fmla="val 11013482"/>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TextBox 154">
              <a:extLst>
                <a:ext uri="{FF2B5EF4-FFF2-40B4-BE49-F238E27FC236}">
                  <a16:creationId xmlns:a16="http://schemas.microsoft.com/office/drawing/2014/main" id="{B2EFFE6B-9941-0860-9115-8A391741DDF3}"/>
                </a:ext>
              </a:extLst>
            </p:cNvPr>
            <p:cNvSpPr txBox="1"/>
            <p:nvPr/>
          </p:nvSpPr>
          <p:spPr>
            <a:xfrm>
              <a:off x="9306941" y="4080110"/>
              <a:ext cx="345930" cy="215444"/>
            </a:xfrm>
            <a:prstGeom prst="rect">
              <a:avLst/>
            </a:prstGeom>
            <a:noFill/>
          </p:spPr>
          <p:txBody>
            <a:bodyPr wrap="square" lIns="0" tIns="0" rIns="0" bIns="0" rtlCol="0">
              <a:noAutofit/>
            </a:bodyPr>
            <a:lstStyle/>
            <a:p>
              <a:pPr algn="l">
                <a:spcAft>
                  <a:spcPts val="1200"/>
                </a:spcAft>
              </a:pPr>
              <a:r>
                <a:rPr lang="en-US" sz="1400" dirty="0">
                  <a:solidFill>
                    <a:schemeClr val="tx2"/>
                  </a:solidFill>
                </a:rPr>
                <a:t>Stop</a:t>
              </a:r>
            </a:p>
          </p:txBody>
        </p:sp>
        <p:sp>
          <p:nvSpPr>
            <p:cNvPr id="156" name="Rectangle 155">
              <a:extLst>
                <a:ext uri="{FF2B5EF4-FFF2-40B4-BE49-F238E27FC236}">
                  <a16:creationId xmlns:a16="http://schemas.microsoft.com/office/drawing/2014/main" id="{C1161DB4-AC7E-64D0-803F-D0B838DD8426}"/>
                </a:ext>
              </a:extLst>
            </p:cNvPr>
            <p:cNvSpPr/>
            <p:nvPr/>
          </p:nvSpPr>
          <p:spPr>
            <a:xfrm>
              <a:off x="9441722" y="4285992"/>
              <a:ext cx="37645" cy="21749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63" name="Straight Arrow Connector 162">
              <a:extLst>
                <a:ext uri="{FF2B5EF4-FFF2-40B4-BE49-F238E27FC236}">
                  <a16:creationId xmlns:a16="http://schemas.microsoft.com/office/drawing/2014/main" id="{0AB64260-06AC-0C2E-6CD0-BB9A22B34D97}"/>
                </a:ext>
              </a:extLst>
            </p:cNvPr>
            <p:cNvCxnSpPr>
              <a:cxnSpLocks/>
            </p:cNvCxnSpPr>
            <p:nvPr/>
          </p:nvCxnSpPr>
          <p:spPr>
            <a:xfrm>
              <a:off x="6616489" y="4119141"/>
              <a:ext cx="17942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FD9482E-89FD-27C1-31E8-BD3A3319DC42}"/>
                </a:ext>
              </a:extLst>
            </p:cNvPr>
            <p:cNvCxnSpPr/>
            <p:nvPr/>
          </p:nvCxnSpPr>
          <p:spPr>
            <a:xfrm>
              <a:off x="6622404" y="4115607"/>
              <a:ext cx="0" cy="2740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5" name="Isosceles Triangle 164">
              <a:extLst>
                <a:ext uri="{FF2B5EF4-FFF2-40B4-BE49-F238E27FC236}">
                  <a16:creationId xmlns:a16="http://schemas.microsoft.com/office/drawing/2014/main" id="{C0967A6F-2D34-16D4-BECD-2CE9F0DAD808}"/>
                </a:ext>
              </a:extLst>
            </p:cNvPr>
            <p:cNvSpPr/>
            <p:nvPr/>
          </p:nvSpPr>
          <p:spPr>
            <a:xfrm rot="10800000">
              <a:off x="8563846" y="3995161"/>
              <a:ext cx="219526" cy="137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80" name="Group 179">
              <a:extLst>
                <a:ext uri="{FF2B5EF4-FFF2-40B4-BE49-F238E27FC236}">
                  <a16:creationId xmlns:a16="http://schemas.microsoft.com/office/drawing/2014/main" id="{B5437C55-A83B-9CF7-883E-4667EE678DD3}"/>
                </a:ext>
              </a:extLst>
            </p:cNvPr>
            <p:cNvGrpSpPr/>
            <p:nvPr/>
          </p:nvGrpSpPr>
          <p:grpSpPr>
            <a:xfrm>
              <a:off x="9298389" y="4708425"/>
              <a:ext cx="1566462" cy="307777"/>
              <a:chOff x="9298389" y="4775801"/>
              <a:chExt cx="1566462" cy="307777"/>
            </a:xfrm>
          </p:grpSpPr>
          <p:pic>
            <p:nvPicPr>
              <p:cNvPr id="167" name="Graphic 166">
                <a:extLst>
                  <a:ext uri="{FF2B5EF4-FFF2-40B4-BE49-F238E27FC236}">
                    <a16:creationId xmlns:a16="http://schemas.microsoft.com/office/drawing/2014/main" id="{78274155-09A6-1834-6DA2-37B0EA595E7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64" b="764"/>
              <a:stretch/>
            </p:blipFill>
            <p:spPr>
              <a:xfrm>
                <a:off x="9298389" y="4790955"/>
                <a:ext cx="158112" cy="155696"/>
              </a:xfrm>
              <a:prstGeom prst="rect">
                <a:avLst/>
              </a:prstGeom>
            </p:spPr>
          </p:pic>
          <p:sp>
            <p:nvSpPr>
              <p:cNvPr id="168" name="TextBox 167">
                <a:extLst>
                  <a:ext uri="{FF2B5EF4-FFF2-40B4-BE49-F238E27FC236}">
                    <a16:creationId xmlns:a16="http://schemas.microsoft.com/office/drawing/2014/main" id="{AF9893D4-0F28-082B-6B7D-A9084AF2E8CB}"/>
                  </a:ext>
                </a:extLst>
              </p:cNvPr>
              <p:cNvSpPr txBox="1"/>
              <p:nvPr/>
            </p:nvSpPr>
            <p:spPr>
              <a:xfrm>
                <a:off x="9550401" y="4775801"/>
                <a:ext cx="1314450" cy="307777"/>
              </a:xfrm>
              <a:prstGeom prst="rect">
                <a:avLst/>
              </a:prstGeom>
              <a:noFill/>
            </p:spPr>
            <p:txBody>
              <a:bodyPr wrap="square" lIns="0" tIns="0" rIns="0" bIns="0" anchor="ctr">
                <a:noAutofit/>
              </a:bodyPr>
              <a:lstStyle/>
              <a:p>
                <a:pPr>
                  <a:spcAft>
                    <a:spcPts val="300"/>
                  </a:spcAft>
                  <a:buClr>
                    <a:srgbClr val="9B3359"/>
                  </a:buClr>
                  <a:defRPr/>
                </a:pPr>
                <a:r>
                  <a:rPr lang="en-US" sz="1100">
                    <a:solidFill>
                      <a:srgbClr val="333F48"/>
                    </a:solidFill>
                    <a:latin typeface="Gill Sans MT"/>
                  </a:rPr>
                  <a:t>One medicine to treat multiple mutations</a:t>
                </a:r>
              </a:p>
            </p:txBody>
          </p:sp>
        </p:grpSp>
      </p:grpSp>
      <p:cxnSp>
        <p:nvCxnSpPr>
          <p:cNvPr id="172" name="Straight Connector 171">
            <a:extLst>
              <a:ext uri="{FF2B5EF4-FFF2-40B4-BE49-F238E27FC236}">
                <a16:creationId xmlns:a16="http://schemas.microsoft.com/office/drawing/2014/main" id="{E9A86235-6F01-9A23-28BC-A48E5A165295}"/>
              </a:ext>
            </a:extLst>
          </p:cNvPr>
          <p:cNvCxnSpPr>
            <a:cxnSpLocks/>
          </p:cNvCxnSpPr>
          <p:nvPr/>
        </p:nvCxnSpPr>
        <p:spPr>
          <a:xfrm>
            <a:off x="6210300" y="3316106"/>
            <a:ext cx="50546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4153860-911F-1965-8945-D80AF783584D}"/>
              </a:ext>
            </a:extLst>
          </p:cNvPr>
          <p:cNvCxnSpPr>
            <a:cxnSpLocks/>
          </p:cNvCxnSpPr>
          <p:nvPr/>
        </p:nvCxnSpPr>
        <p:spPr>
          <a:xfrm>
            <a:off x="6326011" y="2803647"/>
            <a:ext cx="4363633" cy="199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7" name="Picture 126" descr="A blue bow tie with a few dots&#10;&#10;Description automatically generated">
            <a:extLst>
              <a:ext uri="{FF2B5EF4-FFF2-40B4-BE49-F238E27FC236}">
                <a16:creationId xmlns:a16="http://schemas.microsoft.com/office/drawing/2014/main" id="{2FF31847-EEEF-5AD2-16A0-53BC6C7D8F05}"/>
              </a:ext>
            </a:extLst>
          </p:cNvPr>
          <p:cNvPicPr>
            <a:picLocks noChangeAspect="1"/>
          </p:cNvPicPr>
          <p:nvPr/>
        </p:nvPicPr>
        <p:blipFill rotWithShape="1">
          <a:blip r:embed="rId6"/>
          <a:srcRect l="36401" t="43971" r="34166" b="39611"/>
          <a:stretch/>
        </p:blipFill>
        <p:spPr>
          <a:xfrm>
            <a:off x="7589714" y="1663581"/>
            <a:ext cx="1033596" cy="403620"/>
          </a:xfrm>
          <a:prstGeom prst="rect">
            <a:avLst/>
          </a:prstGeom>
        </p:spPr>
      </p:pic>
      <p:sp>
        <p:nvSpPr>
          <p:cNvPr id="128" name="Rectangle 127">
            <a:extLst>
              <a:ext uri="{FF2B5EF4-FFF2-40B4-BE49-F238E27FC236}">
                <a16:creationId xmlns:a16="http://schemas.microsoft.com/office/drawing/2014/main" id="{1155219E-1435-4C94-FAE3-421AEB4BDBEB}"/>
              </a:ext>
            </a:extLst>
          </p:cNvPr>
          <p:cNvSpPr/>
          <p:nvPr/>
        </p:nvSpPr>
        <p:spPr>
          <a:xfrm>
            <a:off x="6663144" y="2705655"/>
            <a:ext cx="692655" cy="2159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Exon 1</a:t>
            </a:r>
          </a:p>
        </p:txBody>
      </p:sp>
      <p:sp>
        <p:nvSpPr>
          <p:cNvPr id="129" name="Rectangle 128">
            <a:extLst>
              <a:ext uri="{FF2B5EF4-FFF2-40B4-BE49-F238E27FC236}">
                <a16:creationId xmlns:a16="http://schemas.microsoft.com/office/drawing/2014/main" id="{DE5012FF-2D6A-D016-F651-A08DF6766A91}"/>
              </a:ext>
            </a:extLst>
          </p:cNvPr>
          <p:cNvSpPr/>
          <p:nvPr/>
        </p:nvSpPr>
        <p:spPr>
          <a:xfrm>
            <a:off x="8154702" y="2705655"/>
            <a:ext cx="1524251" cy="2159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       Exon 2</a:t>
            </a:r>
          </a:p>
        </p:txBody>
      </p:sp>
      <p:cxnSp>
        <p:nvCxnSpPr>
          <p:cNvPr id="130" name="Straight Arrow Connector 129">
            <a:extLst>
              <a:ext uri="{FF2B5EF4-FFF2-40B4-BE49-F238E27FC236}">
                <a16:creationId xmlns:a16="http://schemas.microsoft.com/office/drawing/2014/main" id="{7D743598-878B-D2E5-265A-DC790D19FACE}"/>
              </a:ext>
            </a:extLst>
          </p:cNvPr>
          <p:cNvCxnSpPr>
            <a:cxnSpLocks/>
          </p:cNvCxnSpPr>
          <p:nvPr/>
        </p:nvCxnSpPr>
        <p:spPr>
          <a:xfrm>
            <a:off x="6326012" y="2529283"/>
            <a:ext cx="18593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EE9F556-E82E-F1F5-B2CA-7D275038C4B5}"/>
              </a:ext>
            </a:extLst>
          </p:cNvPr>
          <p:cNvCxnSpPr/>
          <p:nvPr/>
        </p:nvCxnSpPr>
        <p:spPr>
          <a:xfrm>
            <a:off x="6332143" y="2525620"/>
            <a:ext cx="0" cy="2839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D0EE3ABE-A726-FC6C-27D6-5D479C4CEA4D}"/>
              </a:ext>
            </a:extLst>
          </p:cNvPr>
          <p:cNvSpPr/>
          <p:nvPr/>
        </p:nvSpPr>
        <p:spPr>
          <a:xfrm>
            <a:off x="8285281" y="2700939"/>
            <a:ext cx="39012" cy="2253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EB3EC947-E29D-E8AD-A9CE-E5EC10671143}"/>
              </a:ext>
            </a:extLst>
          </p:cNvPr>
          <p:cNvSpPr/>
          <p:nvPr/>
        </p:nvSpPr>
        <p:spPr>
          <a:xfrm>
            <a:off x="8587780" y="2700939"/>
            <a:ext cx="39012" cy="2253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0311C5DC-2DFB-4E93-3615-5741A9D08778}"/>
              </a:ext>
            </a:extLst>
          </p:cNvPr>
          <p:cNvSpPr/>
          <p:nvPr/>
        </p:nvSpPr>
        <p:spPr>
          <a:xfrm>
            <a:off x="9554219" y="2700939"/>
            <a:ext cx="39012" cy="2253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C4541BAF-DA69-856D-564E-DD96C84A87D5}"/>
              </a:ext>
            </a:extLst>
          </p:cNvPr>
          <p:cNvSpPr txBox="1"/>
          <p:nvPr/>
        </p:nvSpPr>
        <p:spPr>
          <a:xfrm>
            <a:off x="7998401" y="2962755"/>
            <a:ext cx="589380" cy="191369"/>
          </a:xfrm>
          <a:prstGeom prst="rect">
            <a:avLst/>
          </a:prstGeom>
          <a:noFill/>
        </p:spPr>
        <p:txBody>
          <a:bodyPr wrap="square" lIns="0" tIns="0" rIns="0" bIns="0" rtlCol="0">
            <a:noAutofit/>
          </a:bodyPr>
          <a:lstStyle/>
          <a:p>
            <a:pPr algn="ctr">
              <a:spcAft>
                <a:spcPts val="1200"/>
              </a:spcAft>
            </a:pPr>
            <a:r>
              <a:rPr lang="en-US" sz="1200">
                <a:solidFill>
                  <a:schemeClr val="tx2"/>
                </a:solidFill>
              </a:rPr>
              <a:t>Patient 1</a:t>
            </a:r>
          </a:p>
        </p:txBody>
      </p:sp>
      <p:sp>
        <p:nvSpPr>
          <p:cNvPr id="138" name="TextBox 137">
            <a:extLst>
              <a:ext uri="{FF2B5EF4-FFF2-40B4-BE49-F238E27FC236}">
                <a16:creationId xmlns:a16="http://schemas.microsoft.com/office/drawing/2014/main" id="{22B4C026-F8EC-AB14-7FEF-B524FB3D2678}"/>
              </a:ext>
            </a:extLst>
          </p:cNvPr>
          <p:cNvSpPr txBox="1"/>
          <p:nvPr/>
        </p:nvSpPr>
        <p:spPr>
          <a:xfrm>
            <a:off x="8312579" y="2427285"/>
            <a:ext cx="595761" cy="191369"/>
          </a:xfrm>
          <a:prstGeom prst="rect">
            <a:avLst/>
          </a:prstGeom>
          <a:noFill/>
        </p:spPr>
        <p:txBody>
          <a:bodyPr wrap="square" lIns="0" tIns="0" rIns="0" bIns="0" rtlCol="0">
            <a:noAutofit/>
          </a:bodyPr>
          <a:lstStyle/>
          <a:p>
            <a:pPr algn="l">
              <a:spcAft>
                <a:spcPts val="1200"/>
              </a:spcAft>
            </a:pPr>
            <a:r>
              <a:rPr lang="en-US" sz="1200">
                <a:solidFill>
                  <a:schemeClr val="tx2"/>
                </a:solidFill>
              </a:rPr>
              <a:t>Patient 2</a:t>
            </a:r>
          </a:p>
        </p:txBody>
      </p:sp>
      <p:sp>
        <p:nvSpPr>
          <p:cNvPr id="139" name="TextBox 138">
            <a:extLst>
              <a:ext uri="{FF2B5EF4-FFF2-40B4-BE49-F238E27FC236}">
                <a16:creationId xmlns:a16="http://schemas.microsoft.com/office/drawing/2014/main" id="{CB68DDC3-FF0B-3331-15C4-06968E66D9AD}"/>
              </a:ext>
            </a:extLst>
          </p:cNvPr>
          <p:cNvSpPr txBox="1"/>
          <p:nvPr/>
        </p:nvSpPr>
        <p:spPr>
          <a:xfrm>
            <a:off x="9279033" y="2962754"/>
            <a:ext cx="589380" cy="191369"/>
          </a:xfrm>
          <a:prstGeom prst="rect">
            <a:avLst/>
          </a:prstGeom>
          <a:noFill/>
        </p:spPr>
        <p:txBody>
          <a:bodyPr wrap="square" lIns="0" tIns="0" rIns="0" bIns="0" rtlCol="0">
            <a:noAutofit/>
          </a:bodyPr>
          <a:lstStyle/>
          <a:p>
            <a:pPr algn="ctr">
              <a:spcAft>
                <a:spcPts val="1200"/>
              </a:spcAft>
            </a:pPr>
            <a:r>
              <a:rPr lang="en-US" sz="1200" dirty="0">
                <a:solidFill>
                  <a:schemeClr val="tx2"/>
                </a:solidFill>
              </a:rPr>
              <a:t>Patient 3</a:t>
            </a:r>
          </a:p>
        </p:txBody>
      </p:sp>
      <p:sp>
        <p:nvSpPr>
          <p:cNvPr id="159" name="TextBox 158">
            <a:extLst>
              <a:ext uri="{FF2B5EF4-FFF2-40B4-BE49-F238E27FC236}">
                <a16:creationId xmlns:a16="http://schemas.microsoft.com/office/drawing/2014/main" id="{6CAAA849-C4DE-3096-CCBE-E79E8AC20DE9}"/>
              </a:ext>
            </a:extLst>
          </p:cNvPr>
          <p:cNvSpPr txBox="1"/>
          <p:nvPr/>
        </p:nvSpPr>
        <p:spPr>
          <a:xfrm>
            <a:off x="9020666" y="1791265"/>
            <a:ext cx="1917661" cy="298118"/>
          </a:xfrm>
          <a:prstGeom prst="rect">
            <a:avLst/>
          </a:prstGeom>
          <a:noFill/>
        </p:spPr>
        <p:txBody>
          <a:bodyPr wrap="square" lIns="0" tIns="0" rIns="0" bIns="0" rtlCol="0">
            <a:noAutofit/>
          </a:bodyPr>
          <a:lstStyle/>
          <a:p>
            <a:pPr algn="l">
              <a:spcAft>
                <a:spcPts val="1200"/>
              </a:spcAft>
            </a:pPr>
            <a:endParaRPr lang="en-US" err="1">
              <a:solidFill>
                <a:schemeClr val="tx2"/>
              </a:solidFill>
            </a:endParaRPr>
          </a:p>
        </p:txBody>
      </p:sp>
      <p:sp>
        <p:nvSpPr>
          <p:cNvPr id="170" name="TextBox 169">
            <a:extLst>
              <a:ext uri="{FF2B5EF4-FFF2-40B4-BE49-F238E27FC236}">
                <a16:creationId xmlns:a16="http://schemas.microsoft.com/office/drawing/2014/main" id="{5BA72515-DD67-2F70-A596-1804F267F946}"/>
              </a:ext>
            </a:extLst>
          </p:cNvPr>
          <p:cNvSpPr txBox="1"/>
          <p:nvPr/>
        </p:nvSpPr>
        <p:spPr>
          <a:xfrm>
            <a:off x="9302781" y="1719222"/>
            <a:ext cx="1661577" cy="318949"/>
          </a:xfrm>
          <a:prstGeom prst="rect">
            <a:avLst/>
          </a:prstGeom>
          <a:noFill/>
        </p:spPr>
        <p:txBody>
          <a:bodyPr wrap="square" lIns="0" tIns="0" rIns="0" bIns="0" anchor="ctr">
            <a:noAutofit/>
          </a:bodyPr>
          <a:lstStyle/>
          <a:p>
            <a:pPr>
              <a:spcAft>
                <a:spcPts val="300"/>
              </a:spcAft>
              <a:buClr>
                <a:srgbClr val="9B3359"/>
              </a:buClr>
              <a:defRPr/>
            </a:pPr>
            <a:r>
              <a:rPr lang="en-US" sz="1100" dirty="0">
                <a:solidFill>
                  <a:srgbClr val="333F48"/>
                </a:solidFill>
                <a:latin typeface="Gill Sans MT"/>
              </a:rPr>
              <a:t>Multiple mutations would require multiple medicines that make small changes</a:t>
            </a:r>
          </a:p>
        </p:txBody>
      </p:sp>
      <p:cxnSp>
        <p:nvCxnSpPr>
          <p:cNvPr id="103" name="Straight Connector 102">
            <a:extLst>
              <a:ext uri="{FF2B5EF4-FFF2-40B4-BE49-F238E27FC236}">
                <a16:creationId xmlns:a16="http://schemas.microsoft.com/office/drawing/2014/main" id="{36A4F881-D689-1468-A0E7-8DF29762F565}"/>
              </a:ext>
            </a:extLst>
          </p:cNvPr>
          <p:cNvCxnSpPr>
            <a:cxnSpLocks/>
            <a:stCxn id="127" idx="2"/>
          </p:cNvCxnSpPr>
          <p:nvPr/>
        </p:nvCxnSpPr>
        <p:spPr>
          <a:xfrm flipH="1">
            <a:off x="6668297" y="2067200"/>
            <a:ext cx="1438215" cy="46102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3772592-7B5C-4E93-DEBE-C3BBF11FEF7B}"/>
              </a:ext>
            </a:extLst>
          </p:cNvPr>
          <p:cNvCxnSpPr>
            <a:cxnSpLocks/>
            <a:stCxn id="127" idx="2"/>
          </p:cNvCxnSpPr>
          <p:nvPr/>
        </p:nvCxnSpPr>
        <p:spPr>
          <a:xfrm>
            <a:off x="8106512" y="2067200"/>
            <a:ext cx="2563034" cy="47237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944727B-70A4-AB45-87FB-C61C434B0DB2}"/>
              </a:ext>
            </a:extLst>
          </p:cNvPr>
          <p:cNvSpPr/>
          <p:nvPr/>
        </p:nvSpPr>
        <p:spPr>
          <a:xfrm>
            <a:off x="9064512" y="4477117"/>
            <a:ext cx="238269" cy="214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2CB24220-57D7-5DCC-4469-80BBAD88DC63}"/>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764" b="764"/>
          <a:stretch/>
        </p:blipFill>
        <p:spPr>
          <a:xfrm>
            <a:off x="9101586" y="4511832"/>
            <a:ext cx="230188" cy="226671"/>
          </a:xfrm>
          <a:prstGeom prst="rect">
            <a:avLst/>
          </a:prstGeom>
        </p:spPr>
      </p:pic>
      <p:sp>
        <p:nvSpPr>
          <p:cNvPr id="5" name="Rectangle 4">
            <a:extLst>
              <a:ext uri="{FF2B5EF4-FFF2-40B4-BE49-F238E27FC236}">
                <a16:creationId xmlns:a16="http://schemas.microsoft.com/office/drawing/2014/main" id="{2B5CAD3C-2FC7-7A00-5E5E-00007D330589}"/>
              </a:ext>
            </a:extLst>
          </p:cNvPr>
          <p:cNvSpPr/>
          <p:nvPr/>
        </p:nvSpPr>
        <p:spPr>
          <a:xfrm>
            <a:off x="7700225" y="4045319"/>
            <a:ext cx="39012" cy="2253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EB164BC2-B59A-CD88-A5AE-8E7CAB6D802A}"/>
              </a:ext>
            </a:extLst>
          </p:cNvPr>
          <p:cNvSpPr txBox="1"/>
          <p:nvPr/>
        </p:nvSpPr>
        <p:spPr>
          <a:xfrm>
            <a:off x="7611267" y="3822512"/>
            <a:ext cx="358487" cy="223268"/>
          </a:xfrm>
          <a:prstGeom prst="rect">
            <a:avLst/>
          </a:prstGeom>
          <a:noFill/>
        </p:spPr>
        <p:txBody>
          <a:bodyPr wrap="square" lIns="0" tIns="0" rIns="0" bIns="0" rtlCol="0">
            <a:noAutofit/>
          </a:bodyPr>
          <a:lstStyle/>
          <a:p>
            <a:pPr algn="l">
              <a:spcAft>
                <a:spcPts val="1200"/>
              </a:spcAft>
            </a:pPr>
            <a:r>
              <a:rPr lang="en-US" sz="1400" dirty="0">
                <a:solidFill>
                  <a:schemeClr val="tx2"/>
                </a:solidFill>
              </a:rPr>
              <a:t>SA</a:t>
            </a:r>
          </a:p>
        </p:txBody>
      </p:sp>
      <p:sp>
        <p:nvSpPr>
          <p:cNvPr id="7" name="TextBox 6">
            <a:extLst>
              <a:ext uri="{FF2B5EF4-FFF2-40B4-BE49-F238E27FC236}">
                <a16:creationId xmlns:a16="http://schemas.microsoft.com/office/drawing/2014/main" id="{7DAFF4FB-3B04-64F5-DE66-5B500433A2CE}"/>
              </a:ext>
            </a:extLst>
          </p:cNvPr>
          <p:cNvSpPr txBox="1"/>
          <p:nvPr/>
        </p:nvSpPr>
        <p:spPr>
          <a:xfrm>
            <a:off x="10142018" y="2895002"/>
            <a:ext cx="1154433" cy="592500"/>
          </a:xfrm>
          <a:prstGeom prst="rect">
            <a:avLst/>
          </a:prstGeom>
          <a:noFill/>
        </p:spPr>
        <p:txBody>
          <a:bodyPr wrap="square" lIns="0" tIns="0" rIns="0" bIns="0" rtlCol="0">
            <a:noAutofit/>
          </a:bodyPr>
          <a:lstStyle/>
          <a:p>
            <a:pPr algn="ctr">
              <a:spcAft>
                <a:spcPts val="1200"/>
              </a:spcAft>
            </a:pPr>
            <a:r>
              <a:rPr lang="en-US" sz="1200" dirty="0"/>
              <a:t>e.g. &gt;965 FABRY mutations</a:t>
            </a:r>
          </a:p>
        </p:txBody>
      </p:sp>
      <p:grpSp>
        <p:nvGrpSpPr>
          <p:cNvPr id="9" name="Group 8">
            <a:extLst>
              <a:ext uri="{FF2B5EF4-FFF2-40B4-BE49-F238E27FC236}">
                <a16:creationId xmlns:a16="http://schemas.microsoft.com/office/drawing/2014/main" id="{7E65645A-33D5-93ED-7AFE-D93CE86ED7D9}"/>
              </a:ext>
            </a:extLst>
          </p:cNvPr>
          <p:cNvGrpSpPr/>
          <p:nvPr/>
        </p:nvGrpSpPr>
        <p:grpSpPr>
          <a:xfrm>
            <a:off x="1013626" y="1952261"/>
            <a:ext cx="2061978" cy="3349489"/>
            <a:chOff x="2813553" y="1995804"/>
            <a:chExt cx="2061978" cy="3349489"/>
          </a:xfrm>
        </p:grpSpPr>
        <p:pic>
          <p:nvPicPr>
            <p:cNvPr id="10" name="Picture 9" descr="A blue bow tie with a few dots&#10;&#10;Description automatically generated">
              <a:extLst>
                <a:ext uri="{FF2B5EF4-FFF2-40B4-BE49-F238E27FC236}">
                  <a16:creationId xmlns:a16="http://schemas.microsoft.com/office/drawing/2014/main" id="{9E07AACA-09A3-5ECB-3E51-F18E51EC321C}"/>
                </a:ext>
              </a:extLst>
            </p:cNvPr>
            <p:cNvPicPr>
              <a:picLocks noChangeAspect="1"/>
            </p:cNvPicPr>
            <p:nvPr/>
          </p:nvPicPr>
          <p:blipFill rotWithShape="1">
            <a:blip r:embed="rId6"/>
            <a:srcRect l="36401" t="43971" r="34166" b="39611"/>
            <a:stretch/>
          </p:blipFill>
          <p:spPr>
            <a:xfrm>
              <a:off x="2975320" y="1995804"/>
              <a:ext cx="1044324" cy="407810"/>
            </a:xfrm>
            <a:prstGeom prst="rect">
              <a:avLst/>
            </a:prstGeom>
          </p:spPr>
        </p:pic>
        <p:pic>
          <p:nvPicPr>
            <p:cNvPr id="11" name="Picture 10" descr="A blue bow tie with a few dots&#10;&#10;Description automatically generated">
              <a:extLst>
                <a:ext uri="{FF2B5EF4-FFF2-40B4-BE49-F238E27FC236}">
                  <a16:creationId xmlns:a16="http://schemas.microsoft.com/office/drawing/2014/main" id="{CBA10B69-78BB-FED3-95E5-C4D91EECB1B4}"/>
                </a:ext>
              </a:extLst>
            </p:cNvPr>
            <p:cNvPicPr>
              <a:picLocks noChangeAspect="1"/>
            </p:cNvPicPr>
            <p:nvPr/>
          </p:nvPicPr>
          <p:blipFill rotWithShape="1">
            <a:blip r:embed="rId6"/>
            <a:srcRect l="36401" t="43971" r="34166" b="39611"/>
            <a:stretch/>
          </p:blipFill>
          <p:spPr>
            <a:xfrm>
              <a:off x="2975320" y="2552547"/>
              <a:ext cx="1044324" cy="407810"/>
            </a:xfrm>
            <a:prstGeom prst="rect">
              <a:avLst/>
            </a:prstGeom>
          </p:spPr>
        </p:pic>
        <p:pic>
          <p:nvPicPr>
            <p:cNvPr id="12" name="Picture 11" descr="A blue bow tie with a few dots&#10;&#10;Description automatically generated">
              <a:extLst>
                <a:ext uri="{FF2B5EF4-FFF2-40B4-BE49-F238E27FC236}">
                  <a16:creationId xmlns:a16="http://schemas.microsoft.com/office/drawing/2014/main" id="{744780D3-6324-A628-452D-9A2EC59D94AD}"/>
                </a:ext>
              </a:extLst>
            </p:cNvPr>
            <p:cNvPicPr>
              <a:picLocks noChangeAspect="1"/>
            </p:cNvPicPr>
            <p:nvPr/>
          </p:nvPicPr>
          <p:blipFill rotWithShape="1">
            <a:blip r:embed="rId6"/>
            <a:srcRect l="36401" t="43971" r="34166" b="39611"/>
            <a:stretch/>
          </p:blipFill>
          <p:spPr>
            <a:xfrm>
              <a:off x="2975320" y="3109290"/>
              <a:ext cx="1044324" cy="407810"/>
            </a:xfrm>
            <a:prstGeom prst="rect">
              <a:avLst/>
            </a:prstGeom>
          </p:spPr>
        </p:pic>
        <p:pic>
          <p:nvPicPr>
            <p:cNvPr id="13" name="Picture 12" descr="A blue bow tie with a few dots&#10;&#10;Description automatically generated">
              <a:extLst>
                <a:ext uri="{FF2B5EF4-FFF2-40B4-BE49-F238E27FC236}">
                  <a16:creationId xmlns:a16="http://schemas.microsoft.com/office/drawing/2014/main" id="{5AD84264-3A29-B569-F842-31F03ADDBBD9}"/>
                </a:ext>
              </a:extLst>
            </p:cNvPr>
            <p:cNvPicPr>
              <a:picLocks noChangeAspect="1"/>
            </p:cNvPicPr>
            <p:nvPr/>
          </p:nvPicPr>
          <p:blipFill rotWithShape="1">
            <a:blip r:embed="rId6"/>
            <a:srcRect l="36401" t="43971" r="34166" b="39611"/>
            <a:stretch/>
          </p:blipFill>
          <p:spPr>
            <a:xfrm>
              <a:off x="2975320" y="3604486"/>
              <a:ext cx="1044324" cy="407810"/>
            </a:xfrm>
            <a:prstGeom prst="rect">
              <a:avLst/>
            </a:prstGeom>
          </p:spPr>
        </p:pic>
        <p:pic>
          <p:nvPicPr>
            <p:cNvPr id="14" name="Picture 13" descr="A blue bow tie with a few dots&#10;&#10;Description automatically generated">
              <a:extLst>
                <a:ext uri="{FF2B5EF4-FFF2-40B4-BE49-F238E27FC236}">
                  <a16:creationId xmlns:a16="http://schemas.microsoft.com/office/drawing/2014/main" id="{086E1846-17AB-5DAC-B726-040997014C34}"/>
                </a:ext>
              </a:extLst>
            </p:cNvPr>
            <p:cNvPicPr>
              <a:picLocks noChangeAspect="1"/>
            </p:cNvPicPr>
            <p:nvPr/>
          </p:nvPicPr>
          <p:blipFill rotWithShape="1">
            <a:blip r:embed="rId6"/>
            <a:srcRect l="36401" t="43971" r="34166" b="39611"/>
            <a:stretch/>
          </p:blipFill>
          <p:spPr>
            <a:xfrm>
              <a:off x="2975320" y="4310866"/>
              <a:ext cx="1044324" cy="407810"/>
            </a:xfrm>
            <a:prstGeom prst="rect">
              <a:avLst/>
            </a:prstGeom>
          </p:spPr>
        </p:pic>
        <p:cxnSp>
          <p:nvCxnSpPr>
            <p:cNvPr id="15" name="Straight Connector 14">
              <a:extLst>
                <a:ext uri="{FF2B5EF4-FFF2-40B4-BE49-F238E27FC236}">
                  <a16:creationId xmlns:a16="http://schemas.microsoft.com/office/drawing/2014/main" id="{6E407539-D2CC-83C6-2DA4-CD9DCF999A5D}"/>
                </a:ext>
              </a:extLst>
            </p:cNvPr>
            <p:cNvCxnSpPr>
              <a:cxnSpLocks/>
            </p:cNvCxnSpPr>
            <p:nvPr/>
          </p:nvCxnSpPr>
          <p:spPr>
            <a:xfrm>
              <a:off x="3465732" y="3984625"/>
              <a:ext cx="0" cy="32624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9D07AF2-0E4B-705B-8FDA-4A6B7B83CD94}"/>
                </a:ext>
              </a:extLst>
            </p:cNvPr>
            <p:cNvSpPr/>
            <p:nvPr/>
          </p:nvSpPr>
          <p:spPr>
            <a:xfrm flipV="1">
              <a:off x="3126717" y="2250661"/>
              <a:ext cx="82726" cy="8272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4B63BE-AA2F-105E-1B33-1DC3AE7433FA}"/>
                </a:ext>
              </a:extLst>
            </p:cNvPr>
            <p:cNvSpPr/>
            <p:nvPr/>
          </p:nvSpPr>
          <p:spPr>
            <a:xfrm flipV="1">
              <a:off x="3282267" y="3328838"/>
              <a:ext cx="82726" cy="8272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9ACA3F4-58BA-723D-CB34-BB4A6047950E}"/>
                </a:ext>
              </a:extLst>
            </p:cNvPr>
            <p:cNvSpPr/>
            <p:nvPr/>
          </p:nvSpPr>
          <p:spPr>
            <a:xfrm flipV="1">
              <a:off x="3783945" y="2795320"/>
              <a:ext cx="82726" cy="8272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E3A4C5-3F95-E80B-E3F2-38EBBC6C3076}"/>
                </a:ext>
              </a:extLst>
            </p:cNvPr>
            <p:cNvSpPr/>
            <p:nvPr/>
          </p:nvSpPr>
          <p:spPr>
            <a:xfrm flipV="1">
              <a:off x="3559209" y="3706938"/>
              <a:ext cx="82726" cy="8272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274FD4E-4617-6AA8-85EA-D754C9FE7EF7}"/>
                </a:ext>
              </a:extLst>
            </p:cNvPr>
            <p:cNvSpPr/>
            <p:nvPr/>
          </p:nvSpPr>
          <p:spPr>
            <a:xfrm flipV="1">
              <a:off x="3825307" y="4384535"/>
              <a:ext cx="82726" cy="8272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D3A5B66-D35D-4385-782E-7392E02CEDF1}"/>
                </a:ext>
              </a:extLst>
            </p:cNvPr>
            <p:cNvSpPr txBox="1"/>
            <p:nvPr/>
          </p:nvSpPr>
          <p:spPr>
            <a:xfrm>
              <a:off x="4175509" y="2096314"/>
              <a:ext cx="582128" cy="246221"/>
            </a:xfrm>
            <a:prstGeom prst="rect">
              <a:avLst/>
            </a:prstGeom>
            <a:noFill/>
          </p:spPr>
          <p:txBody>
            <a:bodyPr wrap="square" lIns="0" tIns="0" rIns="0" bIns="0" rtlCol="0">
              <a:spAutoFit/>
            </a:bodyPr>
            <a:lstStyle/>
            <a:p>
              <a:pPr algn="l">
                <a:spcAft>
                  <a:spcPts val="1200"/>
                </a:spcAft>
              </a:pPr>
              <a:r>
                <a:rPr lang="en-US" sz="1600" dirty="0">
                  <a:solidFill>
                    <a:schemeClr val="tx2"/>
                  </a:solidFill>
                </a:rPr>
                <a:t>Cell 1</a:t>
              </a:r>
            </a:p>
          </p:txBody>
        </p:sp>
        <p:sp>
          <p:nvSpPr>
            <p:cNvPr id="22" name="TextBox 21">
              <a:extLst>
                <a:ext uri="{FF2B5EF4-FFF2-40B4-BE49-F238E27FC236}">
                  <a16:creationId xmlns:a16="http://schemas.microsoft.com/office/drawing/2014/main" id="{5E546C45-A657-B76B-66D0-2FB02E19E44D}"/>
                </a:ext>
              </a:extLst>
            </p:cNvPr>
            <p:cNvSpPr txBox="1"/>
            <p:nvPr/>
          </p:nvSpPr>
          <p:spPr>
            <a:xfrm>
              <a:off x="4186722" y="2653057"/>
              <a:ext cx="582128" cy="246221"/>
            </a:xfrm>
            <a:prstGeom prst="rect">
              <a:avLst/>
            </a:prstGeom>
            <a:noFill/>
          </p:spPr>
          <p:txBody>
            <a:bodyPr wrap="square" lIns="0" tIns="0" rIns="0" bIns="0" rtlCol="0">
              <a:spAutoFit/>
            </a:bodyPr>
            <a:lstStyle/>
            <a:p>
              <a:pPr algn="l">
                <a:spcAft>
                  <a:spcPts val="1200"/>
                </a:spcAft>
              </a:pPr>
              <a:r>
                <a:rPr lang="en-US" sz="1600">
                  <a:solidFill>
                    <a:schemeClr val="tx2"/>
                  </a:solidFill>
                </a:rPr>
                <a:t>Cell 2</a:t>
              </a:r>
            </a:p>
          </p:txBody>
        </p:sp>
        <p:sp>
          <p:nvSpPr>
            <p:cNvPr id="23" name="TextBox 22">
              <a:extLst>
                <a:ext uri="{FF2B5EF4-FFF2-40B4-BE49-F238E27FC236}">
                  <a16:creationId xmlns:a16="http://schemas.microsoft.com/office/drawing/2014/main" id="{C870B961-3772-0773-2544-C8BCEE0E83D6}"/>
                </a:ext>
              </a:extLst>
            </p:cNvPr>
            <p:cNvSpPr txBox="1"/>
            <p:nvPr/>
          </p:nvSpPr>
          <p:spPr>
            <a:xfrm>
              <a:off x="4186722" y="3209799"/>
              <a:ext cx="582128" cy="246221"/>
            </a:xfrm>
            <a:prstGeom prst="rect">
              <a:avLst/>
            </a:prstGeom>
            <a:noFill/>
          </p:spPr>
          <p:txBody>
            <a:bodyPr wrap="square" lIns="0" tIns="0" rIns="0" bIns="0" rtlCol="0">
              <a:spAutoFit/>
            </a:bodyPr>
            <a:lstStyle/>
            <a:p>
              <a:pPr algn="l">
                <a:spcAft>
                  <a:spcPts val="1200"/>
                </a:spcAft>
              </a:pPr>
              <a:r>
                <a:rPr lang="en-US" sz="1600" dirty="0">
                  <a:solidFill>
                    <a:schemeClr val="tx2"/>
                  </a:solidFill>
                </a:rPr>
                <a:t>Cell 3</a:t>
              </a:r>
            </a:p>
          </p:txBody>
        </p:sp>
        <p:sp>
          <p:nvSpPr>
            <p:cNvPr id="24" name="TextBox 23">
              <a:extLst>
                <a:ext uri="{FF2B5EF4-FFF2-40B4-BE49-F238E27FC236}">
                  <a16:creationId xmlns:a16="http://schemas.microsoft.com/office/drawing/2014/main" id="{B4751DF8-A7B0-5015-7951-A0534A5FDAA6}"/>
                </a:ext>
              </a:extLst>
            </p:cNvPr>
            <p:cNvSpPr txBox="1"/>
            <p:nvPr/>
          </p:nvSpPr>
          <p:spPr>
            <a:xfrm>
              <a:off x="4186722" y="3704995"/>
              <a:ext cx="582128" cy="246221"/>
            </a:xfrm>
            <a:prstGeom prst="rect">
              <a:avLst/>
            </a:prstGeom>
            <a:noFill/>
          </p:spPr>
          <p:txBody>
            <a:bodyPr wrap="square" lIns="0" tIns="0" rIns="0" bIns="0" rtlCol="0">
              <a:spAutoFit/>
            </a:bodyPr>
            <a:lstStyle/>
            <a:p>
              <a:pPr algn="l">
                <a:spcAft>
                  <a:spcPts val="1200"/>
                </a:spcAft>
              </a:pPr>
              <a:r>
                <a:rPr lang="en-US" sz="1600" dirty="0">
                  <a:solidFill>
                    <a:schemeClr val="tx2"/>
                  </a:solidFill>
                </a:rPr>
                <a:t>Cell 4</a:t>
              </a:r>
            </a:p>
          </p:txBody>
        </p:sp>
        <p:sp>
          <p:nvSpPr>
            <p:cNvPr id="25" name="TextBox 24">
              <a:extLst>
                <a:ext uri="{FF2B5EF4-FFF2-40B4-BE49-F238E27FC236}">
                  <a16:creationId xmlns:a16="http://schemas.microsoft.com/office/drawing/2014/main" id="{90310953-DB1E-6480-C209-76BAC31D7AF3}"/>
                </a:ext>
              </a:extLst>
            </p:cNvPr>
            <p:cNvSpPr txBox="1"/>
            <p:nvPr/>
          </p:nvSpPr>
          <p:spPr>
            <a:xfrm>
              <a:off x="4160963" y="4411375"/>
              <a:ext cx="600389" cy="246221"/>
            </a:xfrm>
            <a:prstGeom prst="rect">
              <a:avLst/>
            </a:prstGeom>
            <a:noFill/>
          </p:spPr>
          <p:txBody>
            <a:bodyPr wrap="square" lIns="0" tIns="0" rIns="0" bIns="0" rtlCol="0">
              <a:spAutoFit/>
            </a:bodyPr>
            <a:lstStyle/>
            <a:p>
              <a:pPr algn="l">
                <a:spcAft>
                  <a:spcPts val="1200"/>
                </a:spcAft>
              </a:pPr>
              <a:r>
                <a:rPr lang="en-US" sz="1600">
                  <a:solidFill>
                    <a:schemeClr val="tx2"/>
                  </a:solidFill>
                </a:rPr>
                <a:t>Cell N</a:t>
              </a:r>
            </a:p>
          </p:txBody>
        </p:sp>
        <p:sp>
          <p:nvSpPr>
            <p:cNvPr id="26" name="TextBox 25">
              <a:extLst>
                <a:ext uri="{FF2B5EF4-FFF2-40B4-BE49-F238E27FC236}">
                  <a16:creationId xmlns:a16="http://schemas.microsoft.com/office/drawing/2014/main" id="{94BAAA8B-54B0-66D3-91CD-9D5D7536D4D6}"/>
                </a:ext>
              </a:extLst>
            </p:cNvPr>
            <p:cNvSpPr txBox="1"/>
            <p:nvPr/>
          </p:nvSpPr>
          <p:spPr>
            <a:xfrm>
              <a:off x="2813553" y="4852850"/>
              <a:ext cx="2061978" cy="492443"/>
            </a:xfrm>
            <a:prstGeom prst="rect">
              <a:avLst/>
            </a:prstGeom>
            <a:noFill/>
          </p:spPr>
          <p:txBody>
            <a:bodyPr wrap="square" lIns="0" tIns="0" rIns="0" bIns="0" rtlCol="0" anchor="t">
              <a:spAutoFit/>
            </a:bodyPr>
            <a:lstStyle/>
            <a:p>
              <a:pPr algn="ctr"/>
              <a:r>
                <a:rPr lang="en-US" sz="1600" dirty="0">
                  <a:solidFill>
                    <a:schemeClr val="tx2"/>
                  </a:solidFill>
                </a:rPr>
                <a:t>Thousands of cells, different gene locations</a:t>
              </a:r>
            </a:p>
          </p:txBody>
        </p:sp>
      </p:grpSp>
      <p:grpSp>
        <p:nvGrpSpPr>
          <p:cNvPr id="27" name="Group 26">
            <a:extLst>
              <a:ext uri="{FF2B5EF4-FFF2-40B4-BE49-F238E27FC236}">
                <a16:creationId xmlns:a16="http://schemas.microsoft.com/office/drawing/2014/main" id="{588C9136-F35E-9E62-D536-80104F89FD94}"/>
              </a:ext>
            </a:extLst>
          </p:cNvPr>
          <p:cNvGrpSpPr/>
          <p:nvPr/>
        </p:nvGrpSpPr>
        <p:grpSpPr>
          <a:xfrm>
            <a:off x="3401280" y="1946589"/>
            <a:ext cx="1581956" cy="974780"/>
            <a:chOff x="1071967" y="1990132"/>
            <a:chExt cx="1581956" cy="974780"/>
          </a:xfrm>
        </p:grpSpPr>
        <p:grpSp>
          <p:nvGrpSpPr>
            <p:cNvPr id="28" name="Group 27">
              <a:extLst>
                <a:ext uri="{FF2B5EF4-FFF2-40B4-BE49-F238E27FC236}">
                  <a16:creationId xmlns:a16="http://schemas.microsoft.com/office/drawing/2014/main" id="{6AC748B7-D7B3-E91F-6974-463745FEFCB1}"/>
                </a:ext>
              </a:extLst>
            </p:cNvPr>
            <p:cNvGrpSpPr/>
            <p:nvPr/>
          </p:nvGrpSpPr>
          <p:grpSpPr>
            <a:xfrm>
              <a:off x="1340783" y="1990132"/>
              <a:ext cx="1044324" cy="407810"/>
              <a:chOff x="654627" y="1767648"/>
              <a:chExt cx="1243445" cy="485567"/>
            </a:xfrm>
          </p:grpSpPr>
          <p:pic>
            <p:nvPicPr>
              <p:cNvPr id="30" name="Picture 29" descr="A blue bow tie with a few dots&#10;&#10;Description automatically generated">
                <a:extLst>
                  <a:ext uri="{FF2B5EF4-FFF2-40B4-BE49-F238E27FC236}">
                    <a16:creationId xmlns:a16="http://schemas.microsoft.com/office/drawing/2014/main" id="{69A74BF7-BCE8-F483-5D69-4C4F85034A76}"/>
                  </a:ext>
                </a:extLst>
              </p:cNvPr>
              <p:cNvPicPr>
                <a:picLocks noChangeAspect="1"/>
              </p:cNvPicPr>
              <p:nvPr/>
            </p:nvPicPr>
            <p:blipFill rotWithShape="1">
              <a:blip r:embed="rId6"/>
              <a:srcRect l="36401" t="43971" r="34166" b="39611"/>
              <a:stretch/>
            </p:blipFill>
            <p:spPr>
              <a:xfrm>
                <a:off x="654627" y="1767648"/>
                <a:ext cx="1243445" cy="485567"/>
              </a:xfrm>
              <a:prstGeom prst="rect">
                <a:avLst/>
              </a:prstGeom>
            </p:spPr>
          </p:pic>
          <p:sp>
            <p:nvSpPr>
              <p:cNvPr id="31" name="Oval 30">
                <a:extLst>
                  <a:ext uri="{FF2B5EF4-FFF2-40B4-BE49-F238E27FC236}">
                    <a16:creationId xmlns:a16="http://schemas.microsoft.com/office/drawing/2014/main" id="{11266909-5539-FC17-FFB8-67D7084B11D9}"/>
                  </a:ext>
                </a:extLst>
              </p:cNvPr>
              <p:cNvSpPr/>
              <p:nvPr/>
            </p:nvSpPr>
            <p:spPr>
              <a:xfrm flipV="1">
                <a:off x="1649351" y="1873213"/>
                <a:ext cx="98499" cy="98499"/>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F03EB379-39C7-754A-C7DE-B5F4129032DB}"/>
                </a:ext>
              </a:extLst>
            </p:cNvPr>
            <p:cNvSpPr txBox="1"/>
            <p:nvPr/>
          </p:nvSpPr>
          <p:spPr>
            <a:xfrm>
              <a:off x="1071967" y="2472469"/>
              <a:ext cx="1581956" cy="492443"/>
            </a:xfrm>
            <a:prstGeom prst="rect">
              <a:avLst/>
            </a:prstGeom>
            <a:noFill/>
          </p:spPr>
          <p:txBody>
            <a:bodyPr wrap="square" lIns="0" tIns="0" rIns="0" bIns="0" rtlCol="0" anchor="t">
              <a:spAutoFit/>
            </a:bodyPr>
            <a:lstStyle/>
            <a:p>
              <a:pPr algn="ctr"/>
              <a:r>
                <a:rPr lang="en-US" sz="1600" dirty="0">
                  <a:solidFill>
                    <a:schemeClr val="tx2"/>
                  </a:solidFill>
                </a:rPr>
                <a:t>All cells, </a:t>
              </a:r>
            </a:p>
            <a:p>
              <a:pPr algn="ctr"/>
              <a:r>
                <a:rPr lang="en-US" sz="1600" dirty="0">
                  <a:solidFill>
                    <a:schemeClr val="tx2"/>
                  </a:solidFill>
                </a:rPr>
                <a:t>one gene location</a:t>
              </a:r>
            </a:p>
          </p:txBody>
        </p:sp>
      </p:grpSp>
    </p:spTree>
    <p:extLst>
      <p:ext uri="{BB962C8B-B14F-4D97-AF65-F5344CB8AC3E}">
        <p14:creationId xmlns:p14="http://schemas.microsoft.com/office/powerpoint/2010/main" val="2759325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76977-1096-78D5-B6F7-C0FEDE9B43A8}"/>
            </a:ext>
          </a:extLst>
        </p:cNvPr>
        <p:cNvGrpSpPr/>
        <p:nvPr/>
      </p:nvGrpSpPr>
      <p:grpSpPr>
        <a:xfrm>
          <a:off x="0" y="0"/>
          <a:ext cx="0" cy="0"/>
          <a:chOff x="0" y="0"/>
          <a:chExt cx="0" cy="0"/>
        </a:xfrm>
      </p:grpSpPr>
      <p:sp>
        <p:nvSpPr>
          <p:cNvPr id="183" name="Rectangle 182">
            <a:extLst>
              <a:ext uri="{FF2B5EF4-FFF2-40B4-BE49-F238E27FC236}">
                <a16:creationId xmlns:a16="http://schemas.microsoft.com/office/drawing/2014/main" id="{083F0AF0-EE4C-34F6-C563-E8F853352C7E}"/>
              </a:ext>
            </a:extLst>
          </p:cNvPr>
          <p:cNvSpPr/>
          <p:nvPr/>
        </p:nvSpPr>
        <p:spPr>
          <a:xfrm>
            <a:off x="0" y="2677875"/>
            <a:ext cx="12192000" cy="319198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24" name="Rectangle 123">
            <a:extLst>
              <a:ext uri="{FF2B5EF4-FFF2-40B4-BE49-F238E27FC236}">
                <a16:creationId xmlns:a16="http://schemas.microsoft.com/office/drawing/2014/main" id="{44B36ACF-8557-59E4-ED06-6BC6E0DD354C}"/>
              </a:ext>
            </a:extLst>
          </p:cNvPr>
          <p:cNvSpPr/>
          <p:nvPr/>
        </p:nvSpPr>
        <p:spPr>
          <a:xfrm>
            <a:off x="3176337" y="1243584"/>
            <a:ext cx="5948618" cy="4382516"/>
          </a:xfrm>
          <a:prstGeom prst="rect">
            <a:avLst/>
          </a:prstGeom>
          <a:solidFill>
            <a:schemeClr val="bg1"/>
          </a:solidFill>
          <a:ln w="952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4976"/>
              </a:solidFill>
              <a:effectLst/>
              <a:uLnTx/>
              <a:uFillTx/>
              <a:latin typeface="Gill Sans MT"/>
              <a:ea typeface="+mn-ea"/>
              <a:cs typeface="Arial" panose="020B0604020202020204" pitchFamily="34" charset="0"/>
            </a:endParaRPr>
          </a:p>
        </p:txBody>
      </p:sp>
      <p:sp>
        <p:nvSpPr>
          <p:cNvPr id="2" name="Title 1">
            <a:extLst>
              <a:ext uri="{FF2B5EF4-FFF2-40B4-BE49-F238E27FC236}">
                <a16:creationId xmlns:a16="http://schemas.microsoft.com/office/drawing/2014/main" id="{4EC87DDB-2984-6994-C35F-FA7D1FB3C047}"/>
              </a:ext>
            </a:extLst>
          </p:cNvPr>
          <p:cNvSpPr>
            <a:spLocks noGrp="1"/>
          </p:cNvSpPr>
          <p:nvPr>
            <p:ph type="title"/>
          </p:nvPr>
        </p:nvSpPr>
        <p:spPr>
          <a:xfrm>
            <a:off x="546099" y="327026"/>
            <a:ext cx="11112499" cy="354012"/>
          </a:xfrm>
        </p:spPr>
        <p:txBody>
          <a:bodyPr lIns="0" tIns="0" rIns="0" bIns="0" anchor="t"/>
          <a:lstStyle/>
          <a:p>
            <a:r>
              <a:rPr lang="en-US" dirty="0"/>
              <a:t>Towards Cassette Exchange - the Ultimate Genome Engineering Tool</a:t>
            </a:r>
          </a:p>
        </p:txBody>
      </p:sp>
      <p:sp>
        <p:nvSpPr>
          <p:cNvPr id="8" name="TextBox 7">
            <a:extLst>
              <a:ext uri="{FF2B5EF4-FFF2-40B4-BE49-F238E27FC236}">
                <a16:creationId xmlns:a16="http://schemas.microsoft.com/office/drawing/2014/main" id="{E1EAB31C-71E2-1B8E-4364-7CD6EF4EA185}"/>
              </a:ext>
            </a:extLst>
          </p:cNvPr>
          <p:cNvSpPr txBox="1"/>
          <p:nvPr/>
        </p:nvSpPr>
        <p:spPr>
          <a:xfrm>
            <a:off x="546101" y="5982500"/>
            <a:ext cx="11112498" cy="189700"/>
          </a:xfrm>
          <a:prstGeom prst="rect">
            <a:avLst/>
          </a:prstGeom>
          <a:noFill/>
        </p:spPr>
        <p:txBody>
          <a:bodyPr wrap="square" lIns="0" tIns="0" rIns="0" bIns="0" rtlCol="0" anchor="b">
            <a:no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000" b="0" i="1" u="none" strike="noStrike" kern="1200" cap="none" spc="0" normalizeH="0" baseline="0" noProof="0">
                <a:ln>
                  <a:noFill/>
                </a:ln>
                <a:solidFill>
                  <a:srgbClr val="333F48"/>
                </a:solidFill>
                <a:effectLst/>
                <a:uLnTx/>
                <a:uFillTx/>
                <a:latin typeface="Gill Sans MT"/>
                <a:ea typeface="+mn-ea"/>
                <a:cs typeface="+mn-cs"/>
              </a:rPr>
              <a:t>Images by </a:t>
            </a:r>
            <a:r>
              <a:rPr kumimoji="0" lang="en-US" sz="1000" b="0" i="1" u="none" strike="noStrike" kern="1200" cap="none" spc="0" normalizeH="0" baseline="0" noProof="0" err="1">
                <a:ln>
                  <a:noFill/>
                </a:ln>
                <a:solidFill>
                  <a:srgbClr val="333F48"/>
                </a:solidFill>
                <a:effectLst/>
                <a:uLnTx/>
                <a:uFillTx/>
                <a:latin typeface="Gill Sans MT"/>
                <a:ea typeface="+mn-ea"/>
                <a:cs typeface="+mn-cs"/>
              </a:rPr>
              <a:t>Biorender</a:t>
            </a:r>
            <a:endParaRPr kumimoji="0" lang="en-US" sz="1000" b="0" i="1" u="none" strike="noStrike" kern="1200" cap="none" spc="0" normalizeH="0" baseline="0" noProof="0">
              <a:ln>
                <a:noFill/>
              </a:ln>
              <a:solidFill>
                <a:srgbClr val="333F48"/>
              </a:solidFill>
              <a:effectLst/>
              <a:uLnTx/>
              <a:uFillTx/>
              <a:latin typeface="Gill Sans MT"/>
              <a:ea typeface="+mn-ea"/>
              <a:cs typeface="+mn-cs"/>
            </a:endParaRPr>
          </a:p>
        </p:txBody>
      </p:sp>
      <p:sp>
        <p:nvSpPr>
          <p:cNvPr id="193" name="TextBox 192">
            <a:extLst>
              <a:ext uri="{FF2B5EF4-FFF2-40B4-BE49-F238E27FC236}">
                <a16:creationId xmlns:a16="http://schemas.microsoft.com/office/drawing/2014/main" id="{66007A67-3EB6-38B8-E50F-9E32CB59954E}"/>
              </a:ext>
            </a:extLst>
          </p:cNvPr>
          <p:cNvSpPr txBox="1"/>
          <p:nvPr/>
        </p:nvSpPr>
        <p:spPr>
          <a:xfrm>
            <a:off x="7117600" y="2729414"/>
            <a:ext cx="914400" cy="297962"/>
          </a:xfrm>
          <a:prstGeom prst="rect">
            <a:avLst/>
          </a:prstGeom>
          <a:noFill/>
        </p:spPr>
        <p:txBody>
          <a:bodyPr wrap="none" lIns="0" tIns="0" rIns="0" bIns="0" rtlCol="0">
            <a:noAutofit/>
          </a:bodyPr>
          <a:lstStyle/>
          <a:p>
            <a:pPr algn="l">
              <a:spcAft>
                <a:spcPts val="1200"/>
              </a:spcAft>
            </a:pPr>
            <a:r>
              <a:rPr lang="en-US" dirty="0">
                <a:solidFill>
                  <a:schemeClr val="tx2"/>
                </a:solidFill>
              </a:rPr>
              <a:t>+</a:t>
            </a:r>
          </a:p>
        </p:txBody>
      </p:sp>
      <p:sp>
        <p:nvSpPr>
          <p:cNvPr id="194" name="TextBox 193">
            <a:extLst>
              <a:ext uri="{FF2B5EF4-FFF2-40B4-BE49-F238E27FC236}">
                <a16:creationId xmlns:a16="http://schemas.microsoft.com/office/drawing/2014/main" id="{90CEA6F5-A67C-47C6-B99E-B40413D5A00A}"/>
              </a:ext>
            </a:extLst>
          </p:cNvPr>
          <p:cNvSpPr txBox="1"/>
          <p:nvPr/>
        </p:nvSpPr>
        <p:spPr>
          <a:xfrm>
            <a:off x="9439078" y="3342162"/>
            <a:ext cx="2030252" cy="313927"/>
          </a:xfrm>
          <a:prstGeom prst="rect">
            <a:avLst/>
          </a:prstGeom>
          <a:noFill/>
        </p:spPr>
        <p:txBody>
          <a:bodyPr wrap="square" lIns="0" tIns="0" rIns="0" bIns="0" rtlCol="0">
            <a:noAutofit/>
          </a:bodyPr>
          <a:lstStyle/>
          <a:p>
            <a:pPr algn="l">
              <a:spcAft>
                <a:spcPts val="1200"/>
              </a:spcAft>
            </a:pPr>
            <a:r>
              <a:rPr lang="en-US" sz="1400" dirty="0">
                <a:solidFill>
                  <a:schemeClr val="tx2"/>
                </a:solidFill>
              </a:rPr>
              <a:t>Aspirational example: replace large regions of a chromosome such as the entire MHC locus to avoid transplant rejection</a:t>
            </a:r>
          </a:p>
        </p:txBody>
      </p:sp>
      <p:pic>
        <p:nvPicPr>
          <p:cNvPr id="208" name="Picture 207" descr="A blue propeller with a white background&#10;&#10;Description automatically generated">
            <a:extLst>
              <a:ext uri="{FF2B5EF4-FFF2-40B4-BE49-F238E27FC236}">
                <a16:creationId xmlns:a16="http://schemas.microsoft.com/office/drawing/2014/main" id="{B7DA1EB3-AFC9-D7CE-8F6D-F12316FF9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708" y="1608159"/>
            <a:ext cx="3286584" cy="1011696"/>
          </a:xfrm>
          <a:prstGeom prst="rect">
            <a:avLst/>
          </a:prstGeom>
        </p:spPr>
      </p:pic>
      <p:pic>
        <p:nvPicPr>
          <p:cNvPr id="210" name="Picture 209" descr="A blue and red striped object&#10;&#10;Description automatically generated">
            <a:extLst>
              <a:ext uri="{FF2B5EF4-FFF2-40B4-BE49-F238E27FC236}">
                <a16:creationId xmlns:a16="http://schemas.microsoft.com/office/drawing/2014/main" id="{79A70EE7-6CA8-4A78-C4B2-86E06EFC0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1943" y="3054535"/>
            <a:ext cx="802857" cy="431429"/>
          </a:xfrm>
          <a:prstGeom prst="rect">
            <a:avLst/>
          </a:prstGeom>
        </p:spPr>
      </p:pic>
      <p:pic>
        <p:nvPicPr>
          <p:cNvPr id="212" name="Picture 211" descr="A blue propeller with a white background&#10;&#10;Description automatically generated">
            <a:extLst>
              <a:ext uri="{FF2B5EF4-FFF2-40B4-BE49-F238E27FC236}">
                <a16:creationId xmlns:a16="http://schemas.microsoft.com/office/drawing/2014/main" id="{8535AE50-3326-5631-C530-E1BAF61FE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2708" y="4383329"/>
            <a:ext cx="3285714" cy="1011429"/>
          </a:xfrm>
          <a:prstGeom prst="rect">
            <a:avLst/>
          </a:prstGeom>
        </p:spPr>
      </p:pic>
      <p:sp>
        <p:nvSpPr>
          <p:cNvPr id="213" name="TextBox 212">
            <a:extLst>
              <a:ext uri="{FF2B5EF4-FFF2-40B4-BE49-F238E27FC236}">
                <a16:creationId xmlns:a16="http://schemas.microsoft.com/office/drawing/2014/main" id="{246DE309-3668-A1B2-E234-E02EBA3197AC}"/>
              </a:ext>
            </a:extLst>
          </p:cNvPr>
          <p:cNvSpPr txBox="1"/>
          <p:nvPr/>
        </p:nvSpPr>
        <p:spPr>
          <a:xfrm>
            <a:off x="6877050" y="3140017"/>
            <a:ext cx="914400" cy="914400"/>
          </a:xfrm>
          <a:prstGeom prst="rect">
            <a:avLst/>
          </a:prstGeom>
          <a:noFill/>
        </p:spPr>
        <p:txBody>
          <a:bodyPr wrap="none" lIns="0" tIns="0" rIns="0" bIns="0" rtlCol="0">
            <a:noAutofit/>
          </a:bodyPr>
          <a:lstStyle/>
          <a:p>
            <a:pPr algn="l">
              <a:spcAft>
                <a:spcPts val="1200"/>
              </a:spcAft>
            </a:pPr>
            <a:r>
              <a:rPr lang="en-US" dirty="0">
                <a:solidFill>
                  <a:schemeClr val="tx2"/>
                </a:solidFill>
              </a:rPr>
              <a:t>X</a:t>
            </a:r>
          </a:p>
        </p:txBody>
      </p:sp>
      <p:sp>
        <p:nvSpPr>
          <p:cNvPr id="214" name="TextBox 213">
            <a:extLst>
              <a:ext uri="{FF2B5EF4-FFF2-40B4-BE49-F238E27FC236}">
                <a16:creationId xmlns:a16="http://schemas.microsoft.com/office/drawing/2014/main" id="{F65443DA-85C4-5218-1EC2-1A7E35DD6673}"/>
              </a:ext>
            </a:extLst>
          </p:cNvPr>
          <p:cNvSpPr txBox="1"/>
          <p:nvPr/>
        </p:nvSpPr>
        <p:spPr>
          <a:xfrm>
            <a:off x="7358892" y="2278326"/>
            <a:ext cx="914400" cy="361188"/>
          </a:xfrm>
          <a:prstGeom prst="rect">
            <a:avLst/>
          </a:prstGeom>
          <a:noFill/>
        </p:spPr>
        <p:txBody>
          <a:bodyPr wrap="none" lIns="0" tIns="0" rIns="0" bIns="0" rtlCol="0">
            <a:noAutofit/>
          </a:bodyPr>
          <a:lstStyle/>
          <a:p>
            <a:pPr algn="l">
              <a:spcAft>
                <a:spcPts val="1200"/>
              </a:spcAft>
            </a:pPr>
            <a:r>
              <a:rPr lang="en-US" dirty="0">
                <a:solidFill>
                  <a:schemeClr val="tx2"/>
                </a:solidFill>
              </a:rPr>
              <a:t>X</a:t>
            </a:r>
          </a:p>
        </p:txBody>
      </p:sp>
      <p:sp>
        <p:nvSpPr>
          <p:cNvPr id="215" name="TextBox 214">
            <a:extLst>
              <a:ext uri="{FF2B5EF4-FFF2-40B4-BE49-F238E27FC236}">
                <a16:creationId xmlns:a16="http://schemas.microsoft.com/office/drawing/2014/main" id="{CC95AE67-31E3-E0BB-E796-8208DBC5B99A}"/>
              </a:ext>
            </a:extLst>
          </p:cNvPr>
          <p:cNvSpPr txBox="1"/>
          <p:nvPr/>
        </p:nvSpPr>
        <p:spPr>
          <a:xfrm>
            <a:off x="6873083" y="2278326"/>
            <a:ext cx="416319" cy="431429"/>
          </a:xfrm>
          <a:prstGeom prst="rect">
            <a:avLst/>
          </a:prstGeom>
          <a:noFill/>
        </p:spPr>
        <p:txBody>
          <a:bodyPr wrap="none" lIns="0" tIns="0" rIns="0" bIns="0" rtlCol="0">
            <a:noAutofit/>
          </a:bodyPr>
          <a:lstStyle/>
          <a:p>
            <a:pPr algn="l">
              <a:spcAft>
                <a:spcPts val="1200"/>
              </a:spcAft>
            </a:pPr>
            <a:r>
              <a:rPr lang="en-US" dirty="0">
                <a:solidFill>
                  <a:schemeClr val="tx2"/>
                </a:solidFill>
              </a:rPr>
              <a:t>X</a:t>
            </a:r>
          </a:p>
        </p:txBody>
      </p:sp>
      <p:sp>
        <p:nvSpPr>
          <p:cNvPr id="216" name="TextBox 215">
            <a:extLst>
              <a:ext uri="{FF2B5EF4-FFF2-40B4-BE49-F238E27FC236}">
                <a16:creationId xmlns:a16="http://schemas.microsoft.com/office/drawing/2014/main" id="{34CD6F56-18DD-D3EF-EF44-DAAB8F60200D}"/>
              </a:ext>
            </a:extLst>
          </p:cNvPr>
          <p:cNvSpPr txBox="1"/>
          <p:nvPr/>
        </p:nvSpPr>
        <p:spPr>
          <a:xfrm>
            <a:off x="7338471" y="3147659"/>
            <a:ext cx="914400" cy="914400"/>
          </a:xfrm>
          <a:prstGeom prst="rect">
            <a:avLst/>
          </a:prstGeom>
          <a:noFill/>
        </p:spPr>
        <p:txBody>
          <a:bodyPr wrap="none" lIns="0" tIns="0" rIns="0" bIns="0" rtlCol="0">
            <a:noAutofit/>
          </a:bodyPr>
          <a:lstStyle/>
          <a:p>
            <a:pPr algn="l">
              <a:spcAft>
                <a:spcPts val="1200"/>
              </a:spcAft>
            </a:pPr>
            <a:r>
              <a:rPr lang="en-US" dirty="0">
                <a:solidFill>
                  <a:schemeClr val="tx2"/>
                </a:solidFill>
              </a:rPr>
              <a:t>X</a:t>
            </a:r>
          </a:p>
        </p:txBody>
      </p:sp>
      <p:sp>
        <p:nvSpPr>
          <p:cNvPr id="219" name="TextBox 218">
            <a:extLst>
              <a:ext uri="{FF2B5EF4-FFF2-40B4-BE49-F238E27FC236}">
                <a16:creationId xmlns:a16="http://schemas.microsoft.com/office/drawing/2014/main" id="{F2935308-8B16-3F29-CE1E-E382844C9E35}"/>
              </a:ext>
            </a:extLst>
          </p:cNvPr>
          <p:cNvSpPr txBox="1"/>
          <p:nvPr/>
        </p:nvSpPr>
        <p:spPr>
          <a:xfrm>
            <a:off x="7738422" y="2866043"/>
            <a:ext cx="2030252" cy="313927"/>
          </a:xfrm>
          <a:prstGeom prst="rect">
            <a:avLst/>
          </a:prstGeom>
          <a:noFill/>
        </p:spPr>
        <p:txBody>
          <a:bodyPr wrap="square" lIns="0" tIns="0" rIns="0" bIns="0" rtlCol="0">
            <a:noAutofit/>
          </a:bodyPr>
          <a:lstStyle/>
          <a:p>
            <a:pPr algn="l"/>
            <a:endParaRPr lang="en-US" sz="1400" dirty="0">
              <a:solidFill>
                <a:schemeClr val="tx2"/>
              </a:solidFill>
            </a:endParaRPr>
          </a:p>
          <a:p>
            <a:pPr algn="l"/>
            <a:r>
              <a:rPr lang="en-US" sz="1400" dirty="0">
                <a:solidFill>
                  <a:schemeClr val="tx2"/>
                </a:solidFill>
              </a:rPr>
              <a:t>synthetic</a:t>
            </a:r>
          </a:p>
          <a:p>
            <a:pPr algn="l"/>
            <a:r>
              <a:rPr lang="en-US" sz="1400" dirty="0">
                <a:solidFill>
                  <a:schemeClr val="tx2"/>
                </a:solidFill>
              </a:rPr>
              <a:t>donor </a:t>
            </a:r>
          </a:p>
        </p:txBody>
      </p:sp>
      <p:sp>
        <p:nvSpPr>
          <p:cNvPr id="220" name="TextBox 219">
            <a:extLst>
              <a:ext uri="{FF2B5EF4-FFF2-40B4-BE49-F238E27FC236}">
                <a16:creationId xmlns:a16="http://schemas.microsoft.com/office/drawing/2014/main" id="{106FF4F4-2C86-0FE6-E8DF-6EC2643272B6}"/>
              </a:ext>
            </a:extLst>
          </p:cNvPr>
          <p:cNvSpPr txBox="1"/>
          <p:nvPr/>
        </p:nvSpPr>
        <p:spPr>
          <a:xfrm>
            <a:off x="3472240" y="3785971"/>
            <a:ext cx="5545568" cy="313927"/>
          </a:xfrm>
          <a:prstGeom prst="rect">
            <a:avLst/>
          </a:prstGeom>
          <a:noFill/>
        </p:spPr>
        <p:txBody>
          <a:bodyPr wrap="square" lIns="0" tIns="0" rIns="0" bIns="0" rtlCol="0">
            <a:noAutofit/>
          </a:bodyPr>
          <a:lstStyle/>
          <a:p>
            <a:pPr algn="ctr"/>
            <a:r>
              <a:rPr lang="en-US" sz="1400" dirty="0">
                <a:solidFill>
                  <a:schemeClr val="tx2"/>
                </a:solidFill>
              </a:rPr>
              <a:t>Two integrase pairs exchange everything in between</a:t>
            </a:r>
          </a:p>
        </p:txBody>
      </p:sp>
      <p:sp>
        <p:nvSpPr>
          <p:cNvPr id="221" name="TextBox 220">
            <a:extLst>
              <a:ext uri="{FF2B5EF4-FFF2-40B4-BE49-F238E27FC236}">
                <a16:creationId xmlns:a16="http://schemas.microsoft.com/office/drawing/2014/main" id="{41934F29-F6AE-25DF-A0DA-0288BE14FEB2}"/>
              </a:ext>
            </a:extLst>
          </p:cNvPr>
          <p:cNvSpPr txBox="1"/>
          <p:nvPr/>
        </p:nvSpPr>
        <p:spPr>
          <a:xfrm>
            <a:off x="7306283" y="5043453"/>
            <a:ext cx="914400" cy="361188"/>
          </a:xfrm>
          <a:prstGeom prst="rect">
            <a:avLst/>
          </a:prstGeom>
          <a:noFill/>
        </p:spPr>
        <p:txBody>
          <a:bodyPr wrap="none" lIns="0" tIns="0" rIns="0" bIns="0" rtlCol="0">
            <a:noAutofit/>
          </a:bodyPr>
          <a:lstStyle/>
          <a:p>
            <a:pPr algn="l">
              <a:spcAft>
                <a:spcPts val="1200"/>
              </a:spcAft>
            </a:pPr>
            <a:r>
              <a:rPr lang="en-US" dirty="0">
                <a:solidFill>
                  <a:schemeClr val="tx2"/>
                </a:solidFill>
              </a:rPr>
              <a:t>X</a:t>
            </a:r>
          </a:p>
        </p:txBody>
      </p:sp>
      <p:sp>
        <p:nvSpPr>
          <p:cNvPr id="222" name="TextBox 221">
            <a:extLst>
              <a:ext uri="{FF2B5EF4-FFF2-40B4-BE49-F238E27FC236}">
                <a16:creationId xmlns:a16="http://schemas.microsoft.com/office/drawing/2014/main" id="{F5883F85-0CF6-353E-BB0E-92028D40DCE3}"/>
              </a:ext>
            </a:extLst>
          </p:cNvPr>
          <p:cNvSpPr txBox="1"/>
          <p:nvPr/>
        </p:nvSpPr>
        <p:spPr>
          <a:xfrm>
            <a:off x="6820474" y="5043453"/>
            <a:ext cx="416319" cy="431429"/>
          </a:xfrm>
          <a:prstGeom prst="rect">
            <a:avLst/>
          </a:prstGeom>
          <a:noFill/>
        </p:spPr>
        <p:txBody>
          <a:bodyPr wrap="none" lIns="0" tIns="0" rIns="0" bIns="0" rtlCol="0">
            <a:noAutofit/>
          </a:bodyPr>
          <a:lstStyle/>
          <a:p>
            <a:pPr algn="l">
              <a:spcAft>
                <a:spcPts val="1200"/>
              </a:spcAft>
            </a:pPr>
            <a:r>
              <a:rPr lang="en-US" dirty="0">
                <a:solidFill>
                  <a:schemeClr val="tx2"/>
                </a:solidFill>
              </a:rPr>
              <a:t>X</a:t>
            </a:r>
          </a:p>
        </p:txBody>
      </p:sp>
      <p:sp>
        <p:nvSpPr>
          <p:cNvPr id="3" name="TextBox 2">
            <a:extLst>
              <a:ext uri="{FF2B5EF4-FFF2-40B4-BE49-F238E27FC236}">
                <a16:creationId xmlns:a16="http://schemas.microsoft.com/office/drawing/2014/main" id="{20F66716-6B27-822D-ED00-8EAEC66101E6}"/>
              </a:ext>
            </a:extLst>
          </p:cNvPr>
          <p:cNvSpPr txBox="1"/>
          <p:nvPr/>
        </p:nvSpPr>
        <p:spPr>
          <a:xfrm>
            <a:off x="9439078" y="1843392"/>
            <a:ext cx="2030252" cy="313927"/>
          </a:xfrm>
          <a:prstGeom prst="rect">
            <a:avLst/>
          </a:prstGeom>
          <a:noFill/>
        </p:spPr>
        <p:txBody>
          <a:bodyPr wrap="square" lIns="0" tIns="0" rIns="0" bIns="0" rtlCol="0">
            <a:noAutofit/>
          </a:bodyPr>
          <a:lstStyle/>
          <a:p>
            <a:pPr algn="l"/>
            <a:r>
              <a:rPr lang="en-US" sz="1400" dirty="0">
                <a:solidFill>
                  <a:schemeClr val="tx2"/>
                </a:solidFill>
              </a:rPr>
              <a:t>Ideal for simultaneously</a:t>
            </a:r>
          </a:p>
          <a:p>
            <a:pPr algn="l"/>
            <a:r>
              <a:rPr lang="en-US" sz="1400" dirty="0">
                <a:solidFill>
                  <a:schemeClr val="tx2"/>
                </a:solidFill>
              </a:rPr>
              <a:t>changing multiple genes</a:t>
            </a:r>
          </a:p>
        </p:txBody>
      </p:sp>
    </p:spTree>
    <p:extLst>
      <p:ext uri="{BB962C8B-B14F-4D97-AF65-F5344CB8AC3E}">
        <p14:creationId xmlns:p14="http://schemas.microsoft.com/office/powerpoint/2010/main" val="1591173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A4804-F30E-48E3-E60D-E3B511D5EE92}"/>
              </a:ext>
            </a:extLst>
          </p:cNvPr>
          <p:cNvSpPr>
            <a:spLocks noGrp="1"/>
          </p:cNvSpPr>
          <p:nvPr>
            <p:ph type="title"/>
          </p:nvPr>
        </p:nvSpPr>
        <p:spPr/>
        <p:txBody>
          <a:bodyPr/>
          <a:lstStyle/>
          <a:p>
            <a:r>
              <a:rPr lang="en-US" dirty="0"/>
              <a:t>Retargeted Recombinases are a Long-standing Challenge for the Field</a:t>
            </a:r>
          </a:p>
        </p:txBody>
      </p:sp>
      <p:pic>
        <p:nvPicPr>
          <p:cNvPr id="7" name="Picture 6">
            <a:extLst>
              <a:ext uri="{FF2B5EF4-FFF2-40B4-BE49-F238E27FC236}">
                <a16:creationId xmlns:a16="http://schemas.microsoft.com/office/drawing/2014/main" id="{1A2B7CBC-AEA5-398F-78C4-7DEC042EF59C}"/>
              </a:ext>
            </a:extLst>
          </p:cNvPr>
          <p:cNvPicPr>
            <a:picLocks noChangeAspect="1"/>
          </p:cNvPicPr>
          <p:nvPr/>
        </p:nvPicPr>
        <p:blipFill rotWithShape="1">
          <a:blip r:embed="rId2"/>
          <a:srcRect t="10623"/>
          <a:stretch/>
        </p:blipFill>
        <p:spPr>
          <a:xfrm>
            <a:off x="1301279" y="2179966"/>
            <a:ext cx="4449088" cy="153539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E5445270-080E-E7D1-DDBD-D2C22F6DA83E}"/>
              </a:ext>
            </a:extLst>
          </p:cNvPr>
          <p:cNvSpPr txBox="1"/>
          <p:nvPr/>
        </p:nvSpPr>
        <p:spPr>
          <a:xfrm>
            <a:off x="463877" y="1288943"/>
            <a:ext cx="914400" cy="914400"/>
          </a:xfrm>
          <a:prstGeom prst="rect">
            <a:avLst/>
          </a:prstGeom>
          <a:noFill/>
        </p:spPr>
        <p:txBody>
          <a:bodyPr wrap="none" lIns="0" tIns="0" rIns="0" bIns="0" rtlCol="0">
            <a:noAutofit/>
          </a:bodyPr>
          <a:lstStyle/>
          <a:p>
            <a:pPr algn="l">
              <a:spcAft>
                <a:spcPts val="1200"/>
              </a:spcAft>
            </a:pPr>
            <a:r>
              <a:rPr lang="en-US" dirty="0"/>
              <a:t>2003</a:t>
            </a:r>
          </a:p>
        </p:txBody>
      </p:sp>
      <p:sp>
        <p:nvSpPr>
          <p:cNvPr id="9" name="TextBox 8">
            <a:extLst>
              <a:ext uri="{FF2B5EF4-FFF2-40B4-BE49-F238E27FC236}">
                <a16:creationId xmlns:a16="http://schemas.microsoft.com/office/drawing/2014/main" id="{5716D143-D5FF-2444-5FB3-BA332F85F44E}"/>
              </a:ext>
            </a:extLst>
          </p:cNvPr>
          <p:cNvSpPr txBox="1"/>
          <p:nvPr/>
        </p:nvSpPr>
        <p:spPr>
          <a:xfrm>
            <a:off x="719203" y="2919632"/>
            <a:ext cx="914400" cy="875303"/>
          </a:xfrm>
          <a:prstGeom prst="rect">
            <a:avLst/>
          </a:prstGeom>
          <a:noFill/>
        </p:spPr>
        <p:txBody>
          <a:bodyPr wrap="none" lIns="0" tIns="0" rIns="0" bIns="0" rtlCol="0">
            <a:noAutofit/>
          </a:bodyPr>
          <a:lstStyle/>
          <a:p>
            <a:pPr algn="l">
              <a:spcAft>
                <a:spcPts val="1200"/>
              </a:spcAft>
            </a:pPr>
            <a:r>
              <a:rPr lang="en-US" dirty="0"/>
              <a:t>2007</a:t>
            </a:r>
          </a:p>
        </p:txBody>
      </p:sp>
      <p:pic>
        <p:nvPicPr>
          <p:cNvPr id="11" name="Picture 10">
            <a:extLst>
              <a:ext uri="{FF2B5EF4-FFF2-40B4-BE49-F238E27FC236}">
                <a16:creationId xmlns:a16="http://schemas.microsoft.com/office/drawing/2014/main" id="{310950AC-630D-2E9A-7294-523D8FA326AC}"/>
              </a:ext>
            </a:extLst>
          </p:cNvPr>
          <p:cNvPicPr>
            <a:picLocks noChangeAspect="1"/>
          </p:cNvPicPr>
          <p:nvPr/>
        </p:nvPicPr>
        <p:blipFill rotWithShape="1">
          <a:blip r:embed="rId3"/>
          <a:srcRect r="8772"/>
          <a:stretch/>
        </p:blipFill>
        <p:spPr>
          <a:xfrm>
            <a:off x="1435085" y="4019428"/>
            <a:ext cx="5137338" cy="1230635"/>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37F924B7-7305-E99F-0393-650B8D25D87C}"/>
              </a:ext>
            </a:extLst>
          </p:cNvPr>
          <p:cNvSpPr txBox="1"/>
          <p:nvPr/>
        </p:nvSpPr>
        <p:spPr>
          <a:xfrm>
            <a:off x="935582" y="4447118"/>
            <a:ext cx="914400" cy="914400"/>
          </a:xfrm>
          <a:prstGeom prst="rect">
            <a:avLst/>
          </a:prstGeom>
          <a:noFill/>
        </p:spPr>
        <p:txBody>
          <a:bodyPr wrap="none" lIns="0" tIns="0" rIns="0" bIns="0" rtlCol="0">
            <a:noAutofit/>
          </a:bodyPr>
          <a:lstStyle/>
          <a:p>
            <a:pPr algn="l">
              <a:spcAft>
                <a:spcPts val="1200"/>
              </a:spcAft>
            </a:pPr>
            <a:r>
              <a:rPr lang="en-US" dirty="0"/>
              <a:t>2010</a:t>
            </a:r>
          </a:p>
        </p:txBody>
      </p:sp>
      <p:pic>
        <p:nvPicPr>
          <p:cNvPr id="14" name="Picture 13">
            <a:extLst>
              <a:ext uri="{FF2B5EF4-FFF2-40B4-BE49-F238E27FC236}">
                <a16:creationId xmlns:a16="http://schemas.microsoft.com/office/drawing/2014/main" id="{2228F486-7F8B-B1BB-A536-57D4D07F31F8}"/>
              </a:ext>
            </a:extLst>
          </p:cNvPr>
          <p:cNvPicPr>
            <a:picLocks noChangeAspect="1"/>
          </p:cNvPicPr>
          <p:nvPr/>
        </p:nvPicPr>
        <p:blipFill>
          <a:blip r:embed="rId4"/>
          <a:stretch>
            <a:fillRect/>
          </a:stretch>
        </p:blipFill>
        <p:spPr>
          <a:xfrm>
            <a:off x="1975481" y="5554126"/>
            <a:ext cx="4881917" cy="763582"/>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BDFD79A7-2A67-31F0-52DE-51B86200F7BE}"/>
              </a:ext>
            </a:extLst>
          </p:cNvPr>
          <p:cNvSpPr/>
          <p:nvPr/>
        </p:nvSpPr>
        <p:spPr>
          <a:xfrm>
            <a:off x="5417453" y="4053604"/>
            <a:ext cx="1145628" cy="254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B17A3F3-10A0-6D9E-6672-BBBDB90BAF7A}"/>
              </a:ext>
            </a:extLst>
          </p:cNvPr>
          <p:cNvPicPr>
            <a:picLocks noChangeAspect="1"/>
          </p:cNvPicPr>
          <p:nvPr/>
        </p:nvPicPr>
        <p:blipFill>
          <a:blip r:embed="rId5"/>
          <a:stretch>
            <a:fillRect/>
          </a:stretch>
        </p:blipFill>
        <p:spPr>
          <a:xfrm>
            <a:off x="6286306" y="985101"/>
            <a:ext cx="4602761" cy="962159"/>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D48DE66F-2470-019E-C5B5-3FA6D28D4BB2}"/>
              </a:ext>
            </a:extLst>
          </p:cNvPr>
          <p:cNvSpPr txBox="1"/>
          <p:nvPr/>
        </p:nvSpPr>
        <p:spPr>
          <a:xfrm>
            <a:off x="11032415" y="1289103"/>
            <a:ext cx="914400" cy="875303"/>
          </a:xfrm>
          <a:prstGeom prst="rect">
            <a:avLst/>
          </a:prstGeom>
          <a:noFill/>
        </p:spPr>
        <p:txBody>
          <a:bodyPr wrap="none" lIns="0" tIns="0" rIns="0" bIns="0" rtlCol="0">
            <a:noAutofit/>
          </a:bodyPr>
          <a:lstStyle/>
          <a:p>
            <a:pPr algn="l">
              <a:spcAft>
                <a:spcPts val="1200"/>
              </a:spcAft>
            </a:pPr>
            <a:r>
              <a:rPr lang="en-US" dirty="0"/>
              <a:t>2012</a:t>
            </a:r>
          </a:p>
        </p:txBody>
      </p:sp>
      <p:pic>
        <p:nvPicPr>
          <p:cNvPr id="21" name="Picture 20">
            <a:extLst>
              <a:ext uri="{FF2B5EF4-FFF2-40B4-BE49-F238E27FC236}">
                <a16:creationId xmlns:a16="http://schemas.microsoft.com/office/drawing/2014/main" id="{0DA94FA7-F15F-44D9-E4E8-29DE98EA7828}"/>
              </a:ext>
            </a:extLst>
          </p:cNvPr>
          <p:cNvPicPr>
            <a:picLocks noChangeAspect="1"/>
          </p:cNvPicPr>
          <p:nvPr/>
        </p:nvPicPr>
        <p:blipFill>
          <a:blip r:embed="rId6"/>
          <a:stretch>
            <a:fillRect/>
          </a:stretch>
        </p:blipFill>
        <p:spPr>
          <a:xfrm>
            <a:off x="6441635" y="2106539"/>
            <a:ext cx="4515324" cy="1277445"/>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42C1CA23-A7DB-5643-83AE-9CFBBFE70CB7}"/>
              </a:ext>
            </a:extLst>
          </p:cNvPr>
          <p:cNvSpPr txBox="1"/>
          <p:nvPr/>
        </p:nvSpPr>
        <p:spPr>
          <a:xfrm>
            <a:off x="11116013" y="2481980"/>
            <a:ext cx="914400" cy="875303"/>
          </a:xfrm>
          <a:prstGeom prst="rect">
            <a:avLst/>
          </a:prstGeom>
          <a:noFill/>
        </p:spPr>
        <p:txBody>
          <a:bodyPr wrap="none" lIns="0" tIns="0" rIns="0" bIns="0" rtlCol="0">
            <a:noAutofit/>
          </a:bodyPr>
          <a:lstStyle/>
          <a:p>
            <a:pPr algn="l">
              <a:spcAft>
                <a:spcPts val="1200"/>
              </a:spcAft>
            </a:pPr>
            <a:r>
              <a:rPr lang="en-US" dirty="0"/>
              <a:t>2016</a:t>
            </a:r>
          </a:p>
        </p:txBody>
      </p:sp>
      <p:sp>
        <p:nvSpPr>
          <p:cNvPr id="23" name="TextBox 22">
            <a:extLst>
              <a:ext uri="{FF2B5EF4-FFF2-40B4-BE49-F238E27FC236}">
                <a16:creationId xmlns:a16="http://schemas.microsoft.com/office/drawing/2014/main" id="{37323155-49AE-7646-0F46-133C091389CE}"/>
              </a:ext>
            </a:extLst>
          </p:cNvPr>
          <p:cNvSpPr txBox="1"/>
          <p:nvPr/>
        </p:nvSpPr>
        <p:spPr>
          <a:xfrm>
            <a:off x="1301279" y="5732911"/>
            <a:ext cx="914400" cy="914400"/>
          </a:xfrm>
          <a:prstGeom prst="rect">
            <a:avLst/>
          </a:prstGeom>
          <a:noFill/>
        </p:spPr>
        <p:txBody>
          <a:bodyPr wrap="none" lIns="0" tIns="0" rIns="0" bIns="0" rtlCol="0">
            <a:noAutofit/>
          </a:bodyPr>
          <a:lstStyle/>
          <a:p>
            <a:pPr algn="l">
              <a:spcAft>
                <a:spcPts val="1200"/>
              </a:spcAft>
            </a:pPr>
            <a:r>
              <a:rPr lang="en-US" dirty="0"/>
              <a:t>2011</a:t>
            </a:r>
          </a:p>
        </p:txBody>
      </p:sp>
      <p:sp>
        <p:nvSpPr>
          <p:cNvPr id="24" name="Rectangle 23">
            <a:extLst>
              <a:ext uri="{FF2B5EF4-FFF2-40B4-BE49-F238E27FC236}">
                <a16:creationId xmlns:a16="http://schemas.microsoft.com/office/drawing/2014/main" id="{6596FBE7-726E-A16B-EA3D-5928C069C9B5}"/>
              </a:ext>
            </a:extLst>
          </p:cNvPr>
          <p:cNvSpPr/>
          <p:nvPr/>
        </p:nvSpPr>
        <p:spPr>
          <a:xfrm>
            <a:off x="6376908" y="1081005"/>
            <a:ext cx="1528313" cy="254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13FE1C-3DBF-0B72-0583-9E4856B62990}"/>
              </a:ext>
            </a:extLst>
          </p:cNvPr>
          <p:cNvPicPr>
            <a:picLocks noChangeAspect="1"/>
          </p:cNvPicPr>
          <p:nvPr/>
        </p:nvPicPr>
        <p:blipFill rotWithShape="1">
          <a:blip r:embed="rId7"/>
          <a:srcRect b="30458"/>
          <a:stretch/>
        </p:blipFill>
        <p:spPr>
          <a:xfrm>
            <a:off x="999257" y="1047220"/>
            <a:ext cx="5096744" cy="830031"/>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D9B1E966-46E0-3B85-B0A5-8568AE1D4106}"/>
              </a:ext>
            </a:extLst>
          </p:cNvPr>
          <p:cNvSpPr txBox="1"/>
          <p:nvPr/>
        </p:nvSpPr>
        <p:spPr>
          <a:xfrm>
            <a:off x="11206705" y="3870604"/>
            <a:ext cx="914400" cy="875303"/>
          </a:xfrm>
          <a:prstGeom prst="rect">
            <a:avLst/>
          </a:prstGeom>
          <a:noFill/>
        </p:spPr>
        <p:txBody>
          <a:bodyPr wrap="none" lIns="0" tIns="0" rIns="0" bIns="0" rtlCol="0">
            <a:noAutofit/>
          </a:bodyPr>
          <a:lstStyle/>
          <a:p>
            <a:pPr algn="l">
              <a:spcAft>
                <a:spcPts val="1200"/>
              </a:spcAft>
            </a:pPr>
            <a:r>
              <a:rPr lang="en-US" dirty="0"/>
              <a:t>2016</a:t>
            </a:r>
          </a:p>
        </p:txBody>
      </p:sp>
      <p:pic>
        <p:nvPicPr>
          <p:cNvPr id="30" name="Picture 29">
            <a:extLst>
              <a:ext uri="{FF2B5EF4-FFF2-40B4-BE49-F238E27FC236}">
                <a16:creationId xmlns:a16="http://schemas.microsoft.com/office/drawing/2014/main" id="{21F0FE14-F59A-2FE1-2775-7D94A167F325}"/>
              </a:ext>
            </a:extLst>
          </p:cNvPr>
          <p:cNvPicPr>
            <a:picLocks noChangeAspect="1"/>
          </p:cNvPicPr>
          <p:nvPr/>
        </p:nvPicPr>
        <p:blipFill>
          <a:blip r:embed="rId8"/>
          <a:stretch>
            <a:fillRect/>
          </a:stretch>
        </p:blipFill>
        <p:spPr>
          <a:xfrm>
            <a:off x="7481367" y="4967139"/>
            <a:ext cx="3725338" cy="1619711"/>
          </a:xfrm>
          <a:prstGeom prst="rect">
            <a:avLst/>
          </a:prstGeom>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0A7CF55C-05ED-2921-D749-3839CC63B04C}"/>
              </a:ext>
            </a:extLst>
          </p:cNvPr>
          <p:cNvSpPr txBox="1"/>
          <p:nvPr/>
        </p:nvSpPr>
        <p:spPr>
          <a:xfrm>
            <a:off x="11304896" y="5655671"/>
            <a:ext cx="914400" cy="875303"/>
          </a:xfrm>
          <a:prstGeom prst="rect">
            <a:avLst/>
          </a:prstGeom>
          <a:noFill/>
        </p:spPr>
        <p:txBody>
          <a:bodyPr wrap="none" lIns="0" tIns="0" rIns="0" bIns="0" rtlCol="0">
            <a:noAutofit/>
          </a:bodyPr>
          <a:lstStyle/>
          <a:p>
            <a:pPr algn="l">
              <a:spcAft>
                <a:spcPts val="1200"/>
              </a:spcAft>
            </a:pPr>
            <a:r>
              <a:rPr lang="en-US" dirty="0"/>
              <a:t>2024</a:t>
            </a:r>
          </a:p>
        </p:txBody>
      </p:sp>
      <p:pic>
        <p:nvPicPr>
          <p:cNvPr id="4" name="Picture 3" descr="A black text on a white background&#10;&#10;Description automatically generated">
            <a:extLst>
              <a:ext uri="{FF2B5EF4-FFF2-40B4-BE49-F238E27FC236}">
                <a16:creationId xmlns:a16="http://schemas.microsoft.com/office/drawing/2014/main" id="{C6B977E2-B62A-4E1A-3727-0443F10E78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1627" y="3494879"/>
            <a:ext cx="3924386" cy="13455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2908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A4804-F30E-48E3-E60D-E3B511D5EE92}"/>
              </a:ext>
            </a:extLst>
          </p:cNvPr>
          <p:cNvSpPr>
            <a:spLocks noGrp="1"/>
          </p:cNvSpPr>
          <p:nvPr>
            <p:ph type="title"/>
          </p:nvPr>
        </p:nvSpPr>
        <p:spPr/>
        <p:txBody>
          <a:bodyPr/>
          <a:lstStyle/>
          <a:p>
            <a:r>
              <a:rPr lang="en-US" dirty="0"/>
              <a:t>Recombinase Catalytic Domain Fusions can Result in Product Purity Issues</a:t>
            </a:r>
          </a:p>
        </p:txBody>
      </p:sp>
      <p:pic>
        <p:nvPicPr>
          <p:cNvPr id="4" name="Picture 3">
            <a:extLst>
              <a:ext uri="{FF2B5EF4-FFF2-40B4-BE49-F238E27FC236}">
                <a16:creationId xmlns:a16="http://schemas.microsoft.com/office/drawing/2014/main" id="{8E64A13A-5CCE-60AD-9776-657E6FB4640C}"/>
              </a:ext>
            </a:extLst>
          </p:cNvPr>
          <p:cNvPicPr>
            <a:picLocks noChangeAspect="1"/>
          </p:cNvPicPr>
          <p:nvPr/>
        </p:nvPicPr>
        <p:blipFill>
          <a:blip r:embed="rId2"/>
          <a:stretch>
            <a:fillRect/>
          </a:stretch>
        </p:blipFill>
        <p:spPr>
          <a:xfrm>
            <a:off x="4379837" y="1282509"/>
            <a:ext cx="4839037" cy="2719550"/>
          </a:xfrm>
          <a:prstGeom prst="rect">
            <a:avLst/>
          </a:prstGeom>
        </p:spPr>
      </p:pic>
      <p:pic>
        <p:nvPicPr>
          <p:cNvPr id="5" name="Picture 4" descr="A picture containing ride&#10;&#10;Description automatically generated">
            <a:extLst>
              <a:ext uri="{FF2B5EF4-FFF2-40B4-BE49-F238E27FC236}">
                <a16:creationId xmlns:a16="http://schemas.microsoft.com/office/drawing/2014/main" id="{4B236101-6532-56C0-A1F3-3786F61CB6DC}"/>
              </a:ext>
            </a:extLst>
          </p:cNvPr>
          <p:cNvPicPr>
            <a:picLocks noChangeAspect="1"/>
          </p:cNvPicPr>
          <p:nvPr/>
        </p:nvPicPr>
        <p:blipFill rotWithShape="1">
          <a:blip r:embed="rId3">
            <a:extLst>
              <a:ext uri="{28A0092B-C50C-407E-A947-70E740481C1C}">
                <a14:useLocalDpi xmlns:a14="http://schemas.microsoft.com/office/drawing/2010/main" val="0"/>
              </a:ext>
            </a:extLst>
          </a:blip>
          <a:srcRect l="9501" t="10580" r="9301" b="9270"/>
          <a:stretch/>
        </p:blipFill>
        <p:spPr>
          <a:xfrm>
            <a:off x="1251611" y="3342289"/>
            <a:ext cx="3016303" cy="2977372"/>
          </a:xfrm>
          <a:prstGeom prst="rect">
            <a:avLst/>
          </a:prstGeom>
        </p:spPr>
      </p:pic>
      <p:pic>
        <p:nvPicPr>
          <p:cNvPr id="6" name="Picture 5" descr="A close up of a logo&#10;&#10;Description automatically generated">
            <a:extLst>
              <a:ext uri="{FF2B5EF4-FFF2-40B4-BE49-F238E27FC236}">
                <a16:creationId xmlns:a16="http://schemas.microsoft.com/office/drawing/2014/main" id="{03C1DD1B-8467-FE37-28AC-C4D38E28F510}"/>
              </a:ext>
            </a:extLst>
          </p:cNvPr>
          <p:cNvPicPr>
            <a:picLocks noChangeAspect="1"/>
          </p:cNvPicPr>
          <p:nvPr/>
        </p:nvPicPr>
        <p:blipFill rotWithShape="1">
          <a:blip r:embed="rId4">
            <a:extLst>
              <a:ext uri="{28A0092B-C50C-407E-A947-70E740481C1C}">
                <a14:useLocalDpi xmlns:a14="http://schemas.microsoft.com/office/drawing/2010/main" val="0"/>
              </a:ext>
            </a:extLst>
          </a:blip>
          <a:srcRect l="10399" t="9793" r="10499" b="9213"/>
          <a:stretch/>
        </p:blipFill>
        <p:spPr>
          <a:xfrm>
            <a:off x="8233304" y="3332599"/>
            <a:ext cx="2917292" cy="2987062"/>
          </a:xfrm>
          <a:prstGeom prst="rect">
            <a:avLst/>
          </a:prstGeom>
        </p:spPr>
      </p:pic>
      <p:cxnSp>
        <p:nvCxnSpPr>
          <p:cNvPr id="9" name="Straight Arrow Connector 8">
            <a:extLst>
              <a:ext uri="{FF2B5EF4-FFF2-40B4-BE49-F238E27FC236}">
                <a16:creationId xmlns:a16="http://schemas.microsoft.com/office/drawing/2014/main" id="{0D54DA13-B247-C3E1-DE72-AE75356A9397}"/>
              </a:ext>
            </a:extLst>
          </p:cNvPr>
          <p:cNvCxnSpPr>
            <a:cxnSpLocks/>
          </p:cNvCxnSpPr>
          <p:nvPr/>
        </p:nvCxnSpPr>
        <p:spPr>
          <a:xfrm>
            <a:off x="2373373" y="3083471"/>
            <a:ext cx="196563" cy="55967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048724D-9EE4-C016-DF50-7ADE6A07316E}"/>
              </a:ext>
            </a:extLst>
          </p:cNvPr>
          <p:cNvSpPr txBox="1"/>
          <p:nvPr/>
        </p:nvSpPr>
        <p:spPr>
          <a:xfrm>
            <a:off x="1655536" y="2759924"/>
            <a:ext cx="914400" cy="323547"/>
          </a:xfrm>
          <a:prstGeom prst="rect">
            <a:avLst/>
          </a:prstGeom>
          <a:noFill/>
        </p:spPr>
        <p:txBody>
          <a:bodyPr wrap="none" lIns="0" tIns="0" rIns="0" bIns="0" rtlCol="0">
            <a:noAutofit/>
          </a:bodyPr>
          <a:lstStyle/>
          <a:p>
            <a:pPr algn="l">
              <a:spcAft>
                <a:spcPts val="1200"/>
              </a:spcAft>
            </a:pPr>
            <a:r>
              <a:rPr lang="en-US" dirty="0">
                <a:solidFill>
                  <a:schemeClr val="tx2"/>
                </a:solidFill>
              </a:rPr>
              <a:t>Intended target</a:t>
            </a:r>
          </a:p>
        </p:txBody>
      </p:sp>
      <p:sp>
        <p:nvSpPr>
          <p:cNvPr id="13" name="TextBox 12">
            <a:extLst>
              <a:ext uri="{FF2B5EF4-FFF2-40B4-BE49-F238E27FC236}">
                <a16:creationId xmlns:a16="http://schemas.microsoft.com/office/drawing/2014/main" id="{08488550-3CEF-FABA-E28B-E548CB7758BE}"/>
              </a:ext>
            </a:extLst>
          </p:cNvPr>
          <p:cNvSpPr txBox="1"/>
          <p:nvPr/>
        </p:nvSpPr>
        <p:spPr>
          <a:xfrm>
            <a:off x="4393324" y="4603531"/>
            <a:ext cx="914400" cy="914400"/>
          </a:xfrm>
          <a:prstGeom prst="rect">
            <a:avLst/>
          </a:prstGeom>
          <a:noFill/>
        </p:spPr>
        <p:txBody>
          <a:bodyPr wrap="none" lIns="0" tIns="0" rIns="0" bIns="0" rtlCol="0">
            <a:noAutofit/>
          </a:bodyPr>
          <a:lstStyle/>
          <a:p>
            <a:pPr algn="l">
              <a:spcAft>
                <a:spcPts val="1200"/>
              </a:spcAft>
            </a:pPr>
            <a:endParaRPr lang="en-US" dirty="0" err="1">
              <a:solidFill>
                <a:schemeClr val="tx2"/>
              </a:solidFill>
            </a:endParaRPr>
          </a:p>
        </p:txBody>
      </p:sp>
      <p:sp>
        <p:nvSpPr>
          <p:cNvPr id="14" name="TextBox 13">
            <a:extLst>
              <a:ext uri="{FF2B5EF4-FFF2-40B4-BE49-F238E27FC236}">
                <a16:creationId xmlns:a16="http://schemas.microsoft.com/office/drawing/2014/main" id="{F762F3F4-E3C6-FD7A-109B-0C7818E4F46F}"/>
              </a:ext>
            </a:extLst>
          </p:cNvPr>
          <p:cNvSpPr txBox="1"/>
          <p:nvPr/>
        </p:nvSpPr>
        <p:spPr>
          <a:xfrm>
            <a:off x="9097134" y="2750725"/>
            <a:ext cx="914400" cy="914400"/>
          </a:xfrm>
          <a:prstGeom prst="rect">
            <a:avLst/>
          </a:prstGeom>
          <a:noFill/>
        </p:spPr>
        <p:txBody>
          <a:bodyPr wrap="none" lIns="0" tIns="0" rIns="0" bIns="0" rtlCol="0">
            <a:noAutofit/>
          </a:bodyPr>
          <a:lstStyle/>
          <a:p>
            <a:pPr algn="l">
              <a:spcAft>
                <a:spcPts val="1200"/>
              </a:spcAft>
            </a:pPr>
            <a:r>
              <a:rPr lang="en-US" dirty="0">
                <a:solidFill>
                  <a:schemeClr val="tx2"/>
                </a:solidFill>
              </a:rPr>
              <a:t>Intended target</a:t>
            </a:r>
          </a:p>
        </p:txBody>
      </p:sp>
      <p:cxnSp>
        <p:nvCxnSpPr>
          <p:cNvPr id="17" name="Straight Arrow Connector 16">
            <a:extLst>
              <a:ext uri="{FF2B5EF4-FFF2-40B4-BE49-F238E27FC236}">
                <a16:creationId xmlns:a16="http://schemas.microsoft.com/office/drawing/2014/main" id="{0A3C7756-98BE-67D1-439B-48E5CB0F7EE9}"/>
              </a:ext>
            </a:extLst>
          </p:cNvPr>
          <p:cNvCxnSpPr>
            <a:cxnSpLocks/>
          </p:cNvCxnSpPr>
          <p:nvPr/>
        </p:nvCxnSpPr>
        <p:spPr>
          <a:xfrm flipH="1">
            <a:off x="9554334" y="3083471"/>
            <a:ext cx="137616" cy="55381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8594529-A3AF-88D0-6C68-CD2A5E80F982}"/>
              </a:ext>
            </a:extLst>
          </p:cNvPr>
          <p:cNvSpPr txBox="1"/>
          <p:nvPr/>
        </p:nvSpPr>
        <p:spPr>
          <a:xfrm>
            <a:off x="4010226" y="5060731"/>
            <a:ext cx="1662761" cy="870116"/>
          </a:xfrm>
          <a:prstGeom prst="rect">
            <a:avLst/>
          </a:prstGeom>
          <a:noFill/>
        </p:spPr>
        <p:txBody>
          <a:bodyPr wrap="none" lIns="0" tIns="0" rIns="0" bIns="0" rtlCol="0">
            <a:noAutofit/>
          </a:bodyPr>
          <a:lstStyle/>
          <a:p>
            <a:pPr algn="ctr"/>
            <a:r>
              <a:rPr lang="en-US" dirty="0" err="1">
                <a:solidFill>
                  <a:schemeClr val="tx2"/>
                </a:solidFill>
              </a:rPr>
              <a:t>ZF</a:t>
            </a:r>
            <a:r>
              <a:rPr lang="en-US" dirty="0">
                <a:solidFill>
                  <a:schemeClr val="tx2"/>
                </a:solidFill>
              </a:rPr>
              <a:t>-Gin</a:t>
            </a:r>
          </a:p>
          <a:p>
            <a:pPr algn="ctr"/>
            <a:r>
              <a:rPr lang="en-US" dirty="0">
                <a:solidFill>
                  <a:schemeClr val="tx2"/>
                </a:solidFill>
              </a:rPr>
              <a:t>Genome-wide</a:t>
            </a:r>
          </a:p>
          <a:p>
            <a:pPr algn="ctr"/>
            <a:r>
              <a:rPr lang="en-US" dirty="0">
                <a:solidFill>
                  <a:schemeClr val="tx2"/>
                </a:solidFill>
              </a:rPr>
              <a:t>integrations</a:t>
            </a:r>
          </a:p>
        </p:txBody>
      </p:sp>
      <p:sp>
        <p:nvSpPr>
          <p:cNvPr id="20" name="TextBox 19">
            <a:extLst>
              <a:ext uri="{FF2B5EF4-FFF2-40B4-BE49-F238E27FC236}">
                <a16:creationId xmlns:a16="http://schemas.microsoft.com/office/drawing/2014/main" id="{E0F7BD25-BA49-20F3-1842-94111EF27DAC}"/>
              </a:ext>
            </a:extLst>
          </p:cNvPr>
          <p:cNvSpPr txBox="1"/>
          <p:nvPr/>
        </p:nvSpPr>
        <p:spPr>
          <a:xfrm>
            <a:off x="6812521" y="5071241"/>
            <a:ext cx="1662761" cy="870116"/>
          </a:xfrm>
          <a:prstGeom prst="rect">
            <a:avLst/>
          </a:prstGeom>
          <a:noFill/>
        </p:spPr>
        <p:txBody>
          <a:bodyPr wrap="none" lIns="0" tIns="0" rIns="0" bIns="0" rtlCol="0">
            <a:noAutofit/>
          </a:bodyPr>
          <a:lstStyle/>
          <a:p>
            <a:pPr algn="ctr"/>
            <a:r>
              <a:rPr lang="en-US" dirty="0" err="1">
                <a:solidFill>
                  <a:schemeClr val="tx2"/>
                </a:solidFill>
              </a:rPr>
              <a:t>ZF</a:t>
            </a:r>
            <a:r>
              <a:rPr lang="en-US" dirty="0">
                <a:solidFill>
                  <a:schemeClr val="tx2"/>
                </a:solidFill>
              </a:rPr>
              <a:t>-Gin</a:t>
            </a:r>
          </a:p>
          <a:p>
            <a:pPr algn="ctr"/>
            <a:r>
              <a:rPr lang="en-US" dirty="0">
                <a:solidFill>
                  <a:schemeClr val="tx2"/>
                </a:solidFill>
              </a:rPr>
              <a:t>Translocations</a:t>
            </a:r>
          </a:p>
          <a:p>
            <a:pPr algn="ctr"/>
            <a:r>
              <a:rPr lang="en-US" dirty="0">
                <a:solidFill>
                  <a:schemeClr val="tx2"/>
                </a:solidFill>
              </a:rPr>
              <a:t>&amp; Large Deletions</a:t>
            </a:r>
          </a:p>
        </p:txBody>
      </p:sp>
      <p:sp>
        <p:nvSpPr>
          <p:cNvPr id="21" name="TextBox 20">
            <a:extLst>
              <a:ext uri="{FF2B5EF4-FFF2-40B4-BE49-F238E27FC236}">
                <a16:creationId xmlns:a16="http://schemas.microsoft.com/office/drawing/2014/main" id="{6D946EFB-8D3C-DEBC-1570-0FAB8C385A45}"/>
              </a:ext>
            </a:extLst>
          </p:cNvPr>
          <p:cNvSpPr txBox="1"/>
          <p:nvPr/>
        </p:nvSpPr>
        <p:spPr>
          <a:xfrm>
            <a:off x="4911510" y="952809"/>
            <a:ext cx="914400" cy="914400"/>
          </a:xfrm>
          <a:prstGeom prst="rect">
            <a:avLst/>
          </a:prstGeom>
          <a:noFill/>
        </p:spPr>
        <p:txBody>
          <a:bodyPr wrap="none" lIns="0" tIns="0" rIns="0" bIns="0" rtlCol="0">
            <a:noAutofit/>
          </a:bodyPr>
          <a:lstStyle/>
          <a:p>
            <a:pPr algn="l">
              <a:spcAft>
                <a:spcPts val="1200"/>
              </a:spcAft>
            </a:pPr>
            <a:r>
              <a:rPr lang="en-US" dirty="0">
                <a:solidFill>
                  <a:schemeClr val="tx2"/>
                </a:solidFill>
              </a:rPr>
              <a:t>Editing in Human </a:t>
            </a:r>
            <a:r>
              <a:rPr lang="en-US" dirty="0" err="1">
                <a:solidFill>
                  <a:schemeClr val="tx2"/>
                </a:solidFill>
              </a:rPr>
              <a:t>K562</a:t>
            </a:r>
            <a:r>
              <a:rPr lang="en-US" dirty="0">
                <a:solidFill>
                  <a:schemeClr val="tx2"/>
                </a:solidFill>
              </a:rPr>
              <a:t> cells</a:t>
            </a:r>
          </a:p>
        </p:txBody>
      </p:sp>
      <p:sp>
        <p:nvSpPr>
          <p:cNvPr id="22" name="TextBox 21">
            <a:extLst>
              <a:ext uri="{FF2B5EF4-FFF2-40B4-BE49-F238E27FC236}">
                <a16:creationId xmlns:a16="http://schemas.microsoft.com/office/drawing/2014/main" id="{627B6D40-9E5A-B492-2A68-C2C06C782396}"/>
              </a:ext>
            </a:extLst>
          </p:cNvPr>
          <p:cNvSpPr txBox="1"/>
          <p:nvPr/>
        </p:nvSpPr>
        <p:spPr>
          <a:xfrm>
            <a:off x="3024430" y="3053380"/>
            <a:ext cx="914400" cy="323547"/>
          </a:xfrm>
          <a:prstGeom prst="rect">
            <a:avLst/>
          </a:prstGeom>
          <a:noFill/>
        </p:spPr>
        <p:txBody>
          <a:bodyPr wrap="none" lIns="0" tIns="0" rIns="0" bIns="0" rtlCol="0">
            <a:noAutofit/>
          </a:bodyPr>
          <a:lstStyle/>
          <a:p>
            <a:pPr algn="l">
              <a:spcAft>
                <a:spcPts val="1200"/>
              </a:spcAft>
            </a:pPr>
            <a:r>
              <a:rPr lang="en-US" dirty="0">
                <a:solidFill>
                  <a:schemeClr val="tx2"/>
                </a:solidFill>
              </a:rPr>
              <a:t>Donor</a:t>
            </a:r>
          </a:p>
        </p:txBody>
      </p:sp>
      <p:cxnSp>
        <p:nvCxnSpPr>
          <p:cNvPr id="23" name="Straight Arrow Connector 22">
            <a:extLst>
              <a:ext uri="{FF2B5EF4-FFF2-40B4-BE49-F238E27FC236}">
                <a16:creationId xmlns:a16="http://schemas.microsoft.com/office/drawing/2014/main" id="{AFB02284-5CF7-7B16-BD98-9899B5843447}"/>
              </a:ext>
            </a:extLst>
          </p:cNvPr>
          <p:cNvCxnSpPr>
            <a:cxnSpLocks/>
          </p:cNvCxnSpPr>
          <p:nvPr/>
        </p:nvCxnSpPr>
        <p:spPr>
          <a:xfrm flipH="1">
            <a:off x="2800525" y="3332599"/>
            <a:ext cx="340298" cy="31782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0900585-069D-AE7D-B8AC-6FCC9100EB00}"/>
              </a:ext>
            </a:extLst>
          </p:cNvPr>
          <p:cNvSpPr txBox="1"/>
          <p:nvPr/>
        </p:nvSpPr>
        <p:spPr>
          <a:xfrm>
            <a:off x="352485" y="5712484"/>
            <a:ext cx="1377838" cy="317395"/>
          </a:xfrm>
          <a:prstGeom prst="rect">
            <a:avLst/>
          </a:prstGeom>
          <a:noFill/>
        </p:spPr>
        <p:txBody>
          <a:bodyPr wrap="none" lIns="0" tIns="0" rIns="0" bIns="0" rtlCol="0">
            <a:noAutofit/>
          </a:bodyPr>
          <a:lstStyle/>
          <a:p>
            <a:pPr algn="l">
              <a:spcAft>
                <a:spcPts val="1200"/>
              </a:spcAft>
            </a:pPr>
            <a:r>
              <a:rPr lang="en-US" sz="1600" dirty="0">
                <a:solidFill>
                  <a:schemeClr val="tx2"/>
                </a:solidFill>
              </a:rPr>
              <a:t>Jessica Davis</a:t>
            </a:r>
          </a:p>
        </p:txBody>
      </p:sp>
      <p:pic>
        <p:nvPicPr>
          <p:cNvPr id="7" name="Picture 6" descr="A person smiling for the camera&#10;&#10;Description automatically generated">
            <a:extLst>
              <a:ext uri="{FF2B5EF4-FFF2-40B4-BE49-F238E27FC236}">
                <a16:creationId xmlns:a16="http://schemas.microsoft.com/office/drawing/2014/main" id="{F1B917AD-3A26-A2C7-DCE6-DF3B378D88C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3106" y="5011290"/>
            <a:ext cx="685800" cy="685800"/>
          </a:xfrm>
          <a:prstGeom prst="ellipse">
            <a:avLst/>
          </a:prstGeom>
          <a:ln w="12700" cap="rnd">
            <a:solidFill>
              <a:schemeClr val="accent1"/>
            </a:solidFill>
          </a:ln>
          <a:effectLst/>
        </p:spPr>
      </p:pic>
      <p:sp>
        <p:nvSpPr>
          <p:cNvPr id="8" name="TextBox 7">
            <a:extLst>
              <a:ext uri="{FF2B5EF4-FFF2-40B4-BE49-F238E27FC236}">
                <a16:creationId xmlns:a16="http://schemas.microsoft.com/office/drawing/2014/main" id="{E7108085-2F0B-C429-C182-6A032729A86C}"/>
              </a:ext>
            </a:extLst>
          </p:cNvPr>
          <p:cNvSpPr txBox="1"/>
          <p:nvPr/>
        </p:nvSpPr>
        <p:spPr>
          <a:xfrm>
            <a:off x="1027377" y="1344384"/>
            <a:ext cx="2691992" cy="1497504"/>
          </a:xfrm>
          <a:prstGeom prst="rect">
            <a:avLst/>
          </a:prstGeom>
          <a:noFill/>
        </p:spPr>
        <p:txBody>
          <a:bodyPr wrap="square" lIns="0" tIns="0" rIns="0" bIns="0" rtlCol="0">
            <a:noAutofit/>
          </a:bodyPr>
          <a:lstStyle/>
          <a:p>
            <a:pPr algn="ctr">
              <a:spcAft>
                <a:spcPts val="1200"/>
              </a:spcAft>
            </a:pPr>
            <a:r>
              <a:rPr lang="en-US" sz="1600" dirty="0"/>
              <a:t>Taking the recombinase catalytic domain out of its native context  is the likely cause of these issues</a:t>
            </a:r>
          </a:p>
        </p:txBody>
      </p:sp>
    </p:spTree>
    <p:extLst>
      <p:ext uri="{BB962C8B-B14F-4D97-AF65-F5344CB8AC3E}">
        <p14:creationId xmlns:p14="http://schemas.microsoft.com/office/powerpoint/2010/main" val="1913484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3892-5577-C842-893F-B22F162A146D}"/>
              </a:ext>
            </a:extLst>
          </p:cNvPr>
          <p:cNvSpPr>
            <a:spLocks noGrp="1"/>
          </p:cNvSpPr>
          <p:nvPr>
            <p:ph type="title"/>
          </p:nvPr>
        </p:nvSpPr>
        <p:spPr>
          <a:xfrm>
            <a:off x="546100" y="327026"/>
            <a:ext cx="11231918" cy="676830"/>
          </a:xfrm>
        </p:spPr>
        <p:txBody>
          <a:bodyPr/>
          <a:lstStyle/>
          <a:p>
            <a:r>
              <a:rPr lang="en-US" dirty="0"/>
              <a:t>Reprogrammed Serine Integrases Would be Ideal for Therapeutic Applications </a:t>
            </a:r>
            <a:endParaRPr lang="en-US" b="0" dirty="0">
              <a:solidFill>
                <a:schemeClr val="bg1">
                  <a:lumMod val="50000"/>
                </a:schemeClr>
              </a:solidFill>
            </a:endParaRPr>
          </a:p>
        </p:txBody>
      </p:sp>
      <p:sp>
        <p:nvSpPr>
          <p:cNvPr id="3" name="Content Placeholder 2">
            <a:extLst>
              <a:ext uri="{FF2B5EF4-FFF2-40B4-BE49-F238E27FC236}">
                <a16:creationId xmlns:a16="http://schemas.microsoft.com/office/drawing/2014/main" id="{BBB3EAAA-D622-643D-45FD-16FB0CBDCD4D}"/>
              </a:ext>
            </a:extLst>
          </p:cNvPr>
          <p:cNvSpPr>
            <a:spLocks noGrp="1"/>
          </p:cNvSpPr>
          <p:nvPr>
            <p:ph idx="1"/>
          </p:nvPr>
        </p:nvSpPr>
        <p:spPr>
          <a:xfrm>
            <a:off x="777259" y="4458329"/>
            <a:ext cx="10769600" cy="2323010"/>
          </a:xfrm>
        </p:spPr>
        <p:txBody>
          <a:bodyPr lIns="0" tIns="0" rIns="0" bIns="0" anchor="t"/>
          <a:lstStyle/>
          <a:p>
            <a:pPr>
              <a:lnSpc>
                <a:spcPct val="100000"/>
              </a:lnSpc>
              <a:spcAft>
                <a:spcPts val="600"/>
              </a:spcAft>
              <a:defRPr/>
            </a:pPr>
            <a:r>
              <a:rPr kumimoji="0" lang="en-US" sz="2000" b="1" i="0" strike="noStrike" kern="1200" cap="none" spc="0" normalizeH="0" baseline="0" noProof="0" dirty="0">
                <a:ln>
                  <a:noFill/>
                </a:ln>
                <a:effectLst/>
                <a:uLnTx/>
                <a:uFillTx/>
                <a:latin typeface="Gill Sans MT"/>
                <a:ea typeface="+mn-ea"/>
                <a:cs typeface="+mn-cs"/>
              </a:rPr>
              <a:t>Irreversible integration: </a:t>
            </a:r>
            <a:r>
              <a:rPr kumimoji="0" lang="en-US" sz="2000" dirty="0">
                <a:latin typeface="Gill Sans MT"/>
                <a:ea typeface="+mn-ea"/>
                <a:cs typeface="+mn-cs"/>
              </a:rPr>
              <a:t>Integrase coiled</a:t>
            </a:r>
            <a:r>
              <a:rPr lang="en-US" sz="2000" dirty="0">
                <a:latin typeface="Gill Sans MT"/>
              </a:rPr>
              <a:t>-coil domains ensure integration is unidirectional</a:t>
            </a:r>
            <a:endParaRPr lang="en-US" sz="2000" b="0" i="0" u="none" strike="noStrike" kern="1200" cap="none" spc="0" normalizeH="0" baseline="0" noProof="0" dirty="0">
              <a:ln>
                <a:noFill/>
              </a:ln>
              <a:effectLst/>
              <a:uLnTx/>
              <a:uFillTx/>
              <a:latin typeface="Gill Sans MT"/>
            </a:endParaRPr>
          </a:p>
          <a:p>
            <a:pPr>
              <a:lnSpc>
                <a:spcPct val="100000"/>
              </a:lnSpc>
              <a:defRPr/>
            </a:pPr>
            <a:r>
              <a:rPr kumimoji="0" lang="en-US" sz="2000" b="1" i="0" strike="noStrike" kern="1200" cap="none" spc="0" normalizeH="0" baseline="0" noProof="0" dirty="0">
                <a:ln>
                  <a:noFill/>
                </a:ln>
                <a:effectLst/>
                <a:uLnTx/>
                <a:uFillTx/>
                <a:latin typeface="Gill Sans MT"/>
                <a:ea typeface="+mn-ea"/>
                <a:cs typeface="+mn-cs"/>
              </a:rPr>
              <a:t>Large cargo delivery:</a:t>
            </a:r>
            <a:r>
              <a:rPr lang="en-US" sz="2000" b="1" dirty="0">
                <a:latin typeface="Gill Sans MT"/>
              </a:rPr>
              <a:t> </a:t>
            </a:r>
            <a:r>
              <a:rPr lang="en-US" sz="2000" dirty="0">
                <a:latin typeface="Gill Sans MT"/>
              </a:rPr>
              <a:t>Native enzyme integrates 50 kb cargo into host genome</a:t>
            </a:r>
          </a:p>
          <a:p>
            <a:pPr>
              <a:lnSpc>
                <a:spcPct val="100000"/>
              </a:lnSpc>
              <a:defRPr/>
            </a:pPr>
            <a:r>
              <a:rPr lang="en-US" sz="2000" b="1" dirty="0">
                <a:latin typeface="Gill Sans MT"/>
              </a:rPr>
              <a:t>2 bp of specificity from donor: </a:t>
            </a:r>
            <a:r>
              <a:rPr lang="en-US" sz="2000" dirty="0">
                <a:latin typeface="Gill Sans MT"/>
              </a:rPr>
              <a:t>Central dinucleotides of </a:t>
            </a:r>
            <a:r>
              <a:rPr lang="en-US" sz="2000" dirty="0" err="1">
                <a:latin typeface="Gill Sans MT"/>
              </a:rPr>
              <a:t>attP</a:t>
            </a:r>
            <a:r>
              <a:rPr lang="en-US" sz="2000" dirty="0">
                <a:latin typeface="Gill Sans MT"/>
              </a:rPr>
              <a:t> and </a:t>
            </a:r>
            <a:r>
              <a:rPr lang="en-US" sz="2000" dirty="0" err="1">
                <a:latin typeface="Gill Sans MT"/>
              </a:rPr>
              <a:t>attB</a:t>
            </a:r>
            <a:r>
              <a:rPr lang="en-US" sz="2000" dirty="0">
                <a:latin typeface="Gill Sans MT"/>
              </a:rPr>
              <a:t> must match for integration</a:t>
            </a:r>
          </a:p>
          <a:p>
            <a:pPr>
              <a:lnSpc>
                <a:spcPct val="100000"/>
              </a:lnSpc>
              <a:defRPr/>
            </a:pPr>
            <a:r>
              <a:rPr lang="en-US" sz="2000" b="1" dirty="0">
                <a:latin typeface="Gill Sans MT"/>
              </a:rPr>
              <a:t>Components compatible with therapeutic delivery: </a:t>
            </a:r>
            <a:r>
              <a:rPr lang="en-US" sz="2000" dirty="0">
                <a:latin typeface="Gill Sans MT"/>
              </a:rPr>
              <a:t>enzyme is ~500 residues &amp; no co-factors</a:t>
            </a:r>
            <a:endParaRPr lang="en-US" sz="2000" b="1" dirty="0">
              <a:latin typeface="Gill Sans MT"/>
            </a:endParaRPr>
          </a:p>
        </p:txBody>
      </p:sp>
      <p:grpSp>
        <p:nvGrpSpPr>
          <p:cNvPr id="24" name="Group 23">
            <a:extLst>
              <a:ext uri="{FF2B5EF4-FFF2-40B4-BE49-F238E27FC236}">
                <a16:creationId xmlns:a16="http://schemas.microsoft.com/office/drawing/2014/main" id="{7949F41D-CEEC-8930-D5C7-17F980B787F2}"/>
              </a:ext>
            </a:extLst>
          </p:cNvPr>
          <p:cNvGrpSpPr/>
          <p:nvPr/>
        </p:nvGrpSpPr>
        <p:grpSpPr>
          <a:xfrm>
            <a:off x="651989" y="1292876"/>
            <a:ext cx="5721784" cy="3050370"/>
            <a:chOff x="2362231" y="3371374"/>
            <a:chExt cx="6782143" cy="3615663"/>
          </a:xfrm>
        </p:grpSpPr>
        <p:grpSp>
          <p:nvGrpSpPr>
            <p:cNvPr id="9" name="Group 8">
              <a:extLst>
                <a:ext uri="{FF2B5EF4-FFF2-40B4-BE49-F238E27FC236}">
                  <a16:creationId xmlns:a16="http://schemas.microsoft.com/office/drawing/2014/main" id="{36B0B526-7BE2-468A-B920-A17043DE5117}"/>
                </a:ext>
              </a:extLst>
            </p:cNvPr>
            <p:cNvGrpSpPr/>
            <p:nvPr/>
          </p:nvGrpSpPr>
          <p:grpSpPr>
            <a:xfrm>
              <a:off x="2362231" y="3371374"/>
              <a:ext cx="6782143" cy="3615663"/>
              <a:chOff x="2362231" y="3371374"/>
              <a:chExt cx="6782143" cy="3615663"/>
            </a:xfrm>
          </p:grpSpPr>
          <p:pic>
            <p:nvPicPr>
              <p:cNvPr id="4" name="Picture 3" descr="Diagram&#10;&#10;Description automatically generated">
                <a:extLst>
                  <a:ext uri="{FF2B5EF4-FFF2-40B4-BE49-F238E27FC236}">
                    <a16:creationId xmlns:a16="http://schemas.microsoft.com/office/drawing/2014/main" id="{CA01D87A-E91A-BD46-3ED7-8368E11A02C3}"/>
                  </a:ext>
                </a:extLst>
              </p:cNvPr>
              <p:cNvPicPr>
                <a:picLocks noChangeAspect="1"/>
              </p:cNvPicPr>
              <p:nvPr/>
            </p:nvPicPr>
            <p:blipFill rotWithShape="1">
              <a:blip r:embed="rId3">
                <a:extLst>
                  <a:ext uri="{28A0092B-C50C-407E-A947-70E740481C1C}">
                    <a14:useLocalDpi xmlns:a14="http://schemas.microsoft.com/office/drawing/2010/main" val="0"/>
                  </a:ext>
                </a:extLst>
              </a:blip>
              <a:srcRect l="6910"/>
              <a:stretch/>
            </p:blipFill>
            <p:spPr>
              <a:xfrm>
                <a:off x="3505321" y="3967526"/>
                <a:ext cx="5363116" cy="1671589"/>
              </a:xfrm>
              <a:prstGeom prst="rect">
                <a:avLst/>
              </a:prstGeom>
            </p:spPr>
          </p:pic>
          <p:sp>
            <p:nvSpPr>
              <p:cNvPr id="36" name="TextBox 35">
                <a:extLst>
                  <a:ext uri="{FF2B5EF4-FFF2-40B4-BE49-F238E27FC236}">
                    <a16:creationId xmlns:a16="http://schemas.microsoft.com/office/drawing/2014/main" id="{E89F6201-8BE6-C838-6D29-B124D81407DA}"/>
                  </a:ext>
                </a:extLst>
              </p:cNvPr>
              <p:cNvSpPr txBox="1"/>
              <p:nvPr/>
            </p:nvSpPr>
            <p:spPr>
              <a:xfrm>
                <a:off x="4603403" y="6607995"/>
                <a:ext cx="3314207" cy="379042"/>
              </a:xfrm>
              <a:prstGeom prst="rect">
                <a:avLst/>
              </a:prstGeom>
              <a:noFill/>
            </p:spPr>
            <p:txBody>
              <a:bodyPr wrap="none" lIns="0" tIns="0" rIns="0" bIns="0" rtlCol="0">
                <a:noAutofit/>
              </a:bodyPr>
              <a:lstStyle/>
              <a:p>
                <a:pPr algn="ctr"/>
                <a:r>
                  <a:rPr lang="en-US" sz="1200" dirty="0">
                    <a:solidFill>
                      <a:schemeClr val="tx2"/>
                    </a:solidFill>
                  </a:rPr>
                  <a:t>Adapted from Gupta et al., NAR (2017)</a:t>
                </a:r>
              </a:p>
            </p:txBody>
          </p:sp>
          <p:sp>
            <p:nvSpPr>
              <p:cNvPr id="8" name="TextBox 1">
                <a:extLst>
                  <a:ext uri="{FF2B5EF4-FFF2-40B4-BE49-F238E27FC236}">
                    <a16:creationId xmlns:a16="http://schemas.microsoft.com/office/drawing/2014/main" id="{A241F21B-0468-FF39-66AF-C9659B3A7E9B}"/>
                  </a:ext>
                </a:extLst>
              </p:cNvPr>
              <p:cNvSpPr txBox="1"/>
              <p:nvPr/>
            </p:nvSpPr>
            <p:spPr>
              <a:xfrm>
                <a:off x="3743504" y="3371374"/>
                <a:ext cx="1792253" cy="914400"/>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rPr>
                  <a:t>Synthetic Donor</a:t>
                </a:r>
              </a:p>
            </p:txBody>
          </p:sp>
          <p:sp>
            <p:nvSpPr>
              <p:cNvPr id="10" name="TextBox 9">
                <a:extLst>
                  <a:ext uri="{FF2B5EF4-FFF2-40B4-BE49-F238E27FC236}">
                    <a16:creationId xmlns:a16="http://schemas.microsoft.com/office/drawing/2014/main" id="{B05045CE-03A9-27BA-8F9F-258D23F9B151}"/>
                  </a:ext>
                </a:extLst>
              </p:cNvPr>
              <p:cNvSpPr txBox="1"/>
              <p:nvPr/>
            </p:nvSpPr>
            <p:spPr>
              <a:xfrm>
                <a:off x="3265791" y="5980429"/>
                <a:ext cx="2771257" cy="437776"/>
              </a:xfrm>
              <a:prstGeom prst="rect">
                <a:avLst/>
              </a:prstGeom>
              <a:noFill/>
            </p:spPr>
            <p:txBody>
              <a:bodyPr wrap="square">
                <a:spAutoFit/>
              </a:bodyPr>
              <a:lstStyle/>
              <a:p>
                <a:pPr algn="ctr"/>
                <a:r>
                  <a:rPr lang="en-US" sz="1800" b="0" i="0" u="none" strike="noStrike" dirty="0">
                    <a:solidFill>
                      <a:srgbClr val="333F48"/>
                    </a:solidFill>
                    <a:effectLst/>
                    <a:latin typeface="Gill Sans MT" panose="020B0502020104020203" pitchFamily="34" charset="0"/>
                  </a:rPr>
                  <a:t>Genomic Target Site</a:t>
                </a:r>
                <a:r>
                  <a:rPr lang="en-US" sz="1800" b="0" i="0" dirty="0">
                    <a:solidFill>
                      <a:srgbClr val="333F48"/>
                    </a:solidFill>
                    <a:effectLst/>
                    <a:latin typeface="Gill Sans MT" panose="020B0502020104020203" pitchFamily="34" charset="0"/>
                  </a:rPr>
                  <a:t>​</a:t>
                </a:r>
                <a:endParaRPr lang="en-US" dirty="0"/>
              </a:p>
            </p:txBody>
          </p:sp>
          <p:sp>
            <p:nvSpPr>
              <p:cNvPr id="11" name="Rectangle 10">
                <a:extLst>
                  <a:ext uri="{FF2B5EF4-FFF2-40B4-BE49-F238E27FC236}">
                    <a16:creationId xmlns:a16="http://schemas.microsoft.com/office/drawing/2014/main" id="{3B39074A-C359-F0CB-886F-407F366133E4}"/>
                  </a:ext>
                </a:extLst>
              </p:cNvPr>
              <p:cNvSpPr/>
              <p:nvPr/>
            </p:nvSpPr>
            <p:spPr>
              <a:xfrm>
                <a:off x="6152120" y="4092692"/>
                <a:ext cx="455343" cy="28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8F9BAE-F8E9-1BFB-3EEE-32AFAB3BBE9E}"/>
                  </a:ext>
                </a:extLst>
              </p:cNvPr>
              <p:cNvSpPr/>
              <p:nvPr/>
            </p:nvSpPr>
            <p:spPr>
              <a:xfrm>
                <a:off x="6152120" y="5321014"/>
                <a:ext cx="455343" cy="28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928241-2430-A341-CEA7-6719608C064A}"/>
                  </a:ext>
                </a:extLst>
              </p:cNvPr>
              <p:cNvSpPr/>
              <p:nvPr/>
            </p:nvSpPr>
            <p:spPr>
              <a:xfrm>
                <a:off x="6629262" y="4365548"/>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50670B-A73C-9BCC-F389-1600ED10B4F0}"/>
                  </a:ext>
                </a:extLst>
              </p:cNvPr>
              <p:cNvSpPr/>
              <p:nvPr/>
            </p:nvSpPr>
            <p:spPr>
              <a:xfrm>
                <a:off x="5535757" y="4464127"/>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A3AEAA-9112-F395-35E5-845302005E4A}"/>
                  </a:ext>
                </a:extLst>
              </p:cNvPr>
              <p:cNvSpPr/>
              <p:nvPr/>
            </p:nvSpPr>
            <p:spPr>
              <a:xfrm>
                <a:off x="3513591" y="4445480"/>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7A9A71-6C1D-65C8-4252-3B247068999E}"/>
                  </a:ext>
                </a:extLst>
              </p:cNvPr>
              <p:cNvSpPr/>
              <p:nvPr/>
            </p:nvSpPr>
            <p:spPr>
              <a:xfrm>
                <a:off x="3692890" y="5362686"/>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778EFE-7397-9491-AE26-F25DCCD0633D}"/>
                  </a:ext>
                </a:extLst>
              </p:cNvPr>
              <p:cNvSpPr/>
              <p:nvPr/>
            </p:nvSpPr>
            <p:spPr>
              <a:xfrm>
                <a:off x="5432587" y="5381754"/>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9332CA2-EC2C-22A3-7D62-DB82FD2B1C61}"/>
                  </a:ext>
                </a:extLst>
              </p:cNvPr>
              <p:cNvSpPr/>
              <p:nvPr/>
            </p:nvSpPr>
            <p:spPr>
              <a:xfrm>
                <a:off x="6737545" y="5488416"/>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65DF3F-461F-984A-A9CF-10023C61161F}"/>
                  </a:ext>
                </a:extLst>
              </p:cNvPr>
              <p:cNvSpPr/>
              <p:nvPr/>
            </p:nvSpPr>
            <p:spPr>
              <a:xfrm>
                <a:off x="8638817" y="4369252"/>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2F2665-3A89-7718-2CCD-67ADFEF08C75}"/>
                  </a:ext>
                </a:extLst>
              </p:cNvPr>
              <p:cNvSpPr/>
              <p:nvPr/>
            </p:nvSpPr>
            <p:spPr>
              <a:xfrm>
                <a:off x="8751202" y="5489255"/>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DC896BE-D6C6-8AF8-E186-59FBBF2B1A21}"/>
                  </a:ext>
                </a:extLst>
              </p:cNvPr>
              <p:cNvSpPr/>
              <p:nvPr/>
            </p:nvSpPr>
            <p:spPr>
              <a:xfrm>
                <a:off x="6781662" y="4517948"/>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01DC5DC9-320F-D294-1E53-9575BC13819B}"/>
                  </a:ext>
                </a:extLst>
              </p:cNvPr>
              <p:cNvSpPr/>
              <p:nvPr/>
            </p:nvSpPr>
            <p:spPr>
              <a:xfrm rot="16200000">
                <a:off x="3289675" y="3915254"/>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4A12BE24-3ACA-1989-6582-0D54A5015696}"/>
                  </a:ext>
                </a:extLst>
              </p:cNvPr>
              <p:cNvSpPr/>
              <p:nvPr/>
            </p:nvSpPr>
            <p:spPr>
              <a:xfrm rot="10800000">
                <a:off x="3289686" y="3906052"/>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CD6CA8DB-E41C-2747-D38F-B21A1C4B1828}"/>
                  </a:ext>
                </a:extLst>
              </p:cNvPr>
              <p:cNvSpPr/>
              <p:nvPr/>
            </p:nvSpPr>
            <p:spPr>
              <a:xfrm rot="5400000">
                <a:off x="5495362" y="3903750"/>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E9040F94-D94C-11A9-2EB0-1B536D156E2A}"/>
                  </a:ext>
                </a:extLst>
              </p:cNvPr>
              <p:cNvSpPr/>
              <p:nvPr/>
            </p:nvSpPr>
            <p:spPr>
              <a:xfrm>
                <a:off x="5494189" y="3905659"/>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170D2CEC-85F8-38AA-0D88-DCE4A66AB0AA}"/>
                  </a:ext>
                </a:extLst>
              </p:cNvPr>
              <p:cNvCxnSpPr>
                <a:cxnSpLocks/>
              </p:cNvCxnSpPr>
              <p:nvPr/>
            </p:nvCxnSpPr>
            <p:spPr>
              <a:xfrm flipV="1">
                <a:off x="3513591" y="3905662"/>
                <a:ext cx="2217468" cy="632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3" name="Arc 42">
                <a:extLst>
                  <a:ext uri="{FF2B5EF4-FFF2-40B4-BE49-F238E27FC236}">
                    <a16:creationId xmlns:a16="http://schemas.microsoft.com/office/drawing/2014/main" id="{EB27097F-F05A-FDE2-D279-A960EEBF01D1}"/>
                  </a:ext>
                </a:extLst>
              </p:cNvPr>
              <p:cNvSpPr/>
              <p:nvPr/>
            </p:nvSpPr>
            <p:spPr>
              <a:xfrm rot="16200000">
                <a:off x="6406507" y="3820479"/>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Arc 43">
                <a:extLst>
                  <a:ext uri="{FF2B5EF4-FFF2-40B4-BE49-F238E27FC236}">
                    <a16:creationId xmlns:a16="http://schemas.microsoft.com/office/drawing/2014/main" id="{61FCA17E-9043-44E6-B725-E6CCE7937C4D}"/>
                  </a:ext>
                </a:extLst>
              </p:cNvPr>
              <p:cNvSpPr/>
              <p:nvPr/>
            </p:nvSpPr>
            <p:spPr>
              <a:xfrm rot="10800000">
                <a:off x="6406518" y="3813998"/>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9D6FA7AE-3FEC-ACE0-2B81-BC9D6E2B78E1}"/>
                  </a:ext>
                </a:extLst>
              </p:cNvPr>
              <p:cNvSpPr/>
              <p:nvPr/>
            </p:nvSpPr>
            <p:spPr>
              <a:xfrm rot="5400000">
                <a:off x="8619023" y="4963759"/>
                <a:ext cx="457200" cy="440289"/>
              </a:xfrm>
              <a:prstGeom prst="arc">
                <a:avLst>
                  <a:gd name="adj1" fmla="val 16066975"/>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C332CC07-9FEB-2BDB-40B4-89A1FADA3753}"/>
                  </a:ext>
                </a:extLst>
              </p:cNvPr>
              <p:cNvSpPr/>
              <p:nvPr/>
            </p:nvSpPr>
            <p:spPr>
              <a:xfrm>
                <a:off x="8611021" y="3814023"/>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5D4F5CF9-0FF5-B87C-FEBD-13E7BE48A70D}"/>
                  </a:ext>
                </a:extLst>
              </p:cNvPr>
              <p:cNvCxnSpPr>
                <a:cxnSpLocks/>
              </p:cNvCxnSpPr>
              <p:nvPr/>
            </p:nvCxnSpPr>
            <p:spPr>
              <a:xfrm flipV="1">
                <a:off x="6622153" y="3814023"/>
                <a:ext cx="2217468" cy="63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6CE4AFA-B66A-2E2F-136C-7C40B4D0AFAE}"/>
                  </a:ext>
                </a:extLst>
              </p:cNvPr>
              <p:cNvCxnSpPr>
                <a:cxnSpLocks/>
              </p:cNvCxnSpPr>
              <p:nvPr/>
            </p:nvCxnSpPr>
            <p:spPr>
              <a:xfrm flipH="1">
                <a:off x="9067994" y="4018932"/>
                <a:ext cx="227" cy="115479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5C4E50C-A8F1-EA9A-A294-5E4EF005C416}"/>
                  </a:ext>
                </a:extLst>
              </p:cNvPr>
              <p:cNvSpPr txBox="1"/>
              <p:nvPr/>
            </p:nvSpPr>
            <p:spPr>
              <a:xfrm>
                <a:off x="7782674" y="3843379"/>
                <a:ext cx="1160522" cy="914400"/>
              </a:xfrm>
              <a:prstGeom prst="rect">
                <a:avLst/>
              </a:prstGeom>
              <a:noFill/>
            </p:spPr>
            <p:txBody>
              <a:bodyPr wrap="none" lIns="0" tIns="0" rIns="0" bIns="0" rtlCol="0">
                <a:noAutofit/>
              </a:bodyPr>
              <a:lstStyle/>
              <a:p>
                <a:pPr algn="ctr"/>
                <a:r>
                  <a:rPr lang="en-US" sz="1400" dirty="0">
                    <a:solidFill>
                      <a:schemeClr val="tx2"/>
                    </a:solidFill>
                  </a:rPr>
                  <a:t>Genome Right</a:t>
                </a:r>
              </a:p>
            </p:txBody>
          </p:sp>
          <p:sp>
            <p:nvSpPr>
              <p:cNvPr id="54" name="TextBox 53">
                <a:extLst>
                  <a:ext uri="{FF2B5EF4-FFF2-40B4-BE49-F238E27FC236}">
                    <a16:creationId xmlns:a16="http://schemas.microsoft.com/office/drawing/2014/main" id="{12454555-607A-D630-2CC6-499F20823EAA}"/>
                  </a:ext>
                </a:extLst>
              </p:cNvPr>
              <p:cNvSpPr txBox="1"/>
              <p:nvPr/>
            </p:nvSpPr>
            <p:spPr>
              <a:xfrm>
                <a:off x="6622153" y="5590626"/>
                <a:ext cx="1160522" cy="288758"/>
              </a:xfrm>
              <a:prstGeom prst="rect">
                <a:avLst/>
              </a:prstGeom>
              <a:noFill/>
            </p:spPr>
            <p:txBody>
              <a:bodyPr wrap="none" lIns="0" tIns="0" rIns="0" bIns="0" rtlCol="0">
                <a:noAutofit/>
              </a:bodyPr>
              <a:lstStyle/>
              <a:p>
                <a:pPr algn="ctr"/>
                <a:r>
                  <a:rPr lang="en-US" sz="1400">
                    <a:solidFill>
                      <a:schemeClr val="tx2"/>
                    </a:solidFill>
                  </a:rPr>
                  <a:t>Genome Left</a:t>
                </a:r>
              </a:p>
            </p:txBody>
          </p:sp>
          <p:sp>
            <p:nvSpPr>
              <p:cNvPr id="55" name="TextBox 54">
                <a:extLst>
                  <a:ext uri="{FF2B5EF4-FFF2-40B4-BE49-F238E27FC236}">
                    <a16:creationId xmlns:a16="http://schemas.microsoft.com/office/drawing/2014/main" id="{C1FE1019-D11D-D9AF-AB9B-050C702D4321}"/>
                  </a:ext>
                </a:extLst>
              </p:cNvPr>
              <p:cNvSpPr txBox="1"/>
              <p:nvPr/>
            </p:nvSpPr>
            <p:spPr>
              <a:xfrm>
                <a:off x="4711009" y="5593439"/>
                <a:ext cx="1160522" cy="914399"/>
              </a:xfrm>
              <a:prstGeom prst="rect">
                <a:avLst/>
              </a:prstGeom>
              <a:noFill/>
            </p:spPr>
            <p:txBody>
              <a:bodyPr wrap="none" lIns="0" tIns="0" rIns="0" bIns="0" rtlCol="0">
                <a:noAutofit/>
              </a:bodyPr>
              <a:lstStyle/>
              <a:p>
                <a:pPr algn="ctr"/>
                <a:r>
                  <a:rPr lang="en-US" sz="1400" dirty="0">
                    <a:solidFill>
                      <a:schemeClr val="tx2"/>
                    </a:solidFill>
                  </a:rPr>
                  <a:t>Genome Right</a:t>
                </a:r>
              </a:p>
            </p:txBody>
          </p:sp>
          <p:cxnSp>
            <p:nvCxnSpPr>
              <p:cNvPr id="57" name="Straight Connector 56">
                <a:extLst>
                  <a:ext uri="{FF2B5EF4-FFF2-40B4-BE49-F238E27FC236}">
                    <a16:creationId xmlns:a16="http://schemas.microsoft.com/office/drawing/2014/main" id="{24C7B929-C6E0-3BAD-E1BD-2C799A50E059}"/>
                  </a:ext>
                </a:extLst>
              </p:cNvPr>
              <p:cNvCxnSpPr/>
              <p:nvPr/>
            </p:nvCxnSpPr>
            <p:spPr>
              <a:xfrm flipH="1">
                <a:off x="3267196" y="5291671"/>
                <a:ext cx="276789" cy="1171"/>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407B38-639A-1FB0-AC34-3F53D872FEE9}"/>
                  </a:ext>
                </a:extLst>
              </p:cNvPr>
              <p:cNvCxnSpPr/>
              <p:nvPr/>
            </p:nvCxnSpPr>
            <p:spPr>
              <a:xfrm flipH="1">
                <a:off x="5746299" y="5291671"/>
                <a:ext cx="276789" cy="1171"/>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5ADB5F-64A1-7D63-1B62-D55C00595A70}"/>
                  </a:ext>
                </a:extLst>
              </p:cNvPr>
              <p:cNvCxnSpPr/>
              <p:nvPr/>
            </p:nvCxnSpPr>
            <p:spPr>
              <a:xfrm flipH="1">
                <a:off x="6379791" y="5411333"/>
                <a:ext cx="276789" cy="1171"/>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5C724AE-C38C-203E-7845-9BFBDA5BD967}"/>
                  </a:ext>
                </a:extLst>
              </p:cNvPr>
              <p:cNvCxnSpPr>
                <a:cxnSpLocks/>
              </p:cNvCxnSpPr>
              <p:nvPr/>
            </p:nvCxnSpPr>
            <p:spPr>
              <a:xfrm flipH="1">
                <a:off x="8831746" y="4271223"/>
                <a:ext cx="312628"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06C7D9E-C1BC-19E8-0DB1-17E63BA816BF}"/>
                  </a:ext>
                </a:extLst>
              </p:cNvPr>
              <p:cNvSpPr/>
              <p:nvPr/>
            </p:nvSpPr>
            <p:spPr>
              <a:xfrm>
                <a:off x="3505322" y="4635225"/>
                <a:ext cx="345924" cy="257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5EF75E8-CB32-C80B-B61F-538D14DEDAF4}"/>
                  </a:ext>
                </a:extLst>
              </p:cNvPr>
              <p:cNvSpPr/>
              <p:nvPr/>
            </p:nvSpPr>
            <p:spPr>
              <a:xfrm>
                <a:off x="3429167" y="4863553"/>
                <a:ext cx="513144" cy="235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4DCEF8-D2FE-0D35-6A24-AD616AB115F2}"/>
                  </a:ext>
                </a:extLst>
              </p:cNvPr>
              <p:cNvSpPr/>
              <p:nvPr/>
            </p:nvSpPr>
            <p:spPr>
              <a:xfrm>
                <a:off x="4193225" y="4591269"/>
                <a:ext cx="345924" cy="153078"/>
              </a:xfrm>
              <a:prstGeom prst="rect">
                <a:avLst/>
              </a:prstGeom>
              <a:solidFill>
                <a:srgbClr val="A7F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22" name="Rectangle 21">
                <a:extLst>
                  <a:ext uri="{FF2B5EF4-FFF2-40B4-BE49-F238E27FC236}">
                    <a16:creationId xmlns:a16="http://schemas.microsoft.com/office/drawing/2014/main" id="{ADD36F0E-9060-8EFC-9AAD-128F450632F9}"/>
                  </a:ext>
                </a:extLst>
              </p:cNvPr>
              <p:cNvSpPr/>
              <p:nvPr/>
            </p:nvSpPr>
            <p:spPr>
              <a:xfrm>
                <a:off x="3672381" y="4228204"/>
                <a:ext cx="192105" cy="134665"/>
              </a:xfrm>
              <a:prstGeom prst="rect">
                <a:avLst/>
              </a:prstGeom>
              <a:solidFill>
                <a:srgbClr val="7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23" name="Rectangle 22">
                <a:extLst>
                  <a:ext uri="{FF2B5EF4-FFF2-40B4-BE49-F238E27FC236}">
                    <a16:creationId xmlns:a16="http://schemas.microsoft.com/office/drawing/2014/main" id="{3AC57B4B-79E9-551C-1663-6A0E91CEC606}"/>
                  </a:ext>
                </a:extLst>
              </p:cNvPr>
              <p:cNvSpPr/>
              <p:nvPr/>
            </p:nvSpPr>
            <p:spPr>
              <a:xfrm>
                <a:off x="4217425" y="4229548"/>
                <a:ext cx="193001" cy="138784"/>
              </a:xfrm>
              <a:prstGeom prst="rect">
                <a:avLst/>
              </a:prstGeom>
              <a:solidFill>
                <a:srgbClr val="7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5" name="TextBox 1">
                <a:extLst>
                  <a:ext uri="{FF2B5EF4-FFF2-40B4-BE49-F238E27FC236}">
                    <a16:creationId xmlns:a16="http://schemas.microsoft.com/office/drawing/2014/main" id="{8BB6244F-2CAE-3AE3-D646-8A760F429856}"/>
                  </a:ext>
                </a:extLst>
              </p:cNvPr>
              <p:cNvSpPr txBox="1"/>
              <p:nvPr/>
            </p:nvSpPr>
            <p:spPr>
              <a:xfrm>
                <a:off x="2362231" y="4128009"/>
                <a:ext cx="914400" cy="378475"/>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a:solidFill>
                      <a:schemeClr val="tx2"/>
                    </a:solidFill>
                  </a:rPr>
                  <a:t>attP</a:t>
                </a:r>
                <a:endParaRPr lang="en-US" dirty="0">
                  <a:solidFill>
                    <a:schemeClr val="tx2"/>
                  </a:solidFill>
                </a:endParaRPr>
              </a:p>
            </p:txBody>
          </p:sp>
          <p:sp>
            <p:nvSpPr>
              <p:cNvPr id="6" name="TextBox 1">
                <a:extLst>
                  <a:ext uri="{FF2B5EF4-FFF2-40B4-BE49-F238E27FC236}">
                    <a16:creationId xmlns:a16="http://schemas.microsoft.com/office/drawing/2014/main" id="{A94CB5B1-C5DF-CCDE-542F-E7D2B2CAB028}"/>
                  </a:ext>
                </a:extLst>
              </p:cNvPr>
              <p:cNvSpPr txBox="1"/>
              <p:nvPr/>
            </p:nvSpPr>
            <p:spPr>
              <a:xfrm>
                <a:off x="2362231" y="5117259"/>
                <a:ext cx="914400" cy="378475"/>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err="1">
                    <a:solidFill>
                      <a:schemeClr val="tx2"/>
                    </a:solidFill>
                  </a:rPr>
                  <a:t>attB</a:t>
                </a:r>
                <a:endParaRPr lang="en-US">
                  <a:solidFill>
                    <a:schemeClr val="tx2"/>
                  </a:solidFill>
                </a:endParaRPr>
              </a:p>
            </p:txBody>
          </p:sp>
        </p:grpSp>
        <p:sp>
          <p:nvSpPr>
            <p:cNvPr id="52" name="TextBox 51">
              <a:extLst>
                <a:ext uri="{FF2B5EF4-FFF2-40B4-BE49-F238E27FC236}">
                  <a16:creationId xmlns:a16="http://schemas.microsoft.com/office/drawing/2014/main" id="{415F74F9-B2D3-9454-0A43-602F31D32BFC}"/>
                </a:ext>
              </a:extLst>
            </p:cNvPr>
            <p:cNvSpPr txBox="1"/>
            <p:nvPr/>
          </p:nvSpPr>
          <p:spPr>
            <a:xfrm>
              <a:off x="3318405" y="5574526"/>
              <a:ext cx="1160522" cy="275230"/>
            </a:xfrm>
            <a:prstGeom prst="rect">
              <a:avLst/>
            </a:prstGeom>
            <a:noFill/>
          </p:spPr>
          <p:txBody>
            <a:bodyPr wrap="none" lIns="0" tIns="0" rIns="0" bIns="0" rtlCol="0">
              <a:noAutofit/>
            </a:bodyPr>
            <a:lstStyle/>
            <a:p>
              <a:pPr algn="ctr"/>
              <a:r>
                <a:rPr lang="en-US" sz="1400" dirty="0">
                  <a:solidFill>
                    <a:schemeClr val="tx2"/>
                  </a:solidFill>
                </a:rPr>
                <a:t>Genome Left</a:t>
              </a:r>
            </a:p>
          </p:txBody>
        </p:sp>
      </p:grpSp>
      <p:sp>
        <p:nvSpPr>
          <p:cNvPr id="25" name="TextBox 24">
            <a:extLst>
              <a:ext uri="{FF2B5EF4-FFF2-40B4-BE49-F238E27FC236}">
                <a16:creationId xmlns:a16="http://schemas.microsoft.com/office/drawing/2014/main" id="{C843268A-3B8A-7285-6330-F46614571A84}"/>
              </a:ext>
            </a:extLst>
          </p:cNvPr>
          <p:cNvSpPr txBox="1"/>
          <p:nvPr/>
        </p:nvSpPr>
        <p:spPr>
          <a:xfrm>
            <a:off x="1709843" y="1766642"/>
            <a:ext cx="340620" cy="248938"/>
          </a:xfrm>
          <a:prstGeom prst="rect">
            <a:avLst/>
          </a:prstGeom>
          <a:noFill/>
        </p:spPr>
        <p:txBody>
          <a:bodyPr wrap="square" lIns="0" tIns="0" rIns="0" bIns="0" rtlCol="0">
            <a:noAutofit/>
          </a:bodyPr>
          <a:lstStyle/>
          <a:p>
            <a:pPr algn="l">
              <a:spcAft>
                <a:spcPts val="1200"/>
              </a:spcAft>
            </a:pPr>
            <a:r>
              <a:rPr lang="en-US" sz="1200" dirty="0" err="1">
                <a:solidFill>
                  <a:schemeClr val="tx2"/>
                </a:solidFill>
              </a:rPr>
              <a:t>ZD</a:t>
            </a:r>
            <a:endParaRPr lang="en-US" sz="1200" dirty="0">
              <a:solidFill>
                <a:schemeClr val="tx2"/>
              </a:solidFill>
            </a:endParaRPr>
          </a:p>
        </p:txBody>
      </p:sp>
      <p:sp>
        <p:nvSpPr>
          <p:cNvPr id="26" name="TextBox 25">
            <a:extLst>
              <a:ext uri="{FF2B5EF4-FFF2-40B4-BE49-F238E27FC236}">
                <a16:creationId xmlns:a16="http://schemas.microsoft.com/office/drawing/2014/main" id="{06BE81CE-0587-6F78-65EA-B1693FCADD85}"/>
              </a:ext>
            </a:extLst>
          </p:cNvPr>
          <p:cNvSpPr txBox="1"/>
          <p:nvPr/>
        </p:nvSpPr>
        <p:spPr>
          <a:xfrm>
            <a:off x="2196715" y="1763104"/>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RD</a:t>
            </a:r>
          </a:p>
        </p:txBody>
      </p:sp>
      <p:sp>
        <p:nvSpPr>
          <p:cNvPr id="30" name="TextBox 1">
            <a:extLst>
              <a:ext uri="{FF2B5EF4-FFF2-40B4-BE49-F238E27FC236}">
                <a16:creationId xmlns:a16="http://schemas.microsoft.com/office/drawing/2014/main" id="{4F26E589-692A-7CEA-F520-7B3E8B761589}"/>
              </a:ext>
            </a:extLst>
          </p:cNvPr>
          <p:cNvSpPr txBox="1"/>
          <p:nvPr/>
        </p:nvSpPr>
        <p:spPr>
          <a:xfrm>
            <a:off x="4425257" y="1247059"/>
            <a:ext cx="1512042" cy="771437"/>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rPr>
              <a:t>Integrated Donor</a:t>
            </a:r>
          </a:p>
        </p:txBody>
      </p:sp>
      <p:sp>
        <p:nvSpPr>
          <p:cNvPr id="31" name="TextBox 1">
            <a:extLst>
              <a:ext uri="{FF2B5EF4-FFF2-40B4-BE49-F238E27FC236}">
                <a16:creationId xmlns:a16="http://schemas.microsoft.com/office/drawing/2014/main" id="{290CF30F-454E-1037-81DF-9A33C6C48976}"/>
              </a:ext>
            </a:extLst>
          </p:cNvPr>
          <p:cNvSpPr txBox="1"/>
          <p:nvPr/>
        </p:nvSpPr>
        <p:spPr>
          <a:xfrm>
            <a:off x="4347288" y="3564592"/>
            <a:ext cx="1512042" cy="771437"/>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rPr>
              <a:t>Integrated Donor</a:t>
            </a:r>
          </a:p>
        </p:txBody>
      </p:sp>
      <p:sp>
        <p:nvSpPr>
          <p:cNvPr id="33" name="TextBox 32">
            <a:extLst>
              <a:ext uri="{FF2B5EF4-FFF2-40B4-BE49-F238E27FC236}">
                <a16:creationId xmlns:a16="http://schemas.microsoft.com/office/drawing/2014/main" id="{707A6A19-3BC0-06A5-12FC-5F379FEEF399}"/>
              </a:ext>
            </a:extLst>
          </p:cNvPr>
          <p:cNvSpPr txBox="1"/>
          <p:nvPr/>
        </p:nvSpPr>
        <p:spPr>
          <a:xfrm>
            <a:off x="2232707" y="2247139"/>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Cat.</a:t>
            </a:r>
          </a:p>
        </p:txBody>
      </p:sp>
      <p:sp>
        <p:nvSpPr>
          <p:cNvPr id="38" name="TextBox 37">
            <a:extLst>
              <a:ext uri="{FF2B5EF4-FFF2-40B4-BE49-F238E27FC236}">
                <a16:creationId xmlns:a16="http://schemas.microsoft.com/office/drawing/2014/main" id="{4294E878-5E8F-4996-DF94-0F614B5A8B02}"/>
              </a:ext>
            </a:extLst>
          </p:cNvPr>
          <p:cNvSpPr txBox="1"/>
          <p:nvPr/>
        </p:nvSpPr>
        <p:spPr>
          <a:xfrm>
            <a:off x="1459561" y="2335747"/>
            <a:ext cx="427124" cy="267159"/>
          </a:xfrm>
          <a:prstGeom prst="rect">
            <a:avLst/>
          </a:prstGeom>
          <a:noFill/>
        </p:spPr>
        <p:txBody>
          <a:bodyPr wrap="square" lIns="0" tIns="0" rIns="0" bIns="0" rtlCol="0">
            <a:noAutofit/>
          </a:bodyPr>
          <a:lstStyle/>
          <a:p>
            <a:pPr algn="ctr">
              <a:spcAft>
                <a:spcPts val="1200"/>
              </a:spcAft>
            </a:pPr>
            <a:r>
              <a:rPr lang="en-US" sz="1200" dirty="0" err="1">
                <a:solidFill>
                  <a:schemeClr val="tx2"/>
                </a:solidFill>
              </a:rPr>
              <a:t>Coiledcoils</a:t>
            </a:r>
            <a:endParaRPr lang="en-US" sz="1200" dirty="0">
              <a:solidFill>
                <a:schemeClr val="tx2"/>
              </a:solidFill>
            </a:endParaRPr>
          </a:p>
        </p:txBody>
      </p:sp>
    </p:spTree>
    <p:extLst>
      <p:ext uri="{BB962C8B-B14F-4D97-AF65-F5344CB8AC3E}">
        <p14:creationId xmlns:p14="http://schemas.microsoft.com/office/powerpoint/2010/main" val="1774565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3892-5577-C842-893F-B22F162A146D}"/>
              </a:ext>
            </a:extLst>
          </p:cNvPr>
          <p:cNvSpPr>
            <a:spLocks noGrp="1"/>
          </p:cNvSpPr>
          <p:nvPr>
            <p:ph type="title"/>
          </p:nvPr>
        </p:nvSpPr>
        <p:spPr>
          <a:xfrm>
            <a:off x="546100" y="327026"/>
            <a:ext cx="11231918" cy="676830"/>
          </a:xfrm>
        </p:spPr>
        <p:txBody>
          <a:bodyPr/>
          <a:lstStyle/>
          <a:p>
            <a:r>
              <a:rPr lang="en-US" dirty="0"/>
              <a:t>Reprogrammed Serine Integrases Would be Ideal for Therapeutic Applications </a:t>
            </a:r>
            <a:endParaRPr lang="en-US" b="0" dirty="0">
              <a:solidFill>
                <a:schemeClr val="bg1">
                  <a:lumMod val="50000"/>
                </a:schemeClr>
              </a:solidFill>
            </a:endParaRPr>
          </a:p>
        </p:txBody>
      </p:sp>
      <p:grpSp>
        <p:nvGrpSpPr>
          <p:cNvPr id="24" name="Group 23">
            <a:extLst>
              <a:ext uri="{FF2B5EF4-FFF2-40B4-BE49-F238E27FC236}">
                <a16:creationId xmlns:a16="http://schemas.microsoft.com/office/drawing/2014/main" id="{7949F41D-CEEC-8930-D5C7-17F980B787F2}"/>
              </a:ext>
            </a:extLst>
          </p:cNvPr>
          <p:cNvGrpSpPr/>
          <p:nvPr/>
        </p:nvGrpSpPr>
        <p:grpSpPr>
          <a:xfrm>
            <a:off x="651989" y="1292876"/>
            <a:ext cx="5721784" cy="3050370"/>
            <a:chOff x="2362231" y="3371374"/>
            <a:chExt cx="6782143" cy="3615663"/>
          </a:xfrm>
        </p:grpSpPr>
        <p:grpSp>
          <p:nvGrpSpPr>
            <p:cNvPr id="9" name="Group 8">
              <a:extLst>
                <a:ext uri="{FF2B5EF4-FFF2-40B4-BE49-F238E27FC236}">
                  <a16:creationId xmlns:a16="http://schemas.microsoft.com/office/drawing/2014/main" id="{36B0B526-7BE2-468A-B920-A17043DE5117}"/>
                </a:ext>
              </a:extLst>
            </p:cNvPr>
            <p:cNvGrpSpPr/>
            <p:nvPr/>
          </p:nvGrpSpPr>
          <p:grpSpPr>
            <a:xfrm>
              <a:off x="2362231" y="3371374"/>
              <a:ext cx="6782143" cy="3615663"/>
              <a:chOff x="2362231" y="3371374"/>
              <a:chExt cx="6782143" cy="3615663"/>
            </a:xfrm>
          </p:grpSpPr>
          <p:pic>
            <p:nvPicPr>
              <p:cNvPr id="4" name="Picture 3" descr="Diagram&#10;&#10;Description automatically generated">
                <a:extLst>
                  <a:ext uri="{FF2B5EF4-FFF2-40B4-BE49-F238E27FC236}">
                    <a16:creationId xmlns:a16="http://schemas.microsoft.com/office/drawing/2014/main" id="{CA01D87A-E91A-BD46-3ED7-8368E11A02C3}"/>
                  </a:ext>
                </a:extLst>
              </p:cNvPr>
              <p:cNvPicPr>
                <a:picLocks noChangeAspect="1"/>
              </p:cNvPicPr>
              <p:nvPr/>
            </p:nvPicPr>
            <p:blipFill rotWithShape="1">
              <a:blip r:embed="rId3">
                <a:extLst>
                  <a:ext uri="{28A0092B-C50C-407E-A947-70E740481C1C}">
                    <a14:useLocalDpi xmlns:a14="http://schemas.microsoft.com/office/drawing/2010/main" val="0"/>
                  </a:ext>
                </a:extLst>
              </a:blip>
              <a:srcRect l="6910"/>
              <a:stretch/>
            </p:blipFill>
            <p:spPr>
              <a:xfrm>
                <a:off x="3505321" y="3967526"/>
                <a:ext cx="5363116" cy="1671589"/>
              </a:xfrm>
              <a:prstGeom prst="rect">
                <a:avLst/>
              </a:prstGeom>
            </p:spPr>
          </p:pic>
          <p:sp>
            <p:nvSpPr>
              <p:cNvPr id="36" name="TextBox 35">
                <a:extLst>
                  <a:ext uri="{FF2B5EF4-FFF2-40B4-BE49-F238E27FC236}">
                    <a16:creationId xmlns:a16="http://schemas.microsoft.com/office/drawing/2014/main" id="{E89F6201-8BE6-C838-6D29-B124D81407DA}"/>
                  </a:ext>
                </a:extLst>
              </p:cNvPr>
              <p:cNvSpPr txBox="1"/>
              <p:nvPr/>
            </p:nvSpPr>
            <p:spPr>
              <a:xfrm>
                <a:off x="4603403" y="6607995"/>
                <a:ext cx="3314207" cy="379042"/>
              </a:xfrm>
              <a:prstGeom prst="rect">
                <a:avLst/>
              </a:prstGeom>
              <a:noFill/>
            </p:spPr>
            <p:txBody>
              <a:bodyPr wrap="none" lIns="0" tIns="0" rIns="0" bIns="0" rtlCol="0">
                <a:noAutofit/>
              </a:bodyPr>
              <a:lstStyle/>
              <a:p>
                <a:pPr algn="ctr"/>
                <a:r>
                  <a:rPr lang="en-US" sz="1200" dirty="0">
                    <a:solidFill>
                      <a:schemeClr val="tx2"/>
                    </a:solidFill>
                  </a:rPr>
                  <a:t>Adapted from Gupta et al., NAR (2017)</a:t>
                </a:r>
              </a:p>
            </p:txBody>
          </p:sp>
          <p:sp>
            <p:nvSpPr>
              <p:cNvPr id="8" name="TextBox 1">
                <a:extLst>
                  <a:ext uri="{FF2B5EF4-FFF2-40B4-BE49-F238E27FC236}">
                    <a16:creationId xmlns:a16="http://schemas.microsoft.com/office/drawing/2014/main" id="{A241F21B-0468-FF39-66AF-C9659B3A7E9B}"/>
                  </a:ext>
                </a:extLst>
              </p:cNvPr>
              <p:cNvSpPr txBox="1"/>
              <p:nvPr/>
            </p:nvSpPr>
            <p:spPr>
              <a:xfrm>
                <a:off x="3743504" y="3371374"/>
                <a:ext cx="1792253" cy="914400"/>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rPr>
                  <a:t>Synthetic Donor</a:t>
                </a:r>
              </a:p>
            </p:txBody>
          </p:sp>
          <p:sp>
            <p:nvSpPr>
              <p:cNvPr id="10" name="TextBox 9">
                <a:extLst>
                  <a:ext uri="{FF2B5EF4-FFF2-40B4-BE49-F238E27FC236}">
                    <a16:creationId xmlns:a16="http://schemas.microsoft.com/office/drawing/2014/main" id="{B05045CE-03A9-27BA-8F9F-258D23F9B151}"/>
                  </a:ext>
                </a:extLst>
              </p:cNvPr>
              <p:cNvSpPr txBox="1"/>
              <p:nvPr/>
            </p:nvSpPr>
            <p:spPr>
              <a:xfrm>
                <a:off x="3265791" y="5980429"/>
                <a:ext cx="2771257" cy="437776"/>
              </a:xfrm>
              <a:prstGeom prst="rect">
                <a:avLst/>
              </a:prstGeom>
              <a:noFill/>
            </p:spPr>
            <p:txBody>
              <a:bodyPr wrap="square">
                <a:spAutoFit/>
              </a:bodyPr>
              <a:lstStyle/>
              <a:p>
                <a:pPr algn="ctr"/>
                <a:r>
                  <a:rPr lang="en-US" sz="1800" b="0" i="0" u="none" strike="noStrike" dirty="0">
                    <a:solidFill>
                      <a:srgbClr val="333F48"/>
                    </a:solidFill>
                    <a:effectLst/>
                    <a:latin typeface="Gill Sans MT" panose="020B0502020104020203" pitchFamily="34" charset="0"/>
                  </a:rPr>
                  <a:t>Genomic Target Site</a:t>
                </a:r>
                <a:r>
                  <a:rPr lang="en-US" sz="1800" b="0" i="0" dirty="0">
                    <a:solidFill>
                      <a:srgbClr val="333F48"/>
                    </a:solidFill>
                    <a:effectLst/>
                    <a:latin typeface="Gill Sans MT" panose="020B0502020104020203" pitchFamily="34" charset="0"/>
                  </a:rPr>
                  <a:t>​</a:t>
                </a:r>
                <a:endParaRPr lang="en-US" dirty="0"/>
              </a:p>
            </p:txBody>
          </p:sp>
          <p:sp>
            <p:nvSpPr>
              <p:cNvPr id="11" name="Rectangle 10">
                <a:extLst>
                  <a:ext uri="{FF2B5EF4-FFF2-40B4-BE49-F238E27FC236}">
                    <a16:creationId xmlns:a16="http://schemas.microsoft.com/office/drawing/2014/main" id="{3B39074A-C359-F0CB-886F-407F366133E4}"/>
                  </a:ext>
                </a:extLst>
              </p:cNvPr>
              <p:cNvSpPr/>
              <p:nvPr/>
            </p:nvSpPr>
            <p:spPr>
              <a:xfrm>
                <a:off x="6152120" y="4092692"/>
                <a:ext cx="455343" cy="28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8F9BAE-F8E9-1BFB-3EEE-32AFAB3BBE9E}"/>
                  </a:ext>
                </a:extLst>
              </p:cNvPr>
              <p:cNvSpPr/>
              <p:nvPr/>
            </p:nvSpPr>
            <p:spPr>
              <a:xfrm>
                <a:off x="6152120" y="5321014"/>
                <a:ext cx="455343" cy="28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928241-2430-A341-CEA7-6719608C064A}"/>
                  </a:ext>
                </a:extLst>
              </p:cNvPr>
              <p:cNvSpPr/>
              <p:nvPr/>
            </p:nvSpPr>
            <p:spPr>
              <a:xfrm>
                <a:off x="6629262" y="4365548"/>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50670B-A73C-9BCC-F389-1600ED10B4F0}"/>
                  </a:ext>
                </a:extLst>
              </p:cNvPr>
              <p:cNvSpPr/>
              <p:nvPr/>
            </p:nvSpPr>
            <p:spPr>
              <a:xfrm>
                <a:off x="5535757" y="4464127"/>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A3AEAA-9112-F395-35E5-845302005E4A}"/>
                  </a:ext>
                </a:extLst>
              </p:cNvPr>
              <p:cNvSpPr/>
              <p:nvPr/>
            </p:nvSpPr>
            <p:spPr>
              <a:xfrm>
                <a:off x="3513591" y="4445480"/>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7A9A71-6C1D-65C8-4252-3B247068999E}"/>
                  </a:ext>
                </a:extLst>
              </p:cNvPr>
              <p:cNvSpPr/>
              <p:nvPr/>
            </p:nvSpPr>
            <p:spPr>
              <a:xfrm>
                <a:off x="3692890" y="5362686"/>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778EFE-7397-9491-AE26-F25DCCD0633D}"/>
                  </a:ext>
                </a:extLst>
              </p:cNvPr>
              <p:cNvSpPr/>
              <p:nvPr/>
            </p:nvSpPr>
            <p:spPr>
              <a:xfrm>
                <a:off x="5432587" y="5381754"/>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9332CA2-EC2C-22A3-7D62-DB82FD2B1C61}"/>
                  </a:ext>
                </a:extLst>
              </p:cNvPr>
              <p:cNvSpPr/>
              <p:nvPr/>
            </p:nvSpPr>
            <p:spPr>
              <a:xfrm>
                <a:off x="6737545" y="5488416"/>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65DF3F-461F-984A-A9CF-10023C61161F}"/>
                  </a:ext>
                </a:extLst>
              </p:cNvPr>
              <p:cNvSpPr/>
              <p:nvPr/>
            </p:nvSpPr>
            <p:spPr>
              <a:xfrm>
                <a:off x="8638817" y="4369252"/>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2F2665-3A89-7718-2CCD-67ADFEF08C75}"/>
                  </a:ext>
                </a:extLst>
              </p:cNvPr>
              <p:cNvSpPr/>
              <p:nvPr/>
            </p:nvSpPr>
            <p:spPr>
              <a:xfrm>
                <a:off x="8751202" y="5489255"/>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DC896BE-D6C6-8AF8-E186-59FBBF2B1A21}"/>
                  </a:ext>
                </a:extLst>
              </p:cNvPr>
              <p:cNvSpPr/>
              <p:nvPr/>
            </p:nvSpPr>
            <p:spPr>
              <a:xfrm>
                <a:off x="6781662" y="4517948"/>
                <a:ext cx="158355" cy="14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01DC5DC9-320F-D294-1E53-9575BC13819B}"/>
                  </a:ext>
                </a:extLst>
              </p:cNvPr>
              <p:cNvSpPr/>
              <p:nvPr/>
            </p:nvSpPr>
            <p:spPr>
              <a:xfrm rot="16200000">
                <a:off x="3289675" y="3915254"/>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4A12BE24-3ACA-1989-6582-0D54A5015696}"/>
                  </a:ext>
                </a:extLst>
              </p:cNvPr>
              <p:cNvSpPr/>
              <p:nvPr/>
            </p:nvSpPr>
            <p:spPr>
              <a:xfrm rot="10800000">
                <a:off x="3289686" y="3906052"/>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CD6CA8DB-E41C-2747-D38F-B21A1C4B1828}"/>
                  </a:ext>
                </a:extLst>
              </p:cNvPr>
              <p:cNvSpPr/>
              <p:nvPr/>
            </p:nvSpPr>
            <p:spPr>
              <a:xfrm rot="5400000">
                <a:off x="5495362" y="3903750"/>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E9040F94-D94C-11A9-2EB0-1B536D156E2A}"/>
                  </a:ext>
                </a:extLst>
              </p:cNvPr>
              <p:cNvSpPr/>
              <p:nvPr/>
            </p:nvSpPr>
            <p:spPr>
              <a:xfrm>
                <a:off x="5494189" y="3905659"/>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170D2CEC-85F8-38AA-0D88-DCE4A66AB0AA}"/>
                  </a:ext>
                </a:extLst>
              </p:cNvPr>
              <p:cNvCxnSpPr>
                <a:cxnSpLocks/>
              </p:cNvCxnSpPr>
              <p:nvPr/>
            </p:nvCxnSpPr>
            <p:spPr>
              <a:xfrm flipV="1">
                <a:off x="3513591" y="3905662"/>
                <a:ext cx="2217468" cy="632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3" name="Arc 42">
                <a:extLst>
                  <a:ext uri="{FF2B5EF4-FFF2-40B4-BE49-F238E27FC236}">
                    <a16:creationId xmlns:a16="http://schemas.microsoft.com/office/drawing/2014/main" id="{EB27097F-F05A-FDE2-D279-A960EEBF01D1}"/>
                  </a:ext>
                </a:extLst>
              </p:cNvPr>
              <p:cNvSpPr/>
              <p:nvPr/>
            </p:nvSpPr>
            <p:spPr>
              <a:xfrm rot="16200000">
                <a:off x="6406507" y="3820479"/>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Arc 43">
                <a:extLst>
                  <a:ext uri="{FF2B5EF4-FFF2-40B4-BE49-F238E27FC236}">
                    <a16:creationId xmlns:a16="http://schemas.microsoft.com/office/drawing/2014/main" id="{61FCA17E-9043-44E6-B725-E6CCE7937C4D}"/>
                  </a:ext>
                </a:extLst>
              </p:cNvPr>
              <p:cNvSpPr/>
              <p:nvPr/>
            </p:nvSpPr>
            <p:spPr>
              <a:xfrm rot="10800000">
                <a:off x="6406518" y="3813998"/>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9D6FA7AE-3FEC-ACE0-2B81-BC9D6E2B78E1}"/>
                  </a:ext>
                </a:extLst>
              </p:cNvPr>
              <p:cNvSpPr/>
              <p:nvPr/>
            </p:nvSpPr>
            <p:spPr>
              <a:xfrm rot="5400000">
                <a:off x="8619023" y="4963759"/>
                <a:ext cx="457200" cy="440289"/>
              </a:xfrm>
              <a:prstGeom prst="arc">
                <a:avLst>
                  <a:gd name="adj1" fmla="val 16066975"/>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C332CC07-9FEB-2BDB-40B4-89A1FADA3753}"/>
                  </a:ext>
                </a:extLst>
              </p:cNvPr>
              <p:cNvSpPr/>
              <p:nvPr/>
            </p:nvSpPr>
            <p:spPr>
              <a:xfrm>
                <a:off x="8611021" y="3814023"/>
                <a:ext cx="457200" cy="4572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5D4F5CF9-0FF5-B87C-FEBD-13E7BE48A70D}"/>
                  </a:ext>
                </a:extLst>
              </p:cNvPr>
              <p:cNvCxnSpPr>
                <a:cxnSpLocks/>
              </p:cNvCxnSpPr>
              <p:nvPr/>
            </p:nvCxnSpPr>
            <p:spPr>
              <a:xfrm flipV="1">
                <a:off x="6622153" y="3814023"/>
                <a:ext cx="2217468" cy="63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6CE4AFA-B66A-2E2F-136C-7C40B4D0AFAE}"/>
                  </a:ext>
                </a:extLst>
              </p:cNvPr>
              <p:cNvCxnSpPr>
                <a:cxnSpLocks/>
              </p:cNvCxnSpPr>
              <p:nvPr/>
            </p:nvCxnSpPr>
            <p:spPr>
              <a:xfrm flipH="1">
                <a:off x="9067994" y="4018932"/>
                <a:ext cx="227" cy="115479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5C4E50C-A8F1-EA9A-A294-5E4EF005C416}"/>
                  </a:ext>
                </a:extLst>
              </p:cNvPr>
              <p:cNvSpPr txBox="1"/>
              <p:nvPr/>
            </p:nvSpPr>
            <p:spPr>
              <a:xfrm>
                <a:off x="7782674" y="3843379"/>
                <a:ext cx="1160522" cy="914400"/>
              </a:xfrm>
              <a:prstGeom prst="rect">
                <a:avLst/>
              </a:prstGeom>
              <a:noFill/>
            </p:spPr>
            <p:txBody>
              <a:bodyPr wrap="none" lIns="0" tIns="0" rIns="0" bIns="0" rtlCol="0">
                <a:noAutofit/>
              </a:bodyPr>
              <a:lstStyle/>
              <a:p>
                <a:pPr algn="ctr"/>
                <a:r>
                  <a:rPr lang="en-US" sz="1400" dirty="0">
                    <a:solidFill>
                      <a:schemeClr val="tx2"/>
                    </a:solidFill>
                  </a:rPr>
                  <a:t>Genome Right</a:t>
                </a:r>
              </a:p>
            </p:txBody>
          </p:sp>
          <p:sp>
            <p:nvSpPr>
              <p:cNvPr id="54" name="TextBox 53">
                <a:extLst>
                  <a:ext uri="{FF2B5EF4-FFF2-40B4-BE49-F238E27FC236}">
                    <a16:creationId xmlns:a16="http://schemas.microsoft.com/office/drawing/2014/main" id="{12454555-607A-D630-2CC6-499F20823EAA}"/>
                  </a:ext>
                </a:extLst>
              </p:cNvPr>
              <p:cNvSpPr txBox="1"/>
              <p:nvPr/>
            </p:nvSpPr>
            <p:spPr>
              <a:xfrm>
                <a:off x="6622153" y="5590626"/>
                <a:ext cx="1160522" cy="288758"/>
              </a:xfrm>
              <a:prstGeom prst="rect">
                <a:avLst/>
              </a:prstGeom>
              <a:noFill/>
            </p:spPr>
            <p:txBody>
              <a:bodyPr wrap="none" lIns="0" tIns="0" rIns="0" bIns="0" rtlCol="0">
                <a:noAutofit/>
              </a:bodyPr>
              <a:lstStyle/>
              <a:p>
                <a:pPr algn="ctr"/>
                <a:r>
                  <a:rPr lang="en-US" sz="1400">
                    <a:solidFill>
                      <a:schemeClr val="tx2"/>
                    </a:solidFill>
                  </a:rPr>
                  <a:t>Genome Left</a:t>
                </a:r>
              </a:p>
            </p:txBody>
          </p:sp>
          <p:sp>
            <p:nvSpPr>
              <p:cNvPr id="55" name="TextBox 54">
                <a:extLst>
                  <a:ext uri="{FF2B5EF4-FFF2-40B4-BE49-F238E27FC236}">
                    <a16:creationId xmlns:a16="http://schemas.microsoft.com/office/drawing/2014/main" id="{C1FE1019-D11D-D9AF-AB9B-050C702D4321}"/>
                  </a:ext>
                </a:extLst>
              </p:cNvPr>
              <p:cNvSpPr txBox="1"/>
              <p:nvPr/>
            </p:nvSpPr>
            <p:spPr>
              <a:xfrm>
                <a:off x="4711009" y="5593439"/>
                <a:ext cx="1160522" cy="914399"/>
              </a:xfrm>
              <a:prstGeom prst="rect">
                <a:avLst/>
              </a:prstGeom>
              <a:noFill/>
            </p:spPr>
            <p:txBody>
              <a:bodyPr wrap="none" lIns="0" tIns="0" rIns="0" bIns="0" rtlCol="0">
                <a:noAutofit/>
              </a:bodyPr>
              <a:lstStyle/>
              <a:p>
                <a:pPr algn="ctr"/>
                <a:r>
                  <a:rPr lang="en-US" sz="1400" dirty="0">
                    <a:solidFill>
                      <a:schemeClr val="tx2"/>
                    </a:solidFill>
                  </a:rPr>
                  <a:t>Genome Right</a:t>
                </a:r>
              </a:p>
            </p:txBody>
          </p:sp>
          <p:cxnSp>
            <p:nvCxnSpPr>
              <p:cNvPr id="57" name="Straight Connector 56">
                <a:extLst>
                  <a:ext uri="{FF2B5EF4-FFF2-40B4-BE49-F238E27FC236}">
                    <a16:creationId xmlns:a16="http://schemas.microsoft.com/office/drawing/2014/main" id="{24C7B929-C6E0-3BAD-E1BD-2C799A50E059}"/>
                  </a:ext>
                </a:extLst>
              </p:cNvPr>
              <p:cNvCxnSpPr/>
              <p:nvPr/>
            </p:nvCxnSpPr>
            <p:spPr>
              <a:xfrm flipH="1">
                <a:off x="3267196" y="5291671"/>
                <a:ext cx="276789" cy="1171"/>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407B38-639A-1FB0-AC34-3F53D872FEE9}"/>
                  </a:ext>
                </a:extLst>
              </p:cNvPr>
              <p:cNvCxnSpPr/>
              <p:nvPr/>
            </p:nvCxnSpPr>
            <p:spPr>
              <a:xfrm flipH="1">
                <a:off x="5746299" y="5291671"/>
                <a:ext cx="276789" cy="1171"/>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5ADB5F-64A1-7D63-1B62-D55C00595A70}"/>
                  </a:ext>
                </a:extLst>
              </p:cNvPr>
              <p:cNvCxnSpPr/>
              <p:nvPr/>
            </p:nvCxnSpPr>
            <p:spPr>
              <a:xfrm flipH="1">
                <a:off x="6379791" y="5411333"/>
                <a:ext cx="276789" cy="1171"/>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5C724AE-C38C-203E-7845-9BFBDA5BD967}"/>
                  </a:ext>
                </a:extLst>
              </p:cNvPr>
              <p:cNvCxnSpPr>
                <a:cxnSpLocks/>
              </p:cNvCxnSpPr>
              <p:nvPr/>
            </p:nvCxnSpPr>
            <p:spPr>
              <a:xfrm flipH="1">
                <a:off x="8831746" y="4271223"/>
                <a:ext cx="312628"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06C7D9E-C1BC-19E8-0DB1-17E63BA816BF}"/>
                  </a:ext>
                </a:extLst>
              </p:cNvPr>
              <p:cNvSpPr/>
              <p:nvPr/>
            </p:nvSpPr>
            <p:spPr>
              <a:xfrm>
                <a:off x="3505322" y="4635225"/>
                <a:ext cx="345924" cy="257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5EF75E8-CB32-C80B-B61F-538D14DEDAF4}"/>
                  </a:ext>
                </a:extLst>
              </p:cNvPr>
              <p:cNvSpPr/>
              <p:nvPr/>
            </p:nvSpPr>
            <p:spPr>
              <a:xfrm>
                <a:off x="3429167" y="4863553"/>
                <a:ext cx="513144" cy="235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4DCEF8-D2FE-0D35-6A24-AD616AB115F2}"/>
                  </a:ext>
                </a:extLst>
              </p:cNvPr>
              <p:cNvSpPr/>
              <p:nvPr/>
            </p:nvSpPr>
            <p:spPr>
              <a:xfrm>
                <a:off x="4193225" y="4591269"/>
                <a:ext cx="345924" cy="153078"/>
              </a:xfrm>
              <a:prstGeom prst="rect">
                <a:avLst/>
              </a:prstGeom>
              <a:solidFill>
                <a:srgbClr val="A7F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22" name="Rectangle 21">
                <a:extLst>
                  <a:ext uri="{FF2B5EF4-FFF2-40B4-BE49-F238E27FC236}">
                    <a16:creationId xmlns:a16="http://schemas.microsoft.com/office/drawing/2014/main" id="{ADD36F0E-9060-8EFC-9AAD-128F450632F9}"/>
                  </a:ext>
                </a:extLst>
              </p:cNvPr>
              <p:cNvSpPr/>
              <p:nvPr/>
            </p:nvSpPr>
            <p:spPr>
              <a:xfrm>
                <a:off x="3672381" y="4228204"/>
                <a:ext cx="192105" cy="134665"/>
              </a:xfrm>
              <a:prstGeom prst="rect">
                <a:avLst/>
              </a:prstGeom>
              <a:solidFill>
                <a:srgbClr val="7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23" name="Rectangle 22">
                <a:extLst>
                  <a:ext uri="{FF2B5EF4-FFF2-40B4-BE49-F238E27FC236}">
                    <a16:creationId xmlns:a16="http://schemas.microsoft.com/office/drawing/2014/main" id="{3AC57B4B-79E9-551C-1663-6A0E91CEC606}"/>
                  </a:ext>
                </a:extLst>
              </p:cNvPr>
              <p:cNvSpPr/>
              <p:nvPr/>
            </p:nvSpPr>
            <p:spPr>
              <a:xfrm>
                <a:off x="4217425" y="4229548"/>
                <a:ext cx="193001" cy="138784"/>
              </a:xfrm>
              <a:prstGeom prst="rect">
                <a:avLst/>
              </a:prstGeom>
              <a:solidFill>
                <a:srgbClr val="7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5" name="TextBox 1">
                <a:extLst>
                  <a:ext uri="{FF2B5EF4-FFF2-40B4-BE49-F238E27FC236}">
                    <a16:creationId xmlns:a16="http://schemas.microsoft.com/office/drawing/2014/main" id="{8BB6244F-2CAE-3AE3-D646-8A760F429856}"/>
                  </a:ext>
                </a:extLst>
              </p:cNvPr>
              <p:cNvSpPr txBox="1"/>
              <p:nvPr/>
            </p:nvSpPr>
            <p:spPr>
              <a:xfrm>
                <a:off x="2362231" y="4128009"/>
                <a:ext cx="914400" cy="378475"/>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a:solidFill>
                      <a:schemeClr val="tx2"/>
                    </a:solidFill>
                  </a:rPr>
                  <a:t>attP</a:t>
                </a:r>
                <a:endParaRPr lang="en-US" dirty="0">
                  <a:solidFill>
                    <a:schemeClr val="tx2"/>
                  </a:solidFill>
                </a:endParaRPr>
              </a:p>
            </p:txBody>
          </p:sp>
          <p:sp>
            <p:nvSpPr>
              <p:cNvPr id="6" name="TextBox 1">
                <a:extLst>
                  <a:ext uri="{FF2B5EF4-FFF2-40B4-BE49-F238E27FC236}">
                    <a16:creationId xmlns:a16="http://schemas.microsoft.com/office/drawing/2014/main" id="{A94CB5B1-C5DF-CCDE-542F-E7D2B2CAB028}"/>
                  </a:ext>
                </a:extLst>
              </p:cNvPr>
              <p:cNvSpPr txBox="1"/>
              <p:nvPr/>
            </p:nvSpPr>
            <p:spPr>
              <a:xfrm>
                <a:off x="2362231" y="5117259"/>
                <a:ext cx="914400" cy="378475"/>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err="1">
                    <a:solidFill>
                      <a:schemeClr val="tx2"/>
                    </a:solidFill>
                  </a:rPr>
                  <a:t>attB</a:t>
                </a:r>
                <a:endParaRPr lang="en-US">
                  <a:solidFill>
                    <a:schemeClr val="tx2"/>
                  </a:solidFill>
                </a:endParaRPr>
              </a:p>
            </p:txBody>
          </p:sp>
        </p:grpSp>
        <p:sp>
          <p:nvSpPr>
            <p:cNvPr id="52" name="TextBox 51">
              <a:extLst>
                <a:ext uri="{FF2B5EF4-FFF2-40B4-BE49-F238E27FC236}">
                  <a16:creationId xmlns:a16="http://schemas.microsoft.com/office/drawing/2014/main" id="{415F74F9-B2D3-9454-0A43-602F31D32BFC}"/>
                </a:ext>
              </a:extLst>
            </p:cNvPr>
            <p:cNvSpPr txBox="1"/>
            <p:nvPr/>
          </p:nvSpPr>
          <p:spPr>
            <a:xfrm>
              <a:off x="3318405" y="5574526"/>
              <a:ext cx="1160522" cy="275230"/>
            </a:xfrm>
            <a:prstGeom prst="rect">
              <a:avLst/>
            </a:prstGeom>
            <a:noFill/>
          </p:spPr>
          <p:txBody>
            <a:bodyPr wrap="none" lIns="0" tIns="0" rIns="0" bIns="0" rtlCol="0">
              <a:noAutofit/>
            </a:bodyPr>
            <a:lstStyle/>
            <a:p>
              <a:pPr algn="ctr"/>
              <a:r>
                <a:rPr lang="en-US" sz="1400" dirty="0">
                  <a:solidFill>
                    <a:schemeClr val="tx2"/>
                  </a:solidFill>
                </a:rPr>
                <a:t>Genome Left</a:t>
              </a:r>
            </a:p>
          </p:txBody>
        </p:sp>
      </p:grpSp>
      <p:sp>
        <p:nvSpPr>
          <p:cNvPr id="25" name="TextBox 24">
            <a:extLst>
              <a:ext uri="{FF2B5EF4-FFF2-40B4-BE49-F238E27FC236}">
                <a16:creationId xmlns:a16="http://schemas.microsoft.com/office/drawing/2014/main" id="{C843268A-3B8A-7285-6330-F46614571A84}"/>
              </a:ext>
            </a:extLst>
          </p:cNvPr>
          <p:cNvSpPr txBox="1"/>
          <p:nvPr/>
        </p:nvSpPr>
        <p:spPr>
          <a:xfrm>
            <a:off x="1709843" y="1766642"/>
            <a:ext cx="340620" cy="248938"/>
          </a:xfrm>
          <a:prstGeom prst="rect">
            <a:avLst/>
          </a:prstGeom>
          <a:noFill/>
        </p:spPr>
        <p:txBody>
          <a:bodyPr wrap="square" lIns="0" tIns="0" rIns="0" bIns="0" rtlCol="0">
            <a:noAutofit/>
          </a:bodyPr>
          <a:lstStyle/>
          <a:p>
            <a:pPr algn="l">
              <a:spcAft>
                <a:spcPts val="1200"/>
              </a:spcAft>
            </a:pPr>
            <a:r>
              <a:rPr lang="en-US" sz="1200" dirty="0" err="1">
                <a:solidFill>
                  <a:schemeClr val="tx2"/>
                </a:solidFill>
              </a:rPr>
              <a:t>ZD</a:t>
            </a:r>
            <a:endParaRPr lang="en-US" sz="1200" dirty="0">
              <a:solidFill>
                <a:schemeClr val="tx2"/>
              </a:solidFill>
            </a:endParaRPr>
          </a:p>
        </p:txBody>
      </p:sp>
      <p:sp>
        <p:nvSpPr>
          <p:cNvPr id="26" name="TextBox 25">
            <a:extLst>
              <a:ext uri="{FF2B5EF4-FFF2-40B4-BE49-F238E27FC236}">
                <a16:creationId xmlns:a16="http://schemas.microsoft.com/office/drawing/2014/main" id="{06BE81CE-0587-6F78-65EA-B1693FCADD85}"/>
              </a:ext>
            </a:extLst>
          </p:cNvPr>
          <p:cNvSpPr txBox="1"/>
          <p:nvPr/>
        </p:nvSpPr>
        <p:spPr>
          <a:xfrm>
            <a:off x="2196715" y="1763104"/>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RD</a:t>
            </a:r>
          </a:p>
        </p:txBody>
      </p:sp>
      <p:pic>
        <p:nvPicPr>
          <p:cNvPr id="29" name="Picture 28">
            <a:extLst>
              <a:ext uri="{FF2B5EF4-FFF2-40B4-BE49-F238E27FC236}">
                <a16:creationId xmlns:a16="http://schemas.microsoft.com/office/drawing/2014/main" id="{25981B1E-478C-1B2F-0985-63DF35A1EACD}"/>
              </a:ext>
            </a:extLst>
          </p:cNvPr>
          <p:cNvPicPr>
            <a:picLocks noChangeAspect="1"/>
          </p:cNvPicPr>
          <p:nvPr/>
        </p:nvPicPr>
        <p:blipFill>
          <a:blip r:embed="rId4"/>
          <a:stretch>
            <a:fillRect/>
          </a:stretch>
        </p:blipFill>
        <p:spPr>
          <a:xfrm>
            <a:off x="6965909" y="1033799"/>
            <a:ext cx="4590033" cy="2869414"/>
          </a:xfrm>
          <a:prstGeom prst="rect">
            <a:avLst/>
          </a:prstGeom>
        </p:spPr>
      </p:pic>
      <p:sp>
        <p:nvSpPr>
          <p:cNvPr id="30" name="TextBox 1">
            <a:extLst>
              <a:ext uri="{FF2B5EF4-FFF2-40B4-BE49-F238E27FC236}">
                <a16:creationId xmlns:a16="http://schemas.microsoft.com/office/drawing/2014/main" id="{4F26E589-692A-7CEA-F520-7B3E8B761589}"/>
              </a:ext>
            </a:extLst>
          </p:cNvPr>
          <p:cNvSpPr txBox="1"/>
          <p:nvPr/>
        </p:nvSpPr>
        <p:spPr>
          <a:xfrm>
            <a:off x="4425257" y="1247059"/>
            <a:ext cx="1512042" cy="771437"/>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rPr>
              <a:t>Integrated Donor</a:t>
            </a:r>
          </a:p>
        </p:txBody>
      </p:sp>
      <p:sp>
        <p:nvSpPr>
          <p:cNvPr id="31" name="TextBox 1">
            <a:extLst>
              <a:ext uri="{FF2B5EF4-FFF2-40B4-BE49-F238E27FC236}">
                <a16:creationId xmlns:a16="http://schemas.microsoft.com/office/drawing/2014/main" id="{290CF30F-454E-1037-81DF-9A33C6C48976}"/>
              </a:ext>
            </a:extLst>
          </p:cNvPr>
          <p:cNvSpPr txBox="1"/>
          <p:nvPr/>
        </p:nvSpPr>
        <p:spPr>
          <a:xfrm>
            <a:off x="4347288" y="3564592"/>
            <a:ext cx="1512042" cy="771437"/>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rPr>
              <a:t>Integrated Donor</a:t>
            </a:r>
          </a:p>
        </p:txBody>
      </p:sp>
      <p:sp>
        <p:nvSpPr>
          <p:cNvPr id="33" name="TextBox 32">
            <a:extLst>
              <a:ext uri="{FF2B5EF4-FFF2-40B4-BE49-F238E27FC236}">
                <a16:creationId xmlns:a16="http://schemas.microsoft.com/office/drawing/2014/main" id="{707A6A19-3BC0-06A5-12FC-5F379FEEF399}"/>
              </a:ext>
            </a:extLst>
          </p:cNvPr>
          <p:cNvSpPr txBox="1"/>
          <p:nvPr/>
        </p:nvSpPr>
        <p:spPr>
          <a:xfrm>
            <a:off x="2232707" y="2247139"/>
            <a:ext cx="340620" cy="248938"/>
          </a:xfrm>
          <a:prstGeom prst="rect">
            <a:avLst/>
          </a:prstGeom>
          <a:noFill/>
        </p:spPr>
        <p:txBody>
          <a:bodyPr wrap="square" lIns="0" tIns="0" rIns="0" bIns="0" rtlCol="0">
            <a:noAutofit/>
          </a:bodyPr>
          <a:lstStyle/>
          <a:p>
            <a:pPr algn="l">
              <a:spcAft>
                <a:spcPts val="1200"/>
              </a:spcAft>
            </a:pPr>
            <a:r>
              <a:rPr lang="en-US" sz="1200" dirty="0">
                <a:solidFill>
                  <a:schemeClr val="tx2"/>
                </a:solidFill>
              </a:rPr>
              <a:t>Cat.</a:t>
            </a:r>
          </a:p>
        </p:txBody>
      </p:sp>
      <p:sp>
        <p:nvSpPr>
          <p:cNvPr id="38" name="TextBox 37">
            <a:extLst>
              <a:ext uri="{FF2B5EF4-FFF2-40B4-BE49-F238E27FC236}">
                <a16:creationId xmlns:a16="http://schemas.microsoft.com/office/drawing/2014/main" id="{4294E878-5E8F-4996-DF94-0F614B5A8B02}"/>
              </a:ext>
            </a:extLst>
          </p:cNvPr>
          <p:cNvSpPr txBox="1"/>
          <p:nvPr/>
        </p:nvSpPr>
        <p:spPr>
          <a:xfrm>
            <a:off x="1459561" y="2335747"/>
            <a:ext cx="427124" cy="267159"/>
          </a:xfrm>
          <a:prstGeom prst="rect">
            <a:avLst/>
          </a:prstGeom>
          <a:noFill/>
        </p:spPr>
        <p:txBody>
          <a:bodyPr wrap="square" lIns="0" tIns="0" rIns="0" bIns="0" rtlCol="0">
            <a:noAutofit/>
          </a:bodyPr>
          <a:lstStyle/>
          <a:p>
            <a:pPr algn="ctr">
              <a:spcAft>
                <a:spcPts val="1200"/>
              </a:spcAft>
            </a:pPr>
            <a:r>
              <a:rPr lang="en-US" sz="1200" dirty="0" err="1">
                <a:solidFill>
                  <a:schemeClr val="tx2"/>
                </a:solidFill>
              </a:rPr>
              <a:t>Coiledcoils</a:t>
            </a:r>
            <a:endParaRPr lang="en-US" sz="1200" dirty="0">
              <a:solidFill>
                <a:schemeClr val="tx2"/>
              </a:solidFill>
            </a:endParaRPr>
          </a:p>
        </p:txBody>
      </p:sp>
      <p:pic>
        <p:nvPicPr>
          <p:cNvPr id="42" name="Picture 41" descr="A person taking a selfie&#10;&#10;Description automatically generated">
            <a:extLst>
              <a:ext uri="{FF2B5EF4-FFF2-40B4-BE49-F238E27FC236}">
                <a16:creationId xmlns:a16="http://schemas.microsoft.com/office/drawing/2014/main" id="{64AC43EF-0FB2-3875-5DDC-669232DED4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rot="5400000">
            <a:off x="8860741" y="3594648"/>
            <a:ext cx="703746" cy="685800"/>
          </a:xfrm>
          <a:prstGeom prst="ellipse">
            <a:avLst/>
          </a:prstGeom>
          <a:ln w="12700" cap="rnd">
            <a:solidFill>
              <a:schemeClr val="accent1"/>
            </a:solidFill>
          </a:ln>
          <a:effectLst/>
        </p:spPr>
      </p:pic>
      <p:sp>
        <p:nvSpPr>
          <p:cNvPr id="49" name="TextBox 48">
            <a:extLst>
              <a:ext uri="{FF2B5EF4-FFF2-40B4-BE49-F238E27FC236}">
                <a16:creationId xmlns:a16="http://schemas.microsoft.com/office/drawing/2014/main" id="{E4CD691F-467B-1D6B-C142-922A827815C2}"/>
              </a:ext>
            </a:extLst>
          </p:cNvPr>
          <p:cNvSpPr txBox="1"/>
          <p:nvPr/>
        </p:nvSpPr>
        <p:spPr>
          <a:xfrm>
            <a:off x="9555514" y="4025851"/>
            <a:ext cx="1287482" cy="317395"/>
          </a:xfrm>
          <a:prstGeom prst="rect">
            <a:avLst/>
          </a:prstGeom>
          <a:noFill/>
        </p:spPr>
        <p:txBody>
          <a:bodyPr wrap="none" lIns="0" tIns="0" rIns="0" bIns="0" rtlCol="0">
            <a:noAutofit/>
          </a:bodyPr>
          <a:lstStyle/>
          <a:p>
            <a:pPr algn="l">
              <a:spcAft>
                <a:spcPts val="1200"/>
              </a:spcAft>
            </a:pPr>
            <a:r>
              <a:rPr lang="en-US" dirty="0">
                <a:solidFill>
                  <a:schemeClr val="tx2"/>
                </a:solidFill>
              </a:rPr>
              <a:t>Bhakti Kadam</a:t>
            </a:r>
          </a:p>
        </p:txBody>
      </p:sp>
      <p:sp>
        <p:nvSpPr>
          <p:cNvPr id="39" name="Content Placeholder 2">
            <a:extLst>
              <a:ext uri="{FF2B5EF4-FFF2-40B4-BE49-F238E27FC236}">
                <a16:creationId xmlns:a16="http://schemas.microsoft.com/office/drawing/2014/main" id="{DDE1AE5C-E5B7-C2ED-5FF5-CD71D94832E5}"/>
              </a:ext>
            </a:extLst>
          </p:cNvPr>
          <p:cNvSpPr txBox="1">
            <a:spLocks/>
          </p:cNvSpPr>
          <p:nvPr/>
        </p:nvSpPr>
        <p:spPr>
          <a:xfrm>
            <a:off x="777259" y="4458329"/>
            <a:ext cx="10769600" cy="232301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defRPr/>
            </a:pPr>
            <a:r>
              <a:rPr lang="en-US" sz="2000" b="1" dirty="0">
                <a:latin typeface="Gill Sans MT"/>
              </a:rPr>
              <a:t>Irreversible integration: </a:t>
            </a:r>
            <a:r>
              <a:rPr lang="en-US" sz="2000" dirty="0">
                <a:latin typeface="Gill Sans MT"/>
              </a:rPr>
              <a:t>Integrase coiled-coil domains ensure integration is unidirectional</a:t>
            </a:r>
          </a:p>
          <a:p>
            <a:pPr>
              <a:lnSpc>
                <a:spcPct val="100000"/>
              </a:lnSpc>
              <a:defRPr/>
            </a:pPr>
            <a:r>
              <a:rPr lang="en-US" sz="2000" b="1" dirty="0">
                <a:latin typeface="Gill Sans MT"/>
              </a:rPr>
              <a:t>Large cargo delivery: </a:t>
            </a:r>
            <a:r>
              <a:rPr lang="en-US" sz="2000" dirty="0">
                <a:latin typeface="Gill Sans MT"/>
              </a:rPr>
              <a:t>Native enzyme integrates 50 kb cargo into host genome</a:t>
            </a:r>
          </a:p>
          <a:p>
            <a:pPr>
              <a:lnSpc>
                <a:spcPct val="100000"/>
              </a:lnSpc>
              <a:defRPr/>
            </a:pPr>
            <a:r>
              <a:rPr lang="en-US" sz="2000" b="1" dirty="0">
                <a:latin typeface="Gill Sans MT"/>
              </a:rPr>
              <a:t>2 bp of specificity from donor: </a:t>
            </a:r>
            <a:r>
              <a:rPr lang="en-US" sz="2000" dirty="0">
                <a:latin typeface="Gill Sans MT"/>
              </a:rPr>
              <a:t>Central dinucleotides of </a:t>
            </a:r>
            <a:r>
              <a:rPr lang="en-US" sz="2000" dirty="0" err="1">
                <a:latin typeface="Gill Sans MT"/>
              </a:rPr>
              <a:t>attP</a:t>
            </a:r>
            <a:r>
              <a:rPr lang="en-US" sz="2000" dirty="0">
                <a:latin typeface="Gill Sans MT"/>
              </a:rPr>
              <a:t> and </a:t>
            </a:r>
            <a:r>
              <a:rPr lang="en-US" sz="2000" dirty="0" err="1">
                <a:latin typeface="Gill Sans MT"/>
              </a:rPr>
              <a:t>attB</a:t>
            </a:r>
            <a:r>
              <a:rPr lang="en-US" sz="2000" dirty="0">
                <a:latin typeface="Gill Sans MT"/>
              </a:rPr>
              <a:t> must match for integration</a:t>
            </a:r>
          </a:p>
          <a:p>
            <a:pPr>
              <a:lnSpc>
                <a:spcPct val="100000"/>
              </a:lnSpc>
              <a:defRPr/>
            </a:pPr>
            <a:r>
              <a:rPr lang="en-US" sz="2000" b="1" dirty="0">
                <a:latin typeface="Gill Sans MT"/>
              </a:rPr>
              <a:t>Components compatible with therapeutic delivery: </a:t>
            </a:r>
            <a:r>
              <a:rPr lang="en-US" sz="2000" dirty="0">
                <a:latin typeface="Gill Sans MT"/>
              </a:rPr>
              <a:t>enzyme is ~500 residues &amp; no co-factors</a:t>
            </a:r>
            <a:endParaRPr lang="en-US" sz="2000" b="1" dirty="0">
              <a:latin typeface="Gill Sans MT"/>
            </a:endParaRPr>
          </a:p>
        </p:txBody>
      </p:sp>
    </p:spTree>
    <p:extLst>
      <p:ext uri="{BB962C8B-B14F-4D97-AF65-F5344CB8AC3E}">
        <p14:creationId xmlns:p14="http://schemas.microsoft.com/office/powerpoint/2010/main" val="4143857297"/>
      </p:ext>
    </p:extLst>
  </p:cSld>
  <p:clrMapOvr>
    <a:masterClrMapping/>
  </p:clrMapOvr>
</p:sld>
</file>

<file path=ppt/theme/theme1.xml><?xml version="1.0" encoding="utf-8"?>
<a:theme xmlns:a="http://schemas.openxmlformats.org/drawingml/2006/main" name="2_Office Theme">
  <a:themeElements>
    <a:clrScheme name="Sangamo – Internal">
      <a:dk1>
        <a:srgbClr val="004976"/>
      </a:dk1>
      <a:lt1>
        <a:srgbClr val="FFFFFF"/>
      </a:lt1>
      <a:dk2>
        <a:srgbClr val="333F48"/>
      </a:dk2>
      <a:lt2>
        <a:srgbClr val="C1C6C8"/>
      </a:lt2>
      <a:accent1>
        <a:srgbClr val="004976"/>
      </a:accent1>
      <a:accent2>
        <a:srgbClr val="9B3359"/>
      </a:accent2>
      <a:accent3>
        <a:srgbClr val="00CFB3"/>
      </a:accent3>
      <a:accent4>
        <a:srgbClr val="FFA300"/>
      </a:accent4>
      <a:accent5>
        <a:srgbClr val="E31C79"/>
      </a:accent5>
      <a:accent6>
        <a:srgbClr val="97D700"/>
      </a:accent6>
      <a:hlink>
        <a:srgbClr val="00A5BD"/>
      </a:hlink>
      <a:folHlink>
        <a:srgbClr val="00A5BD"/>
      </a:folHlink>
    </a:clrScheme>
    <a:fontScheme name="Sangamo">
      <a:majorFont>
        <a:latin typeface="Trebuchet MS"/>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1200"/>
          </a:spcAft>
          <a:defRPr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CFE3BFFB325B46A36ACF4A0D9F65ED" ma:contentTypeVersion="15" ma:contentTypeDescription="Create a new document." ma:contentTypeScope="" ma:versionID="4e160feb371a7804f2db74070f4c3114">
  <xsd:schema xmlns:xsd="http://www.w3.org/2001/XMLSchema" xmlns:xs="http://www.w3.org/2001/XMLSchema" xmlns:p="http://schemas.microsoft.com/office/2006/metadata/properties" xmlns:ns3="175c10cc-92aa-4330-87f8-331b36d4d822" xmlns:ns4="e3436f53-cee9-45e9-815c-4c7ef89f6d12" targetNamespace="http://schemas.microsoft.com/office/2006/metadata/properties" ma:root="true" ma:fieldsID="9a96e2aa33603d4c9193f70f3de66d5f" ns3:_="" ns4:_="">
    <xsd:import namespace="175c10cc-92aa-4330-87f8-331b36d4d822"/>
    <xsd:import namespace="e3436f53-cee9-45e9-815c-4c7ef89f6d1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c10cc-92aa-4330-87f8-331b36d4d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436f53-cee9-45e9-815c-4c7ef89f6d1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75c10cc-92aa-4330-87f8-331b36d4d822" xsi:nil="true"/>
  </documentManagement>
</p:properties>
</file>

<file path=customXml/itemProps1.xml><?xml version="1.0" encoding="utf-8"?>
<ds:datastoreItem xmlns:ds="http://schemas.openxmlformats.org/officeDocument/2006/customXml" ds:itemID="{FDACA454-262B-4D42-8EE7-4DAC44476630}">
  <ds:schemaRefs>
    <ds:schemaRef ds:uri="175c10cc-92aa-4330-87f8-331b36d4d822"/>
    <ds:schemaRef ds:uri="e3436f53-cee9-45e9-815c-4c7ef89f6d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F508991-3CEA-457D-A553-EC115F7C7E25}">
  <ds:schemaRefs>
    <ds:schemaRef ds:uri="http://schemas.microsoft.com/sharepoint/v3/contenttype/forms"/>
  </ds:schemaRefs>
</ds:datastoreItem>
</file>

<file path=customXml/itemProps3.xml><?xml version="1.0" encoding="utf-8"?>
<ds:datastoreItem xmlns:ds="http://schemas.openxmlformats.org/officeDocument/2006/customXml" ds:itemID="{E196A7F6-FCE5-4A39-903B-8BDF4790B560}">
  <ds:schemaRefs>
    <ds:schemaRef ds:uri="175c10cc-92aa-4330-87f8-331b36d4d822"/>
    <ds:schemaRef ds:uri="e3436f53-cee9-45e9-815c-4c7ef89f6d1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25363</TotalTime>
  <Words>4164</Words>
  <Application>Microsoft Office PowerPoint</Application>
  <PresentationFormat>Widescreen</PresentationFormat>
  <Paragraphs>576</Paragraphs>
  <Slides>29</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Aptos</vt:lpstr>
      <vt:lpstr>Arial</vt:lpstr>
      <vt:lpstr>Arial Narrow</vt:lpstr>
      <vt:lpstr>Calibri</vt:lpstr>
      <vt:lpstr>Consolas</vt:lpstr>
      <vt:lpstr>Courier New</vt:lpstr>
      <vt:lpstr>Gill Sans MT</vt:lpstr>
      <vt:lpstr>GillSansRegular</vt:lpstr>
      <vt:lpstr>Times New Roman</vt:lpstr>
      <vt:lpstr>2_Office Theme</vt:lpstr>
      <vt:lpstr>  </vt:lpstr>
      <vt:lpstr>Disclosures</vt:lpstr>
      <vt:lpstr>Integrases Will Write the Next Chapter of Genomic Medicine</vt:lpstr>
      <vt:lpstr>Targeted Integration Improves Existing Therapies and Enables New Therapies</vt:lpstr>
      <vt:lpstr>Towards Cassette Exchange - the Ultimate Genome Engineering Tool</vt:lpstr>
      <vt:lpstr>Retargeted Recombinases are a Long-standing Challenge for the Field</vt:lpstr>
      <vt:lpstr>Recombinase Catalytic Domain Fusions can Result in Product Purity Issues</vt:lpstr>
      <vt:lpstr>Reprogrammed Serine Integrases Would be Ideal for Therapeutic Applications </vt:lpstr>
      <vt:lpstr>Reprogrammed Serine Integrases Would be Ideal for Therapeutic Applications </vt:lpstr>
      <vt:lpstr>Bxb1 Target Sites and Regulatory Mechanism</vt:lpstr>
      <vt:lpstr>Challenges of Directly Reprogramming Bxb1 (i.e. why hasn’t anyone else done this yet?) </vt:lpstr>
      <vt:lpstr>Our Integrase Reprogramming Strategy</vt:lpstr>
      <vt:lpstr>Bxb1 Target Sites within the Human Genome</vt:lpstr>
      <vt:lpstr>Structural Model and Mapped Interactions Suggest Bxb1 Engineering Strategy</vt:lpstr>
      <vt:lpstr>Bacterial Selections can Reprogram the Bxb1 Helix</vt:lpstr>
      <vt:lpstr>Selected Bxb1 Helices Enable Integration into the Genome of Human Cells </vt:lpstr>
      <vt:lpstr>Selected Bxb1 Helices Enable Integration into the Genome of Human Cells </vt:lpstr>
      <vt:lpstr>PowerPoint Presentation</vt:lpstr>
      <vt:lpstr>We Have Systematically Reprogrammed the Bxb1 Helix</vt:lpstr>
      <vt:lpstr>Patterns for Helix vs. DNA Target Resemble Zinc Finger-DNA Interactions</vt:lpstr>
      <vt:lpstr>Patterns for Helix vs. DNA Target Resemble Zinc Finger-DNA Interactions</vt:lpstr>
      <vt:lpstr>Loop Specificity Can be Reprogrammed</vt:lpstr>
      <vt:lpstr>Hairpin Specificity can be Reprogrammed</vt:lpstr>
      <vt:lpstr>Reprogrammed Bxb1 Submotifs can be Combined to Target Desired Sites</vt:lpstr>
      <vt:lpstr>PowerPoint Presentation</vt:lpstr>
      <vt:lpstr>PowerPoint Presentation</vt:lpstr>
      <vt:lpstr>This Strategy Should Work with a Wide Variety of Natural Integrases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Sebastian Arangundy</dc:creator>
  <cp:lastModifiedBy>Jeff Miller</cp:lastModifiedBy>
  <cp:revision>111</cp:revision>
  <dcterms:created xsi:type="dcterms:W3CDTF">2022-09-23T19:59:51Z</dcterms:created>
  <dcterms:modified xsi:type="dcterms:W3CDTF">2024-06-14T21:49:21Z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0x0101008BCFE3BFFB325B46A36ACF4A0D9F65ED</vt:lpwstr>
  </property>
</Properties>
</file>